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69200" cy="10693400"/>
  <p:notesSz cx="7569200" cy="10693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32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operativeimolesi.it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-14881" y="2541911"/>
            <a:ext cx="7589892" cy="52480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99331" y="727156"/>
            <a:ext cx="0" cy="650252"/>
          </a:xfrm>
          <a:custGeom>
            <a:avLst/>
            <a:gdLst/>
            <a:ahLst/>
            <a:cxnLst/>
            <a:rect l="l" t="t" r="r" b="b"/>
            <a:pathLst>
              <a:path h="650252">
                <a:moveTo>
                  <a:pt x="0" y="650252"/>
                </a:moveTo>
                <a:lnTo>
                  <a:pt x="0" y="0"/>
                </a:lnTo>
              </a:path>
            </a:pathLst>
          </a:custGeom>
          <a:ln w="135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84874" y="1155810"/>
            <a:ext cx="755116" cy="222440"/>
          </a:xfrm>
          <a:custGeom>
            <a:avLst/>
            <a:gdLst/>
            <a:ahLst/>
            <a:cxnLst/>
            <a:rect l="l" t="t" r="r" b="b"/>
            <a:pathLst>
              <a:path w="755116" h="222440">
                <a:moveTo>
                  <a:pt x="262216" y="120865"/>
                </a:moveTo>
                <a:lnTo>
                  <a:pt x="248826" y="118383"/>
                </a:lnTo>
                <a:lnTo>
                  <a:pt x="237607" y="111235"/>
                </a:lnTo>
                <a:lnTo>
                  <a:pt x="239224" y="162454"/>
                </a:lnTo>
                <a:lnTo>
                  <a:pt x="254024" y="164619"/>
                </a:lnTo>
                <a:lnTo>
                  <a:pt x="262216" y="120865"/>
                </a:lnTo>
                <a:close/>
              </a:path>
              <a:path w="755116" h="222440">
                <a:moveTo>
                  <a:pt x="476930" y="163859"/>
                </a:moveTo>
                <a:lnTo>
                  <a:pt x="491293" y="160747"/>
                </a:lnTo>
                <a:lnTo>
                  <a:pt x="504583" y="155697"/>
                </a:lnTo>
                <a:lnTo>
                  <a:pt x="516596" y="148822"/>
                </a:lnTo>
                <a:lnTo>
                  <a:pt x="527127" y="140233"/>
                </a:lnTo>
                <a:lnTo>
                  <a:pt x="535974" y="130045"/>
                </a:lnTo>
                <a:lnTo>
                  <a:pt x="542933" y="118368"/>
                </a:lnTo>
                <a:lnTo>
                  <a:pt x="547800" y="105316"/>
                </a:lnTo>
                <a:lnTo>
                  <a:pt x="550372" y="91000"/>
                </a:lnTo>
                <a:lnTo>
                  <a:pt x="550735" y="82918"/>
                </a:lnTo>
                <a:lnTo>
                  <a:pt x="549482" y="67972"/>
                </a:lnTo>
                <a:lnTo>
                  <a:pt x="545856" y="54199"/>
                </a:lnTo>
                <a:lnTo>
                  <a:pt x="540054" y="41714"/>
                </a:lnTo>
                <a:lnTo>
                  <a:pt x="532272" y="30635"/>
                </a:lnTo>
                <a:lnTo>
                  <a:pt x="522709" y="21077"/>
                </a:lnTo>
                <a:lnTo>
                  <a:pt x="511561" y="13156"/>
                </a:lnTo>
                <a:lnTo>
                  <a:pt x="499025" y="6990"/>
                </a:lnTo>
                <a:lnTo>
                  <a:pt x="485300" y="2693"/>
                </a:lnTo>
                <a:lnTo>
                  <a:pt x="470582" y="384"/>
                </a:lnTo>
                <a:lnTo>
                  <a:pt x="461391" y="0"/>
                </a:lnTo>
                <a:lnTo>
                  <a:pt x="446293" y="1074"/>
                </a:lnTo>
                <a:lnTo>
                  <a:pt x="432042" y="4220"/>
                </a:lnTo>
                <a:lnTo>
                  <a:pt x="418839" y="9319"/>
                </a:lnTo>
                <a:lnTo>
                  <a:pt x="406890" y="16254"/>
                </a:lnTo>
                <a:lnTo>
                  <a:pt x="396398" y="24907"/>
                </a:lnTo>
                <a:lnTo>
                  <a:pt x="387566" y="35160"/>
                </a:lnTo>
                <a:lnTo>
                  <a:pt x="380598" y="46897"/>
                </a:lnTo>
                <a:lnTo>
                  <a:pt x="375699" y="59999"/>
                </a:lnTo>
                <a:lnTo>
                  <a:pt x="373071" y="74349"/>
                </a:lnTo>
                <a:lnTo>
                  <a:pt x="372668" y="82918"/>
                </a:lnTo>
                <a:lnTo>
                  <a:pt x="373938" y="97860"/>
                </a:lnTo>
                <a:lnTo>
                  <a:pt x="377611" y="111599"/>
                </a:lnTo>
                <a:lnTo>
                  <a:pt x="383485" y="124021"/>
                </a:lnTo>
                <a:lnTo>
                  <a:pt x="391354" y="135015"/>
                </a:lnTo>
                <a:lnTo>
                  <a:pt x="401016" y="144468"/>
                </a:lnTo>
                <a:lnTo>
                  <a:pt x="412267" y="152267"/>
                </a:lnTo>
                <a:lnTo>
                  <a:pt x="424904" y="158300"/>
                </a:lnTo>
                <a:lnTo>
                  <a:pt x="438721" y="162455"/>
                </a:lnTo>
                <a:lnTo>
                  <a:pt x="437093" y="111232"/>
                </a:lnTo>
                <a:lnTo>
                  <a:pt x="429239" y="99869"/>
                </a:lnTo>
                <a:lnTo>
                  <a:pt x="425940" y="84744"/>
                </a:lnTo>
                <a:lnTo>
                  <a:pt x="428580" y="67330"/>
                </a:lnTo>
                <a:lnTo>
                  <a:pt x="435833" y="55328"/>
                </a:lnTo>
                <a:lnTo>
                  <a:pt x="446518" y="47421"/>
                </a:lnTo>
                <a:lnTo>
                  <a:pt x="459487" y="44122"/>
                </a:lnTo>
                <a:lnTo>
                  <a:pt x="461695" y="44056"/>
                </a:lnTo>
                <a:lnTo>
                  <a:pt x="474927" y="46570"/>
                </a:lnTo>
                <a:lnTo>
                  <a:pt x="486057" y="53772"/>
                </a:lnTo>
                <a:lnTo>
                  <a:pt x="493938" y="65151"/>
                </a:lnTo>
                <a:lnTo>
                  <a:pt x="497424" y="80195"/>
                </a:lnTo>
                <a:lnTo>
                  <a:pt x="497497" y="82918"/>
                </a:lnTo>
                <a:lnTo>
                  <a:pt x="494758" y="98417"/>
                </a:lnTo>
                <a:lnTo>
                  <a:pt x="487336" y="110204"/>
                </a:lnTo>
                <a:lnTo>
                  <a:pt x="476422" y="117828"/>
                </a:lnTo>
                <a:lnTo>
                  <a:pt x="463209" y="120836"/>
                </a:lnTo>
                <a:lnTo>
                  <a:pt x="461695" y="120865"/>
                </a:lnTo>
                <a:lnTo>
                  <a:pt x="453517" y="164620"/>
                </a:lnTo>
                <a:lnTo>
                  <a:pt x="461695" y="164922"/>
                </a:lnTo>
                <a:lnTo>
                  <a:pt x="476930" y="163859"/>
                </a:lnTo>
                <a:close/>
              </a:path>
              <a:path w="755116" h="222440">
                <a:moveTo>
                  <a:pt x="461695" y="120865"/>
                </a:moveTo>
                <a:lnTo>
                  <a:pt x="448310" y="118382"/>
                </a:lnTo>
                <a:lnTo>
                  <a:pt x="437093" y="111232"/>
                </a:lnTo>
                <a:lnTo>
                  <a:pt x="438721" y="162455"/>
                </a:lnTo>
                <a:lnTo>
                  <a:pt x="453517" y="164620"/>
                </a:lnTo>
                <a:lnTo>
                  <a:pt x="461695" y="120865"/>
                </a:lnTo>
                <a:close/>
              </a:path>
              <a:path w="755116" h="222440">
                <a:moveTo>
                  <a:pt x="108600" y="162654"/>
                </a:moveTo>
                <a:lnTo>
                  <a:pt x="125896" y="156985"/>
                </a:lnTo>
                <a:lnTo>
                  <a:pt x="139568" y="149617"/>
                </a:lnTo>
                <a:lnTo>
                  <a:pt x="149489" y="142250"/>
                </a:lnTo>
                <a:lnTo>
                  <a:pt x="155531" y="136587"/>
                </a:lnTo>
                <a:lnTo>
                  <a:pt x="157568" y="134327"/>
                </a:lnTo>
                <a:lnTo>
                  <a:pt x="136461" y="98831"/>
                </a:lnTo>
                <a:lnTo>
                  <a:pt x="123521" y="111169"/>
                </a:lnTo>
                <a:lnTo>
                  <a:pt x="114489" y="117183"/>
                </a:lnTo>
                <a:lnTo>
                  <a:pt x="104546" y="119147"/>
                </a:lnTo>
                <a:lnTo>
                  <a:pt x="93014" y="119329"/>
                </a:lnTo>
                <a:lnTo>
                  <a:pt x="79549" y="117532"/>
                </a:lnTo>
                <a:lnTo>
                  <a:pt x="67444" y="111867"/>
                </a:lnTo>
                <a:lnTo>
                  <a:pt x="58258" y="101921"/>
                </a:lnTo>
                <a:lnTo>
                  <a:pt x="53546" y="87282"/>
                </a:lnTo>
                <a:lnTo>
                  <a:pt x="53238" y="81699"/>
                </a:lnTo>
                <a:lnTo>
                  <a:pt x="55565" y="67219"/>
                </a:lnTo>
                <a:lnTo>
                  <a:pt x="62282" y="55350"/>
                </a:lnTo>
                <a:lnTo>
                  <a:pt x="72992" y="47177"/>
                </a:lnTo>
                <a:lnTo>
                  <a:pt x="87297" y="43786"/>
                </a:lnTo>
                <a:lnTo>
                  <a:pt x="95465" y="43751"/>
                </a:lnTo>
                <a:lnTo>
                  <a:pt x="101282" y="45592"/>
                </a:lnTo>
                <a:lnTo>
                  <a:pt x="101282" y="58750"/>
                </a:lnTo>
                <a:lnTo>
                  <a:pt x="147167" y="58750"/>
                </a:lnTo>
                <a:lnTo>
                  <a:pt x="147167" y="37033"/>
                </a:lnTo>
                <a:lnTo>
                  <a:pt x="143803" y="23255"/>
                </a:lnTo>
                <a:lnTo>
                  <a:pt x="134968" y="13104"/>
                </a:lnTo>
                <a:lnTo>
                  <a:pt x="122545" y="6155"/>
                </a:lnTo>
                <a:lnTo>
                  <a:pt x="108419" y="1983"/>
                </a:lnTo>
                <a:lnTo>
                  <a:pt x="94474" y="164"/>
                </a:lnTo>
                <a:lnTo>
                  <a:pt x="89039" y="0"/>
                </a:lnTo>
                <a:lnTo>
                  <a:pt x="71288" y="1293"/>
                </a:lnTo>
                <a:lnTo>
                  <a:pt x="55523" y="4992"/>
                </a:lnTo>
                <a:lnTo>
                  <a:pt x="41740" y="10821"/>
                </a:lnTo>
                <a:lnTo>
                  <a:pt x="29932" y="18506"/>
                </a:lnTo>
                <a:lnTo>
                  <a:pt x="20091" y="27772"/>
                </a:lnTo>
                <a:lnTo>
                  <a:pt x="12214" y="38346"/>
                </a:lnTo>
                <a:lnTo>
                  <a:pt x="6291" y="49952"/>
                </a:lnTo>
                <a:lnTo>
                  <a:pt x="2319" y="62317"/>
                </a:lnTo>
                <a:lnTo>
                  <a:pt x="290" y="75165"/>
                </a:lnTo>
                <a:lnTo>
                  <a:pt x="0" y="82308"/>
                </a:lnTo>
                <a:lnTo>
                  <a:pt x="1041" y="95855"/>
                </a:lnTo>
                <a:lnTo>
                  <a:pt x="4132" y="108872"/>
                </a:lnTo>
                <a:lnTo>
                  <a:pt x="9228" y="121115"/>
                </a:lnTo>
                <a:lnTo>
                  <a:pt x="16279" y="132339"/>
                </a:lnTo>
                <a:lnTo>
                  <a:pt x="25241" y="142299"/>
                </a:lnTo>
                <a:lnTo>
                  <a:pt x="36064" y="150751"/>
                </a:lnTo>
                <a:lnTo>
                  <a:pt x="48702" y="157450"/>
                </a:lnTo>
                <a:lnTo>
                  <a:pt x="63109" y="162151"/>
                </a:lnTo>
                <a:lnTo>
                  <a:pt x="79236" y="164610"/>
                </a:lnTo>
                <a:lnTo>
                  <a:pt x="87807" y="164922"/>
                </a:lnTo>
                <a:lnTo>
                  <a:pt x="108600" y="162654"/>
                </a:lnTo>
                <a:close/>
              </a:path>
              <a:path w="755116" h="222440">
                <a:moveTo>
                  <a:pt x="642787" y="65626"/>
                </a:moveTo>
                <a:lnTo>
                  <a:pt x="649967" y="53455"/>
                </a:lnTo>
                <a:lnTo>
                  <a:pt x="648278" y="9960"/>
                </a:lnTo>
                <a:lnTo>
                  <a:pt x="639840" y="16882"/>
                </a:lnTo>
                <a:lnTo>
                  <a:pt x="637019" y="20192"/>
                </a:lnTo>
                <a:lnTo>
                  <a:pt x="640080" y="83527"/>
                </a:lnTo>
                <a:lnTo>
                  <a:pt x="642787" y="65626"/>
                </a:lnTo>
                <a:close/>
              </a:path>
              <a:path w="755116" h="222440">
                <a:moveTo>
                  <a:pt x="641604" y="156959"/>
                </a:moveTo>
                <a:lnTo>
                  <a:pt x="640994" y="151460"/>
                </a:lnTo>
                <a:lnTo>
                  <a:pt x="641604" y="151460"/>
                </a:lnTo>
                <a:lnTo>
                  <a:pt x="651761" y="160312"/>
                </a:lnTo>
                <a:lnTo>
                  <a:pt x="660647" y="164065"/>
                </a:lnTo>
                <a:lnTo>
                  <a:pt x="674777" y="164909"/>
                </a:lnTo>
                <a:lnTo>
                  <a:pt x="681685" y="164922"/>
                </a:lnTo>
                <a:lnTo>
                  <a:pt x="695719" y="163655"/>
                </a:lnTo>
                <a:lnTo>
                  <a:pt x="708732" y="159945"/>
                </a:lnTo>
                <a:lnTo>
                  <a:pt x="720530" y="153930"/>
                </a:lnTo>
                <a:lnTo>
                  <a:pt x="730920" y="145748"/>
                </a:lnTo>
                <a:lnTo>
                  <a:pt x="739709" y="135534"/>
                </a:lnTo>
                <a:lnTo>
                  <a:pt x="746704" y="123428"/>
                </a:lnTo>
                <a:lnTo>
                  <a:pt x="751711" y="109566"/>
                </a:lnTo>
                <a:lnTo>
                  <a:pt x="754538" y="94086"/>
                </a:lnTo>
                <a:lnTo>
                  <a:pt x="755116" y="82613"/>
                </a:lnTo>
                <a:lnTo>
                  <a:pt x="753990" y="66140"/>
                </a:lnTo>
                <a:lnTo>
                  <a:pt x="750695" y="51091"/>
                </a:lnTo>
                <a:lnTo>
                  <a:pt x="745361" y="37639"/>
                </a:lnTo>
                <a:lnTo>
                  <a:pt x="738114" y="25959"/>
                </a:lnTo>
                <a:lnTo>
                  <a:pt x="729084" y="16225"/>
                </a:lnTo>
                <a:lnTo>
                  <a:pt x="718397" y="8613"/>
                </a:lnTo>
                <a:lnTo>
                  <a:pt x="706183" y="3296"/>
                </a:lnTo>
                <a:lnTo>
                  <a:pt x="692567" y="450"/>
                </a:lnTo>
                <a:lnTo>
                  <a:pt x="684136" y="0"/>
                </a:lnTo>
                <a:lnTo>
                  <a:pt x="662866" y="3104"/>
                </a:lnTo>
                <a:lnTo>
                  <a:pt x="648278" y="9960"/>
                </a:lnTo>
                <a:lnTo>
                  <a:pt x="649967" y="53455"/>
                </a:lnTo>
                <a:lnTo>
                  <a:pt x="660208" y="46612"/>
                </a:lnTo>
                <a:lnTo>
                  <a:pt x="670979" y="44678"/>
                </a:lnTo>
                <a:lnTo>
                  <a:pt x="683817" y="47563"/>
                </a:lnTo>
                <a:lnTo>
                  <a:pt x="693692" y="55748"/>
                </a:lnTo>
                <a:lnTo>
                  <a:pt x="699930" y="68527"/>
                </a:lnTo>
                <a:lnTo>
                  <a:pt x="701878" y="83527"/>
                </a:lnTo>
                <a:lnTo>
                  <a:pt x="699162" y="100209"/>
                </a:lnTo>
                <a:lnTo>
                  <a:pt x="691881" y="112226"/>
                </a:lnTo>
                <a:lnTo>
                  <a:pt x="681337" y="119285"/>
                </a:lnTo>
                <a:lnTo>
                  <a:pt x="670979" y="121170"/>
                </a:lnTo>
                <a:lnTo>
                  <a:pt x="656877" y="117687"/>
                </a:lnTo>
                <a:lnTo>
                  <a:pt x="647080" y="108541"/>
                </a:lnTo>
                <a:lnTo>
                  <a:pt x="641521" y="95685"/>
                </a:lnTo>
                <a:lnTo>
                  <a:pt x="640080" y="83527"/>
                </a:lnTo>
                <a:lnTo>
                  <a:pt x="637019" y="20192"/>
                </a:lnTo>
                <a:lnTo>
                  <a:pt x="636409" y="20192"/>
                </a:lnTo>
                <a:lnTo>
                  <a:pt x="636409" y="10706"/>
                </a:lnTo>
                <a:lnTo>
                  <a:pt x="631202" y="3670"/>
                </a:lnTo>
                <a:lnTo>
                  <a:pt x="570318" y="3670"/>
                </a:lnTo>
                <a:lnTo>
                  <a:pt x="570318" y="48044"/>
                </a:lnTo>
                <a:lnTo>
                  <a:pt x="586232" y="48044"/>
                </a:lnTo>
                <a:lnTo>
                  <a:pt x="588670" y="50482"/>
                </a:lnTo>
                <a:lnTo>
                  <a:pt x="588670" y="222440"/>
                </a:lnTo>
                <a:lnTo>
                  <a:pt x="641604" y="222440"/>
                </a:lnTo>
                <a:lnTo>
                  <a:pt x="641604" y="156959"/>
                </a:lnTo>
                <a:close/>
              </a:path>
              <a:path w="755116" h="222440">
                <a:moveTo>
                  <a:pt x="277451" y="163859"/>
                </a:moveTo>
                <a:lnTo>
                  <a:pt x="291815" y="160746"/>
                </a:lnTo>
                <a:lnTo>
                  <a:pt x="305104" y="155695"/>
                </a:lnTo>
                <a:lnTo>
                  <a:pt x="317116" y="148819"/>
                </a:lnTo>
                <a:lnTo>
                  <a:pt x="327645" y="140230"/>
                </a:lnTo>
                <a:lnTo>
                  <a:pt x="336490" y="130040"/>
                </a:lnTo>
                <a:lnTo>
                  <a:pt x="343447" y="118362"/>
                </a:lnTo>
                <a:lnTo>
                  <a:pt x="348312" y="105307"/>
                </a:lnTo>
                <a:lnTo>
                  <a:pt x="350882" y="90990"/>
                </a:lnTo>
                <a:lnTo>
                  <a:pt x="351243" y="82918"/>
                </a:lnTo>
                <a:lnTo>
                  <a:pt x="349991" y="67971"/>
                </a:lnTo>
                <a:lnTo>
                  <a:pt x="346365" y="54197"/>
                </a:lnTo>
                <a:lnTo>
                  <a:pt x="340563" y="41711"/>
                </a:lnTo>
                <a:lnTo>
                  <a:pt x="332783" y="30631"/>
                </a:lnTo>
                <a:lnTo>
                  <a:pt x="323220" y="21073"/>
                </a:lnTo>
                <a:lnTo>
                  <a:pt x="312072" y="13153"/>
                </a:lnTo>
                <a:lnTo>
                  <a:pt x="299537" y="6987"/>
                </a:lnTo>
                <a:lnTo>
                  <a:pt x="285812" y="2691"/>
                </a:lnTo>
                <a:lnTo>
                  <a:pt x="271093" y="383"/>
                </a:lnTo>
                <a:lnTo>
                  <a:pt x="261912" y="0"/>
                </a:lnTo>
                <a:lnTo>
                  <a:pt x="246809" y="1074"/>
                </a:lnTo>
                <a:lnTo>
                  <a:pt x="232554" y="4219"/>
                </a:lnTo>
                <a:lnTo>
                  <a:pt x="219349" y="9317"/>
                </a:lnTo>
                <a:lnTo>
                  <a:pt x="207399" y="16251"/>
                </a:lnTo>
                <a:lnTo>
                  <a:pt x="196907" y="24903"/>
                </a:lnTo>
                <a:lnTo>
                  <a:pt x="188075" y="35155"/>
                </a:lnTo>
                <a:lnTo>
                  <a:pt x="181108" y="46890"/>
                </a:lnTo>
                <a:lnTo>
                  <a:pt x="176209" y="59991"/>
                </a:lnTo>
                <a:lnTo>
                  <a:pt x="173581" y="74339"/>
                </a:lnTo>
                <a:lnTo>
                  <a:pt x="173177" y="82918"/>
                </a:lnTo>
                <a:lnTo>
                  <a:pt x="174446" y="97859"/>
                </a:lnTo>
                <a:lnTo>
                  <a:pt x="178118" y="111597"/>
                </a:lnTo>
                <a:lnTo>
                  <a:pt x="183989" y="124018"/>
                </a:lnTo>
                <a:lnTo>
                  <a:pt x="191857" y="135012"/>
                </a:lnTo>
                <a:lnTo>
                  <a:pt x="201517" y="144464"/>
                </a:lnTo>
                <a:lnTo>
                  <a:pt x="212768" y="152264"/>
                </a:lnTo>
                <a:lnTo>
                  <a:pt x="225404" y="158298"/>
                </a:lnTo>
                <a:lnTo>
                  <a:pt x="239224" y="162454"/>
                </a:lnTo>
                <a:lnTo>
                  <a:pt x="237607" y="111235"/>
                </a:lnTo>
                <a:lnTo>
                  <a:pt x="229751" y="99876"/>
                </a:lnTo>
                <a:lnTo>
                  <a:pt x="226449" y="84755"/>
                </a:lnTo>
                <a:lnTo>
                  <a:pt x="229087" y="67333"/>
                </a:lnTo>
                <a:lnTo>
                  <a:pt x="236340" y="55331"/>
                </a:lnTo>
                <a:lnTo>
                  <a:pt x="247025" y="47424"/>
                </a:lnTo>
                <a:lnTo>
                  <a:pt x="259997" y="44122"/>
                </a:lnTo>
                <a:lnTo>
                  <a:pt x="262216" y="44056"/>
                </a:lnTo>
                <a:lnTo>
                  <a:pt x="275449" y="46571"/>
                </a:lnTo>
                <a:lnTo>
                  <a:pt x="286576" y="53775"/>
                </a:lnTo>
                <a:lnTo>
                  <a:pt x="294452" y="65157"/>
                </a:lnTo>
                <a:lnTo>
                  <a:pt x="297933" y="80206"/>
                </a:lnTo>
                <a:lnTo>
                  <a:pt x="298005" y="82918"/>
                </a:lnTo>
                <a:lnTo>
                  <a:pt x="295267" y="98419"/>
                </a:lnTo>
                <a:lnTo>
                  <a:pt x="287847" y="110208"/>
                </a:lnTo>
                <a:lnTo>
                  <a:pt x="276935" y="117831"/>
                </a:lnTo>
                <a:lnTo>
                  <a:pt x="263720" y="120836"/>
                </a:lnTo>
                <a:lnTo>
                  <a:pt x="262216" y="120865"/>
                </a:lnTo>
                <a:lnTo>
                  <a:pt x="254024" y="164619"/>
                </a:lnTo>
                <a:lnTo>
                  <a:pt x="262216" y="164922"/>
                </a:lnTo>
                <a:lnTo>
                  <a:pt x="277451" y="163859"/>
                </a:lnTo>
                <a:close/>
              </a:path>
            </a:pathLst>
          </a:custGeom>
          <a:solidFill>
            <a:srgbClr val="E205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6963" y="1100429"/>
            <a:ext cx="270167" cy="220294"/>
          </a:xfrm>
          <a:custGeom>
            <a:avLst/>
            <a:gdLst/>
            <a:ahLst/>
            <a:cxnLst/>
            <a:rect l="l" t="t" r="r" b="b"/>
            <a:pathLst>
              <a:path w="270167" h="220294">
                <a:moveTo>
                  <a:pt x="18886" y="191698"/>
                </a:moveTo>
                <a:lnTo>
                  <a:pt x="28574" y="201364"/>
                </a:lnTo>
                <a:lnTo>
                  <a:pt x="33818" y="177573"/>
                </a:lnTo>
                <a:lnTo>
                  <a:pt x="26825" y="165454"/>
                </a:lnTo>
                <a:lnTo>
                  <a:pt x="22575" y="151575"/>
                </a:lnTo>
                <a:lnTo>
                  <a:pt x="21412" y="138912"/>
                </a:lnTo>
                <a:lnTo>
                  <a:pt x="23128" y="124004"/>
                </a:lnTo>
                <a:lnTo>
                  <a:pt x="28003" y="110610"/>
                </a:lnTo>
                <a:lnTo>
                  <a:pt x="35627" y="99068"/>
                </a:lnTo>
                <a:lnTo>
                  <a:pt x="45589" y="89715"/>
                </a:lnTo>
                <a:lnTo>
                  <a:pt x="57479" y="82887"/>
                </a:lnTo>
                <a:lnTo>
                  <a:pt x="70886" y="78922"/>
                </a:lnTo>
                <a:lnTo>
                  <a:pt x="81381" y="78028"/>
                </a:lnTo>
                <a:lnTo>
                  <a:pt x="95561" y="79703"/>
                </a:lnTo>
                <a:lnTo>
                  <a:pt x="108546" y="84500"/>
                </a:lnTo>
                <a:lnTo>
                  <a:pt x="119916" y="92081"/>
                </a:lnTo>
                <a:lnTo>
                  <a:pt x="129254" y="102105"/>
                </a:lnTo>
                <a:lnTo>
                  <a:pt x="136142" y="114234"/>
                </a:lnTo>
                <a:lnTo>
                  <a:pt x="140162" y="128128"/>
                </a:lnTo>
                <a:lnTo>
                  <a:pt x="141046" y="138912"/>
                </a:lnTo>
                <a:lnTo>
                  <a:pt x="139375" y="154034"/>
                </a:lnTo>
                <a:lnTo>
                  <a:pt x="134628" y="167671"/>
                </a:lnTo>
                <a:lnTo>
                  <a:pt x="127204" y="179479"/>
                </a:lnTo>
                <a:lnTo>
                  <a:pt x="117503" y="189117"/>
                </a:lnTo>
                <a:lnTo>
                  <a:pt x="105923" y="196241"/>
                </a:lnTo>
                <a:lnTo>
                  <a:pt x="92864" y="200509"/>
                </a:lnTo>
                <a:lnTo>
                  <a:pt x="81381" y="201637"/>
                </a:lnTo>
                <a:lnTo>
                  <a:pt x="95857" y="219047"/>
                </a:lnTo>
                <a:lnTo>
                  <a:pt x="109499" y="215431"/>
                </a:lnTo>
                <a:lnTo>
                  <a:pt x="122078" y="209635"/>
                </a:lnTo>
                <a:lnTo>
                  <a:pt x="133367" y="201847"/>
                </a:lnTo>
                <a:lnTo>
                  <a:pt x="143137" y="192255"/>
                </a:lnTo>
                <a:lnTo>
                  <a:pt x="151160" y="181048"/>
                </a:lnTo>
                <a:lnTo>
                  <a:pt x="157208" y="168415"/>
                </a:lnTo>
                <a:lnTo>
                  <a:pt x="161054" y="154543"/>
                </a:lnTo>
                <a:lnTo>
                  <a:pt x="162468" y="139621"/>
                </a:lnTo>
                <a:lnTo>
                  <a:pt x="162471" y="138912"/>
                </a:lnTo>
                <a:lnTo>
                  <a:pt x="161154" y="124130"/>
                </a:lnTo>
                <a:lnTo>
                  <a:pt x="157358" y="110382"/>
                </a:lnTo>
                <a:lnTo>
                  <a:pt x="151313" y="97857"/>
                </a:lnTo>
                <a:lnTo>
                  <a:pt x="143250" y="86746"/>
                </a:lnTo>
                <a:lnTo>
                  <a:pt x="133401" y="77239"/>
                </a:lnTo>
                <a:lnTo>
                  <a:pt x="121996" y="69527"/>
                </a:lnTo>
                <a:lnTo>
                  <a:pt x="109266" y="63798"/>
                </a:lnTo>
                <a:lnTo>
                  <a:pt x="95442" y="60244"/>
                </a:lnTo>
                <a:lnTo>
                  <a:pt x="81089" y="59054"/>
                </a:lnTo>
                <a:lnTo>
                  <a:pt x="66480" y="60303"/>
                </a:lnTo>
                <a:lnTo>
                  <a:pt x="52723" y="63920"/>
                </a:lnTo>
                <a:lnTo>
                  <a:pt x="40054" y="69714"/>
                </a:lnTo>
                <a:lnTo>
                  <a:pt x="28706" y="77495"/>
                </a:lnTo>
                <a:lnTo>
                  <a:pt x="18914" y="87071"/>
                </a:lnTo>
                <a:lnTo>
                  <a:pt x="10913" y="98251"/>
                </a:lnTo>
                <a:lnTo>
                  <a:pt x="4937" y="110843"/>
                </a:lnTo>
                <a:lnTo>
                  <a:pt x="1222" y="124657"/>
                </a:lnTo>
                <a:lnTo>
                  <a:pt x="0" y="138912"/>
                </a:lnTo>
                <a:lnTo>
                  <a:pt x="1292" y="153852"/>
                </a:lnTo>
                <a:lnTo>
                  <a:pt x="5020" y="167754"/>
                </a:lnTo>
                <a:lnTo>
                  <a:pt x="10960" y="180432"/>
                </a:lnTo>
                <a:lnTo>
                  <a:pt x="18886" y="191698"/>
                </a:lnTo>
                <a:close/>
              </a:path>
              <a:path w="270167" h="220294">
                <a:moveTo>
                  <a:pt x="207800" y="53853"/>
                </a:moveTo>
                <a:lnTo>
                  <a:pt x="207746" y="62725"/>
                </a:lnTo>
                <a:lnTo>
                  <a:pt x="188480" y="62725"/>
                </a:lnTo>
                <a:lnTo>
                  <a:pt x="188480" y="80162"/>
                </a:lnTo>
                <a:lnTo>
                  <a:pt x="207746" y="80162"/>
                </a:lnTo>
                <a:lnTo>
                  <a:pt x="207746" y="216623"/>
                </a:lnTo>
                <a:lnTo>
                  <a:pt x="228549" y="216623"/>
                </a:lnTo>
                <a:lnTo>
                  <a:pt x="228549" y="80162"/>
                </a:lnTo>
                <a:lnTo>
                  <a:pt x="267716" y="80162"/>
                </a:lnTo>
                <a:lnTo>
                  <a:pt x="267716" y="62725"/>
                </a:lnTo>
                <a:lnTo>
                  <a:pt x="228549" y="62725"/>
                </a:lnTo>
                <a:lnTo>
                  <a:pt x="228549" y="57213"/>
                </a:lnTo>
                <a:lnTo>
                  <a:pt x="232166" y="36973"/>
                </a:lnTo>
                <a:lnTo>
                  <a:pt x="241007" y="25338"/>
                </a:lnTo>
                <a:lnTo>
                  <a:pt x="252055" y="20004"/>
                </a:lnTo>
                <a:lnTo>
                  <a:pt x="262291" y="18672"/>
                </a:lnTo>
                <a:lnTo>
                  <a:pt x="267411" y="18668"/>
                </a:lnTo>
                <a:lnTo>
                  <a:pt x="270167" y="19278"/>
                </a:lnTo>
                <a:lnTo>
                  <a:pt x="270167" y="622"/>
                </a:lnTo>
                <a:lnTo>
                  <a:pt x="266496" y="0"/>
                </a:lnTo>
                <a:lnTo>
                  <a:pt x="260692" y="0"/>
                </a:lnTo>
                <a:lnTo>
                  <a:pt x="251063" y="675"/>
                </a:lnTo>
                <a:lnTo>
                  <a:pt x="239875" y="3359"/>
                </a:lnTo>
                <a:lnTo>
                  <a:pt x="228542" y="9034"/>
                </a:lnTo>
                <a:lnTo>
                  <a:pt x="218476" y="18685"/>
                </a:lnTo>
                <a:lnTo>
                  <a:pt x="211091" y="33297"/>
                </a:lnTo>
                <a:lnTo>
                  <a:pt x="207800" y="53853"/>
                </a:lnTo>
                <a:close/>
              </a:path>
              <a:path w="270167" h="220294">
                <a:moveTo>
                  <a:pt x="33818" y="177573"/>
                </a:moveTo>
                <a:lnTo>
                  <a:pt x="28574" y="201364"/>
                </a:lnTo>
                <a:lnTo>
                  <a:pt x="39799" y="209244"/>
                </a:lnTo>
                <a:lnTo>
                  <a:pt x="52338" y="215150"/>
                </a:lnTo>
                <a:lnTo>
                  <a:pt x="65964" y="218894"/>
                </a:lnTo>
                <a:lnTo>
                  <a:pt x="80455" y="220289"/>
                </a:lnTo>
                <a:lnTo>
                  <a:pt x="81381" y="220294"/>
                </a:lnTo>
                <a:lnTo>
                  <a:pt x="95857" y="219047"/>
                </a:lnTo>
                <a:lnTo>
                  <a:pt x="81381" y="201637"/>
                </a:lnTo>
                <a:lnTo>
                  <a:pt x="67335" y="199963"/>
                </a:lnTo>
                <a:lnTo>
                  <a:pt x="54465" y="195168"/>
                </a:lnTo>
                <a:lnTo>
                  <a:pt x="43162" y="187591"/>
                </a:lnTo>
                <a:lnTo>
                  <a:pt x="33818" y="177573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49031" y="1098293"/>
            <a:ext cx="1023454" cy="222440"/>
          </a:xfrm>
          <a:custGeom>
            <a:avLst/>
            <a:gdLst/>
            <a:ahLst/>
            <a:cxnLst/>
            <a:rect l="l" t="t" r="r" b="b"/>
            <a:pathLst>
              <a:path w="1023454" h="222440">
                <a:moveTo>
                  <a:pt x="615676" y="175888"/>
                </a:moveTo>
                <a:lnTo>
                  <a:pt x="604458" y="168741"/>
                </a:lnTo>
                <a:lnTo>
                  <a:pt x="606081" y="219972"/>
                </a:lnTo>
                <a:lnTo>
                  <a:pt x="620878" y="222138"/>
                </a:lnTo>
                <a:lnTo>
                  <a:pt x="629069" y="178371"/>
                </a:lnTo>
                <a:lnTo>
                  <a:pt x="615676" y="175888"/>
                </a:lnTo>
                <a:close/>
              </a:path>
              <a:path w="1023454" h="222440">
                <a:moveTo>
                  <a:pt x="820367" y="222138"/>
                </a:moveTo>
                <a:lnTo>
                  <a:pt x="828560" y="222440"/>
                </a:lnTo>
                <a:lnTo>
                  <a:pt x="843795" y="221377"/>
                </a:lnTo>
                <a:lnTo>
                  <a:pt x="858159" y="218264"/>
                </a:lnTo>
                <a:lnTo>
                  <a:pt x="871448" y="213214"/>
                </a:lnTo>
                <a:lnTo>
                  <a:pt x="883459" y="206337"/>
                </a:lnTo>
                <a:lnTo>
                  <a:pt x="893989" y="197748"/>
                </a:lnTo>
                <a:lnTo>
                  <a:pt x="902834" y="187558"/>
                </a:lnTo>
                <a:lnTo>
                  <a:pt x="909791" y="175880"/>
                </a:lnTo>
                <a:lnTo>
                  <a:pt x="914656" y="162826"/>
                </a:lnTo>
                <a:lnTo>
                  <a:pt x="917225" y="148508"/>
                </a:lnTo>
                <a:lnTo>
                  <a:pt x="917587" y="140436"/>
                </a:lnTo>
                <a:lnTo>
                  <a:pt x="916335" y="125489"/>
                </a:lnTo>
                <a:lnTo>
                  <a:pt x="912709" y="111715"/>
                </a:lnTo>
                <a:lnTo>
                  <a:pt x="906907" y="99230"/>
                </a:lnTo>
                <a:lnTo>
                  <a:pt x="899126" y="88150"/>
                </a:lnTo>
                <a:lnTo>
                  <a:pt x="889564" y="78592"/>
                </a:lnTo>
                <a:lnTo>
                  <a:pt x="878416" y="70671"/>
                </a:lnTo>
                <a:lnTo>
                  <a:pt x="865881" y="64505"/>
                </a:lnTo>
                <a:lnTo>
                  <a:pt x="852156" y="60210"/>
                </a:lnTo>
                <a:lnTo>
                  <a:pt x="837437" y="57901"/>
                </a:lnTo>
                <a:lnTo>
                  <a:pt x="828255" y="57518"/>
                </a:lnTo>
                <a:lnTo>
                  <a:pt x="813153" y="58592"/>
                </a:lnTo>
                <a:lnTo>
                  <a:pt x="798897" y="61737"/>
                </a:lnTo>
                <a:lnTo>
                  <a:pt x="785693" y="66836"/>
                </a:lnTo>
                <a:lnTo>
                  <a:pt x="773743" y="73769"/>
                </a:lnTo>
                <a:lnTo>
                  <a:pt x="763250" y="82421"/>
                </a:lnTo>
                <a:lnTo>
                  <a:pt x="754419" y="92673"/>
                </a:lnTo>
                <a:lnTo>
                  <a:pt x="747452" y="104409"/>
                </a:lnTo>
                <a:lnTo>
                  <a:pt x="742553" y="117509"/>
                </a:lnTo>
                <a:lnTo>
                  <a:pt x="739924" y="131857"/>
                </a:lnTo>
                <a:lnTo>
                  <a:pt x="739521" y="140436"/>
                </a:lnTo>
                <a:lnTo>
                  <a:pt x="740790" y="155377"/>
                </a:lnTo>
                <a:lnTo>
                  <a:pt x="744462" y="169115"/>
                </a:lnTo>
                <a:lnTo>
                  <a:pt x="750333" y="181537"/>
                </a:lnTo>
                <a:lnTo>
                  <a:pt x="758201" y="192530"/>
                </a:lnTo>
                <a:lnTo>
                  <a:pt x="767861" y="201983"/>
                </a:lnTo>
                <a:lnTo>
                  <a:pt x="779112" y="209782"/>
                </a:lnTo>
                <a:lnTo>
                  <a:pt x="791748" y="215816"/>
                </a:lnTo>
                <a:lnTo>
                  <a:pt x="805568" y="219972"/>
                </a:lnTo>
                <a:lnTo>
                  <a:pt x="803947" y="168744"/>
                </a:lnTo>
                <a:lnTo>
                  <a:pt x="796091" y="157385"/>
                </a:lnTo>
                <a:lnTo>
                  <a:pt x="792792" y="142262"/>
                </a:lnTo>
                <a:lnTo>
                  <a:pt x="795432" y="124850"/>
                </a:lnTo>
                <a:lnTo>
                  <a:pt x="802687" y="112852"/>
                </a:lnTo>
                <a:lnTo>
                  <a:pt x="813376" y="104949"/>
                </a:lnTo>
                <a:lnTo>
                  <a:pt x="826351" y="101653"/>
                </a:lnTo>
                <a:lnTo>
                  <a:pt x="828560" y="101587"/>
                </a:lnTo>
                <a:lnTo>
                  <a:pt x="841795" y="104101"/>
                </a:lnTo>
                <a:lnTo>
                  <a:pt x="852923" y="111303"/>
                </a:lnTo>
                <a:lnTo>
                  <a:pt x="860799" y="122685"/>
                </a:lnTo>
                <a:lnTo>
                  <a:pt x="864277" y="137736"/>
                </a:lnTo>
                <a:lnTo>
                  <a:pt x="864349" y="140436"/>
                </a:lnTo>
                <a:lnTo>
                  <a:pt x="861610" y="155938"/>
                </a:lnTo>
                <a:lnTo>
                  <a:pt x="854188" y="167723"/>
                </a:lnTo>
                <a:lnTo>
                  <a:pt x="843272" y="175341"/>
                </a:lnTo>
                <a:lnTo>
                  <a:pt x="830054" y="178342"/>
                </a:lnTo>
                <a:lnTo>
                  <a:pt x="828560" y="178371"/>
                </a:lnTo>
                <a:lnTo>
                  <a:pt x="820367" y="222138"/>
                </a:lnTo>
                <a:close/>
              </a:path>
              <a:path w="1023454" h="222440">
                <a:moveTo>
                  <a:pt x="815167" y="175889"/>
                </a:moveTo>
                <a:lnTo>
                  <a:pt x="803947" y="168744"/>
                </a:lnTo>
                <a:lnTo>
                  <a:pt x="805568" y="219972"/>
                </a:lnTo>
                <a:lnTo>
                  <a:pt x="820367" y="222138"/>
                </a:lnTo>
                <a:lnTo>
                  <a:pt x="828560" y="178371"/>
                </a:lnTo>
                <a:lnTo>
                  <a:pt x="815167" y="175889"/>
                </a:lnTo>
                <a:close/>
              </a:path>
              <a:path w="1023454" h="222440">
                <a:moveTo>
                  <a:pt x="158622" y="153373"/>
                </a:moveTo>
                <a:lnTo>
                  <a:pt x="161714" y="166390"/>
                </a:lnTo>
                <a:lnTo>
                  <a:pt x="166809" y="178633"/>
                </a:lnTo>
                <a:lnTo>
                  <a:pt x="173861" y="189857"/>
                </a:lnTo>
                <a:lnTo>
                  <a:pt x="182822" y="199817"/>
                </a:lnTo>
                <a:lnTo>
                  <a:pt x="193646" y="208269"/>
                </a:lnTo>
                <a:lnTo>
                  <a:pt x="206284" y="214968"/>
                </a:lnTo>
                <a:lnTo>
                  <a:pt x="220691" y="219669"/>
                </a:lnTo>
                <a:lnTo>
                  <a:pt x="236818" y="222128"/>
                </a:lnTo>
                <a:lnTo>
                  <a:pt x="245389" y="222440"/>
                </a:lnTo>
                <a:lnTo>
                  <a:pt x="266177" y="220172"/>
                </a:lnTo>
                <a:lnTo>
                  <a:pt x="283472" y="214504"/>
                </a:lnTo>
                <a:lnTo>
                  <a:pt x="297145" y="207135"/>
                </a:lnTo>
                <a:lnTo>
                  <a:pt x="307068" y="199769"/>
                </a:lnTo>
                <a:lnTo>
                  <a:pt x="313112" y="194105"/>
                </a:lnTo>
                <a:lnTo>
                  <a:pt x="315150" y="191846"/>
                </a:lnTo>
                <a:lnTo>
                  <a:pt x="294030" y="156349"/>
                </a:lnTo>
                <a:lnTo>
                  <a:pt x="281088" y="168689"/>
                </a:lnTo>
                <a:lnTo>
                  <a:pt x="272055" y="174703"/>
                </a:lnTo>
                <a:lnTo>
                  <a:pt x="262113" y="176666"/>
                </a:lnTo>
                <a:lnTo>
                  <a:pt x="250596" y="176847"/>
                </a:lnTo>
                <a:lnTo>
                  <a:pt x="237131" y="175050"/>
                </a:lnTo>
                <a:lnTo>
                  <a:pt x="225026" y="169385"/>
                </a:lnTo>
                <a:lnTo>
                  <a:pt x="215839" y="159440"/>
                </a:lnTo>
                <a:lnTo>
                  <a:pt x="211128" y="144800"/>
                </a:lnTo>
                <a:lnTo>
                  <a:pt x="210820" y="139217"/>
                </a:lnTo>
                <a:lnTo>
                  <a:pt x="213145" y="124735"/>
                </a:lnTo>
                <a:lnTo>
                  <a:pt x="219860" y="112865"/>
                </a:lnTo>
                <a:lnTo>
                  <a:pt x="230569" y="104692"/>
                </a:lnTo>
                <a:lnTo>
                  <a:pt x="244877" y="101303"/>
                </a:lnTo>
                <a:lnTo>
                  <a:pt x="253034" y="101269"/>
                </a:lnTo>
                <a:lnTo>
                  <a:pt x="258851" y="103111"/>
                </a:lnTo>
                <a:lnTo>
                  <a:pt x="258851" y="116255"/>
                </a:lnTo>
                <a:lnTo>
                  <a:pt x="304749" y="116255"/>
                </a:lnTo>
                <a:lnTo>
                  <a:pt x="304749" y="94538"/>
                </a:lnTo>
                <a:lnTo>
                  <a:pt x="301385" y="80767"/>
                </a:lnTo>
                <a:lnTo>
                  <a:pt x="292550" y="70620"/>
                </a:lnTo>
                <a:lnTo>
                  <a:pt x="280127" y="63673"/>
                </a:lnTo>
                <a:lnTo>
                  <a:pt x="265999" y="59502"/>
                </a:lnTo>
                <a:lnTo>
                  <a:pt x="252049" y="57683"/>
                </a:lnTo>
                <a:lnTo>
                  <a:pt x="246608" y="57518"/>
                </a:lnTo>
                <a:lnTo>
                  <a:pt x="228856" y="58811"/>
                </a:lnTo>
                <a:lnTo>
                  <a:pt x="213091" y="62510"/>
                </a:lnTo>
                <a:lnTo>
                  <a:pt x="199309" y="68338"/>
                </a:lnTo>
                <a:lnTo>
                  <a:pt x="187502" y="76023"/>
                </a:lnTo>
                <a:lnTo>
                  <a:pt x="177664" y="85289"/>
                </a:lnTo>
                <a:lnTo>
                  <a:pt x="169788" y="95863"/>
                </a:lnTo>
                <a:lnTo>
                  <a:pt x="163868" y="107471"/>
                </a:lnTo>
                <a:lnTo>
                  <a:pt x="159898" y="119838"/>
                </a:lnTo>
                <a:lnTo>
                  <a:pt x="157870" y="132691"/>
                </a:lnTo>
                <a:lnTo>
                  <a:pt x="157581" y="139827"/>
                </a:lnTo>
                <a:lnTo>
                  <a:pt x="158622" y="153373"/>
                </a:lnTo>
                <a:close/>
              </a:path>
              <a:path w="1023454" h="222440">
                <a:moveTo>
                  <a:pt x="338404" y="44361"/>
                </a:moveTo>
                <a:lnTo>
                  <a:pt x="342684" y="44361"/>
                </a:lnTo>
                <a:lnTo>
                  <a:pt x="345135" y="46812"/>
                </a:lnTo>
                <a:lnTo>
                  <a:pt x="345135" y="218757"/>
                </a:lnTo>
                <a:lnTo>
                  <a:pt x="398056" y="218757"/>
                </a:lnTo>
                <a:lnTo>
                  <a:pt x="398056" y="141655"/>
                </a:lnTo>
                <a:lnTo>
                  <a:pt x="398678" y="134924"/>
                </a:lnTo>
                <a:lnTo>
                  <a:pt x="400812" y="128816"/>
                </a:lnTo>
                <a:lnTo>
                  <a:pt x="407188" y="116945"/>
                </a:lnTo>
                <a:lnTo>
                  <a:pt x="417293" y="108843"/>
                </a:lnTo>
                <a:lnTo>
                  <a:pt x="431007" y="105571"/>
                </a:lnTo>
                <a:lnTo>
                  <a:pt x="432333" y="105549"/>
                </a:lnTo>
                <a:lnTo>
                  <a:pt x="444836" y="109823"/>
                </a:lnTo>
                <a:lnTo>
                  <a:pt x="449698" y="123629"/>
                </a:lnTo>
                <a:lnTo>
                  <a:pt x="449770" y="196430"/>
                </a:lnTo>
                <a:lnTo>
                  <a:pt x="453175" y="211088"/>
                </a:lnTo>
                <a:lnTo>
                  <a:pt x="463946" y="217968"/>
                </a:lnTo>
                <a:lnTo>
                  <a:pt x="472109" y="218757"/>
                </a:lnTo>
                <a:lnTo>
                  <a:pt x="521068" y="218757"/>
                </a:lnTo>
                <a:lnTo>
                  <a:pt x="521068" y="174396"/>
                </a:lnTo>
                <a:lnTo>
                  <a:pt x="505155" y="174396"/>
                </a:lnTo>
                <a:lnTo>
                  <a:pt x="502704" y="171945"/>
                </a:lnTo>
                <a:lnTo>
                  <a:pt x="502704" y="116573"/>
                </a:lnTo>
                <a:lnTo>
                  <a:pt x="500978" y="97996"/>
                </a:lnTo>
                <a:lnTo>
                  <a:pt x="496068" y="83377"/>
                </a:lnTo>
                <a:lnTo>
                  <a:pt x="488370" y="72377"/>
                </a:lnTo>
                <a:lnTo>
                  <a:pt x="478282" y="64661"/>
                </a:lnTo>
                <a:lnTo>
                  <a:pt x="466204" y="59891"/>
                </a:lnTo>
                <a:lnTo>
                  <a:pt x="452533" y="57729"/>
                </a:lnTo>
                <a:lnTo>
                  <a:pt x="446100" y="57518"/>
                </a:lnTo>
                <a:lnTo>
                  <a:pt x="431970" y="59037"/>
                </a:lnTo>
                <a:lnTo>
                  <a:pt x="419187" y="63421"/>
                </a:lnTo>
                <a:lnTo>
                  <a:pt x="408295" y="70411"/>
                </a:lnTo>
                <a:lnTo>
                  <a:pt x="399838" y="79746"/>
                </a:lnTo>
                <a:lnTo>
                  <a:pt x="398056" y="82613"/>
                </a:lnTo>
                <a:lnTo>
                  <a:pt x="397446" y="82613"/>
                </a:lnTo>
                <a:lnTo>
                  <a:pt x="398056" y="77101"/>
                </a:lnTo>
                <a:lnTo>
                  <a:pt x="398056" y="22326"/>
                </a:lnTo>
                <a:lnTo>
                  <a:pt x="394654" y="7671"/>
                </a:lnTo>
                <a:lnTo>
                  <a:pt x="383882" y="788"/>
                </a:lnTo>
                <a:lnTo>
                  <a:pt x="375729" y="0"/>
                </a:lnTo>
                <a:lnTo>
                  <a:pt x="326771" y="0"/>
                </a:lnTo>
                <a:lnTo>
                  <a:pt x="326771" y="44361"/>
                </a:lnTo>
                <a:lnTo>
                  <a:pt x="338404" y="44361"/>
                </a:lnTo>
                <a:close/>
              </a:path>
              <a:path w="1023454" h="222440">
                <a:moveTo>
                  <a:pt x="945438" y="44361"/>
                </a:moveTo>
                <a:lnTo>
                  <a:pt x="949718" y="44361"/>
                </a:lnTo>
                <a:lnTo>
                  <a:pt x="952169" y="46812"/>
                </a:lnTo>
                <a:lnTo>
                  <a:pt x="952169" y="196430"/>
                </a:lnTo>
                <a:lnTo>
                  <a:pt x="955575" y="211091"/>
                </a:lnTo>
                <a:lnTo>
                  <a:pt x="966348" y="217970"/>
                </a:lnTo>
                <a:lnTo>
                  <a:pt x="974496" y="218757"/>
                </a:lnTo>
                <a:lnTo>
                  <a:pt x="1023454" y="218757"/>
                </a:lnTo>
                <a:lnTo>
                  <a:pt x="1023454" y="174396"/>
                </a:lnTo>
                <a:lnTo>
                  <a:pt x="1007541" y="174396"/>
                </a:lnTo>
                <a:lnTo>
                  <a:pt x="1005103" y="171945"/>
                </a:lnTo>
                <a:lnTo>
                  <a:pt x="1005103" y="22326"/>
                </a:lnTo>
                <a:lnTo>
                  <a:pt x="1001698" y="7674"/>
                </a:lnTo>
                <a:lnTo>
                  <a:pt x="990926" y="790"/>
                </a:lnTo>
                <a:lnTo>
                  <a:pt x="982764" y="0"/>
                </a:lnTo>
                <a:lnTo>
                  <a:pt x="933818" y="0"/>
                </a:lnTo>
                <a:lnTo>
                  <a:pt x="933818" y="44361"/>
                </a:lnTo>
                <a:lnTo>
                  <a:pt x="945438" y="44361"/>
                </a:lnTo>
                <a:close/>
              </a:path>
              <a:path w="1023454" h="222440">
                <a:moveTo>
                  <a:pt x="54747" y="159938"/>
                </a:moveTo>
                <a:lnTo>
                  <a:pt x="67435" y="164846"/>
                </a:lnTo>
                <a:lnTo>
                  <a:pt x="76923" y="169203"/>
                </a:lnTo>
                <a:lnTo>
                  <a:pt x="81514" y="173608"/>
                </a:lnTo>
                <a:lnTo>
                  <a:pt x="81699" y="174701"/>
                </a:lnTo>
                <a:lnTo>
                  <a:pt x="81699" y="180213"/>
                </a:lnTo>
                <a:lnTo>
                  <a:pt x="77419" y="182359"/>
                </a:lnTo>
                <a:lnTo>
                  <a:pt x="69761" y="182359"/>
                </a:lnTo>
                <a:lnTo>
                  <a:pt x="52554" y="178901"/>
                </a:lnTo>
                <a:lnTo>
                  <a:pt x="37923" y="171252"/>
                </a:lnTo>
                <a:lnTo>
                  <a:pt x="27662" y="163498"/>
                </a:lnTo>
                <a:lnTo>
                  <a:pt x="23558" y="159715"/>
                </a:lnTo>
                <a:lnTo>
                  <a:pt x="0" y="193675"/>
                </a:lnTo>
                <a:lnTo>
                  <a:pt x="10609" y="205891"/>
                </a:lnTo>
                <a:lnTo>
                  <a:pt x="19055" y="214042"/>
                </a:lnTo>
                <a:lnTo>
                  <a:pt x="27332" y="218949"/>
                </a:lnTo>
                <a:lnTo>
                  <a:pt x="37436" y="221436"/>
                </a:lnTo>
                <a:lnTo>
                  <a:pt x="51363" y="222325"/>
                </a:lnTo>
                <a:lnTo>
                  <a:pt x="69761" y="222440"/>
                </a:lnTo>
                <a:lnTo>
                  <a:pt x="86046" y="221089"/>
                </a:lnTo>
                <a:lnTo>
                  <a:pt x="100649" y="217135"/>
                </a:lnTo>
                <a:lnTo>
                  <a:pt x="113151" y="210725"/>
                </a:lnTo>
                <a:lnTo>
                  <a:pt x="123133" y="202009"/>
                </a:lnTo>
                <a:lnTo>
                  <a:pt x="130179" y="191133"/>
                </a:lnTo>
                <a:lnTo>
                  <a:pt x="133870" y="178247"/>
                </a:lnTo>
                <a:lnTo>
                  <a:pt x="134327" y="171335"/>
                </a:lnTo>
                <a:lnTo>
                  <a:pt x="131222" y="154701"/>
                </a:lnTo>
                <a:lnTo>
                  <a:pt x="122974" y="141981"/>
                </a:lnTo>
                <a:lnTo>
                  <a:pt x="111182" y="132440"/>
                </a:lnTo>
                <a:lnTo>
                  <a:pt x="97447" y="125343"/>
                </a:lnTo>
                <a:lnTo>
                  <a:pt x="83367" y="119953"/>
                </a:lnTo>
                <a:lnTo>
                  <a:pt x="70542" y="115537"/>
                </a:lnTo>
                <a:lnTo>
                  <a:pt x="60574" y="111357"/>
                </a:lnTo>
                <a:lnTo>
                  <a:pt x="55060" y="106679"/>
                </a:lnTo>
                <a:lnTo>
                  <a:pt x="54457" y="104330"/>
                </a:lnTo>
                <a:lnTo>
                  <a:pt x="54457" y="99441"/>
                </a:lnTo>
                <a:lnTo>
                  <a:pt x="61188" y="96989"/>
                </a:lnTo>
                <a:lnTo>
                  <a:pt x="76187" y="96989"/>
                </a:lnTo>
                <a:lnTo>
                  <a:pt x="82918" y="100050"/>
                </a:lnTo>
                <a:lnTo>
                  <a:pt x="82918" y="111975"/>
                </a:lnTo>
                <a:lnTo>
                  <a:pt x="128816" y="111975"/>
                </a:lnTo>
                <a:lnTo>
                  <a:pt x="128816" y="93319"/>
                </a:lnTo>
                <a:lnTo>
                  <a:pt x="125659" y="79979"/>
                </a:lnTo>
                <a:lnTo>
                  <a:pt x="117232" y="70230"/>
                </a:lnTo>
                <a:lnTo>
                  <a:pt x="105094" y="63596"/>
                </a:lnTo>
                <a:lnTo>
                  <a:pt x="90808" y="59602"/>
                </a:lnTo>
                <a:lnTo>
                  <a:pt x="75935" y="57774"/>
                </a:lnTo>
                <a:lnTo>
                  <a:pt x="67614" y="57518"/>
                </a:lnTo>
                <a:lnTo>
                  <a:pt x="52191" y="58616"/>
                </a:lnTo>
                <a:lnTo>
                  <a:pt x="37723" y="61982"/>
                </a:lnTo>
                <a:lnTo>
                  <a:pt x="24894" y="67722"/>
                </a:lnTo>
                <a:lnTo>
                  <a:pt x="14390" y="75942"/>
                </a:lnTo>
                <a:lnTo>
                  <a:pt x="6894" y="86747"/>
                </a:lnTo>
                <a:lnTo>
                  <a:pt x="3090" y="100245"/>
                </a:lnTo>
                <a:lnTo>
                  <a:pt x="2755" y="106159"/>
                </a:lnTo>
                <a:lnTo>
                  <a:pt x="5967" y="122810"/>
                </a:lnTo>
                <a:lnTo>
                  <a:pt x="14470" y="135914"/>
                </a:lnTo>
                <a:lnTo>
                  <a:pt x="26567" y="146071"/>
                </a:lnTo>
                <a:lnTo>
                  <a:pt x="40559" y="153879"/>
                </a:lnTo>
                <a:lnTo>
                  <a:pt x="54747" y="159938"/>
                </a:lnTo>
                <a:close/>
              </a:path>
              <a:path w="1023454" h="222440">
                <a:moveTo>
                  <a:pt x="620878" y="222138"/>
                </a:moveTo>
                <a:lnTo>
                  <a:pt x="629069" y="222440"/>
                </a:lnTo>
                <a:lnTo>
                  <a:pt x="644303" y="221378"/>
                </a:lnTo>
                <a:lnTo>
                  <a:pt x="658667" y="218265"/>
                </a:lnTo>
                <a:lnTo>
                  <a:pt x="671957" y="213215"/>
                </a:lnTo>
                <a:lnTo>
                  <a:pt x="683969" y="206340"/>
                </a:lnTo>
                <a:lnTo>
                  <a:pt x="694501" y="197752"/>
                </a:lnTo>
                <a:lnTo>
                  <a:pt x="703347" y="187563"/>
                </a:lnTo>
                <a:lnTo>
                  <a:pt x="710306" y="175887"/>
                </a:lnTo>
                <a:lnTo>
                  <a:pt x="715173" y="162834"/>
                </a:lnTo>
                <a:lnTo>
                  <a:pt x="717745" y="148518"/>
                </a:lnTo>
                <a:lnTo>
                  <a:pt x="718108" y="140436"/>
                </a:lnTo>
                <a:lnTo>
                  <a:pt x="716856" y="125490"/>
                </a:lnTo>
                <a:lnTo>
                  <a:pt x="713230" y="111717"/>
                </a:lnTo>
                <a:lnTo>
                  <a:pt x="707427" y="99232"/>
                </a:lnTo>
                <a:lnTo>
                  <a:pt x="699645" y="88153"/>
                </a:lnTo>
                <a:lnTo>
                  <a:pt x="690082" y="78595"/>
                </a:lnTo>
                <a:lnTo>
                  <a:pt x="678934" y="70675"/>
                </a:lnTo>
                <a:lnTo>
                  <a:pt x="666399" y="64508"/>
                </a:lnTo>
                <a:lnTo>
                  <a:pt x="652674" y="60212"/>
                </a:lnTo>
                <a:lnTo>
                  <a:pt x="637956" y="57902"/>
                </a:lnTo>
                <a:lnTo>
                  <a:pt x="628764" y="57518"/>
                </a:lnTo>
                <a:lnTo>
                  <a:pt x="613664" y="58592"/>
                </a:lnTo>
                <a:lnTo>
                  <a:pt x="599411" y="61737"/>
                </a:lnTo>
                <a:lnTo>
                  <a:pt x="586207" y="66836"/>
                </a:lnTo>
                <a:lnTo>
                  <a:pt x="574257" y="73769"/>
                </a:lnTo>
                <a:lnTo>
                  <a:pt x="563763" y="82421"/>
                </a:lnTo>
                <a:lnTo>
                  <a:pt x="554931" y="92673"/>
                </a:lnTo>
                <a:lnTo>
                  <a:pt x="547962" y="104409"/>
                </a:lnTo>
                <a:lnTo>
                  <a:pt x="543062" y="117509"/>
                </a:lnTo>
                <a:lnTo>
                  <a:pt x="540433" y="131857"/>
                </a:lnTo>
                <a:lnTo>
                  <a:pt x="540029" y="140436"/>
                </a:lnTo>
                <a:lnTo>
                  <a:pt x="541298" y="155377"/>
                </a:lnTo>
                <a:lnTo>
                  <a:pt x="544971" y="169115"/>
                </a:lnTo>
                <a:lnTo>
                  <a:pt x="550844" y="181537"/>
                </a:lnTo>
                <a:lnTo>
                  <a:pt x="558713" y="192530"/>
                </a:lnTo>
                <a:lnTo>
                  <a:pt x="568375" y="201983"/>
                </a:lnTo>
                <a:lnTo>
                  <a:pt x="579626" y="209782"/>
                </a:lnTo>
                <a:lnTo>
                  <a:pt x="592262" y="215816"/>
                </a:lnTo>
                <a:lnTo>
                  <a:pt x="606081" y="219972"/>
                </a:lnTo>
                <a:lnTo>
                  <a:pt x="604458" y="168741"/>
                </a:lnTo>
                <a:lnTo>
                  <a:pt x="596607" y="157378"/>
                </a:lnTo>
                <a:lnTo>
                  <a:pt x="593313" y="142250"/>
                </a:lnTo>
                <a:lnTo>
                  <a:pt x="595952" y="124848"/>
                </a:lnTo>
                <a:lnTo>
                  <a:pt x="603205" y="112848"/>
                </a:lnTo>
                <a:lnTo>
                  <a:pt x="613892" y="104947"/>
                </a:lnTo>
                <a:lnTo>
                  <a:pt x="626868" y="101652"/>
                </a:lnTo>
                <a:lnTo>
                  <a:pt x="629069" y="101587"/>
                </a:lnTo>
                <a:lnTo>
                  <a:pt x="642298" y="104100"/>
                </a:lnTo>
                <a:lnTo>
                  <a:pt x="653429" y="111300"/>
                </a:lnTo>
                <a:lnTo>
                  <a:pt x="661313" y="122678"/>
                </a:lnTo>
                <a:lnTo>
                  <a:pt x="664797" y="137725"/>
                </a:lnTo>
                <a:lnTo>
                  <a:pt x="664870" y="140436"/>
                </a:lnTo>
                <a:lnTo>
                  <a:pt x="662128" y="155936"/>
                </a:lnTo>
                <a:lnTo>
                  <a:pt x="654701" y="167720"/>
                </a:lnTo>
                <a:lnTo>
                  <a:pt x="643784" y="175339"/>
                </a:lnTo>
                <a:lnTo>
                  <a:pt x="630571" y="178342"/>
                </a:lnTo>
                <a:lnTo>
                  <a:pt x="629069" y="178371"/>
                </a:lnTo>
                <a:lnTo>
                  <a:pt x="620878" y="222138"/>
                </a:lnTo>
                <a:close/>
              </a:path>
            </a:pathLst>
          </a:custGeom>
          <a:solidFill>
            <a:srgbClr val="E2051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3315" y="1098289"/>
            <a:ext cx="195516" cy="218770"/>
          </a:xfrm>
          <a:custGeom>
            <a:avLst/>
            <a:gdLst/>
            <a:ahLst/>
            <a:cxnLst/>
            <a:rect l="l" t="t" r="r" b="b"/>
            <a:pathLst>
              <a:path w="195516" h="218770">
                <a:moveTo>
                  <a:pt x="78028" y="126987"/>
                </a:moveTo>
                <a:lnTo>
                  <a:pt x="89357" y="61201"/>
                </a:lnTo>
                <a:lnTo>
                  <a:pt x="100063" y="0"/>
                </a:lnTo>
                <a:lnTo>
                  <a:pt x="59055" y="0"/>
                </a:lnTo>
                <a:lnTo>
                  <a:pt x="48348" y="61201"/>
                </a:lnTo>
                <a:lnTo>
                  <a:pt x="18046" y="61201"/>
                </a:lnTo>
                <a:lnTo>
                  <a:pt x="11938" y="97904"/>
                </a:lnTo>
                <a:lnTo>
                  <a:pt x="42227" y="97904"/>
                </a:lnTo>
                <a:lnTo>
                  <a:pt x="37033" y="126987"/>
                </a:lnTo>
                <a:lnTo>
                  <a:pt x="6134" y="126987"/>
                </a:lnTo>
                <a:lnTo>
                  <a:pt x="0" y="163703"/>
                </a:lnTo>
                <a:lnTo>
                  <a:pt x="30911" y="163703"/>
                </a:lnTo>
                <a:lnTo>
                  <a:pt x="21424" y="218770"/>
                </a:lnTo>
                <a:lnTo>
                  <a:pt x="62420" y="218770"/>
                </a:lnTo>
                <a:lnTo>
                  <a:pt x="71907" y="163703"/>
                </a:lnTo>
                <a:lnTo>
                  <a:pt x="104952" y="163703"/>
                </a:lnTo>
                <a:lnTo>
                  <a:pt x="111074" y="126987"/>
                </a:lnTo>
                <a:lnTo>
                  <a:pt x="78028" y="126987"/>
                </a:lnTo>
                <a:close/>
              </a:path>
              <a:path w="195516" h="218770">
                <a:moveTo>
                  <a:pt x="78028" y="126987"/>
                </a:moveTo>
                <a:lnTo>
                  <a:pt x="83223" y="97904"/>
                </a:lnTo>
                <a:lnTo>
                  <a:pt x="116268" y="97904"/>
                </a:lnTo>
                <a:lnTo>
                  <a:pt x="111074" y="126987"/>
                </a:lnTo>
                <a:lnTo>
                  <a:pt x="104952" y="163703"/>
                </a:lnTo>
                <a:lnTo>
                  <a:pt x="95465" y="218770"/>
                </a:lnTo>
                <a:lnTo>
                  <a:pt x="136474" y="218770"/>
                </a:lnTo>
                <a:lnTo>
                  <a:pt x="145961" y="163703"/>
                </a:lnTo>
                <a:lnTo>
                  <a:pt x="177469" y="163703"/>
                </a:lnTo>
                <a:lnTo>
                  <a:pt x="183591" y="126987"/>
                </a:lnTo>
                <a:lnTo>
                  <a:pt x="152069" y="126987"/>
                </a:lnTo>
                <a:lnTo>
                  <a:pt x="157276" y="97904"/>
                </a:lnTo>
                <a:lnTo>
                  <a:pt x="189407" y="97904"/>
                </a:lnTo>
                <a:lnTo>
                  <a:pt x="195516" y="61201"/>
                </a:lnTo>
                <a:lnTo>
                  <a:pt x="163385" y="61201"/>
                </a:lnTo>
                <a:lnTo>
                  <a:pt x="174104" y="0"/>
                </a:lnTo>
                <a:lnTo>
                  <a:pt x="133096" y="0"/>
                </a:lnTo>
                <a:lnTo>
                  <a:pt x="122402" y="61201"/>
                </a:lnTo>
                <a:lnTo>
                  <a:pt x="89357" y="61201"/>
                </a:lnTo>
                <a:lnTo>
                  <a:pt x="78028" y="126987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2409" y="9454184"/>
            <a:ext cx="3367582" cy="1237818"/>
          </a:xfrm>
          <a:custGeom>
            <a:avLst/>
            <a:gdLst/>
            <a:ahLst/>
            <a:cxnLst/>
            <a:rect l="l" t="t" r="r" b="b"/>
            <a:pathLst>
              <a:path w="3367582" h="1237818">
                <a:moveTo>
                  <a:pt x="0" y="1237818"/>
                </a:moveTo>
                <a:lnTo>
                  <a:pt x="3367582" y="1237818"/>
                </a:lnTo>
                <a:lnTo>
                  <a:pt x="3367582" y="0"/>
                </a:lnTo>
                <a:lnTo>
                  <a:pt x="0" y="0"/>
                </a:lnTo>
                <a:lnTo>
                  <a:pt x="0" y="1237818"/>
                </a:lnTo>
                <a:close/>
              </a:path>
            </a:pathLst>
          </a:custGeom>
          <a:solidFill>
            <a:srgbClr val="E3051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54387" y="8705836"/>
            <a:ext cx="1958975" cy="469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00"/>
              </a:lnSpc>
              <a:spcBef>
                <a:spcPts val="185"/>
              </a:spcBef>
            </a:pPr>
            <a:r>
              <a:rPr sz="3500" spc="0" dirty="0">
                <a:latin typeface="Times New Roman"/>
                <a:cs typeface="Times New Roman"/>
              </a:rPr>
              <a:t>STATUTO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8031" y="9686992"/>
            <a:ext cx="2870809" cy="266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00"/>
              </a:lnSpc>
              <a:spcBef>
                <a:spcPts val="105"/>
              </a:spcBef>
            </a:pPr>
            <a:r>
              <a:rPr lang="it-IT" sz="2850" baseline="-1525" dirty="0" smtClean="0">
                <a:solidFill>
                  <a:srgbClr val="FEFFFE"/>
                </a:solidFill>
                <a:latin typeface="Times New Roman"/>
                <a:cs typeface="Times New Roman"/>
              </a:rPr>
              <a:t>XVI^</a:t>
            </a:r>
            <a:r>
              <a:rPr sz="2850" spc="170" baseline="-1525" dirty="0" smtClean="0">
                <a:solidFill>
                  <a:srgbClr val="FEFFFE"/>
                </a:solidFill>
                <a:latin typeface="Times New Roman"/>
                <a:cs typeface="Times New Roman"/>
              </a:rPr>
              <a:t> </a:t>
            </a:r>
            <a:r>
              <a:rPr sz="2850" spc="0" baseline="-1525" dirty="0">
                <a:solidFill>
                  <a:srgbClr val="FEFFFE"/>
                </a:solidFill>
                <a:latin typeface="Times New Roman"/>
                <a:cs typeface="Times New Roman"/>
              </a:rPr>
              <a:t>EDIZIONE</a:t>
            </a:r>
            <a:r>
              <a:rPr sz="2850" spc="61" baseline="-1525" dirty="0">
                <a:solidFill>
                  <a:srgbClr val="FEFFFE"/>
                </a:solidFill>
                <a:latin typeface="Times New Roman"/>
                <a:cs typeface="Times New Roman"/>
              </a:rPr>
              <a:t> </a:t>
            </a:r>
            <a:r>
              <a:rPr sz="2850" spc="0" baseline="-1525" dirty="0">
                <a:solidFill>
                  <a:srgbClr val="FEFFFE"/>
                </a:solidFill>
                <a:latin typeface="Times New Roman"/>
                <a:cs typeface="Times New Roman"/>
              </a:rPr>
              <a:t>2016/2017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44546" y="726909"/>
            <a:ext cx="96278" cy="345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5" y="33996"/>
            <a:ext cx="3383921" cy="2347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813300" y="1039043"/>
            <a:ext cx="4025040" cy="1379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777">
              <a:lnSpc>
                <a:spcPts val="1440"/>
              </a:lnSpc>
              <a:spcBef>
                <a:spcPts val="72"/>
              </a:spcBef>
            </a:pPr>
            <a:r>
              <a:rPr sz="1300" spc="0" dirty="0">
                <a:latin typeface="Times New Roman"/>
                <a:cs typeface="Times New Roman"/>
              </a:rPr>
              <a:t>Lo</a:t>
            </a:r>
            <a:r>
              <a:rPr sz="1300" spc="-83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statuto</a:t>
            </a:r>
            <a:r>
              <a:rPr sz="1300" spc="11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è</a:t>
            </a:r>
            <a:r>
              <a:rPr sz="1300" spc="210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la</a:t>
            </a:r>
            <a:r>
              <a:rPr sz="1300" spc="267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“legge”della</a:t>
            </a:r>
            <a:r>
              <a:rPr sz="1300" spc="34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cooperativa</a:t>
            </a:r>
            <a:r>
              <a:rPr sz="1300" spc="135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e</a:t>
            </a:r>
            <a:r>
              <a:rPr sz="1300" spc="210" dirty="0">
                <a:latin typeface="Times New Roman"/>
                <a:cs typeface="Times New Roman"/>
              </a:rPr>
              <a:t> </a:t>
            </a:r>
            <a:r>
              <a:rPr sz="1300" spc="0" dirty="0" err="1">
                <a:latin typeface="Times New Roman"/>
                <a:cs typeface="Times New Roman"/>
              </a:rPr>
              <a:t>rappresenta</a:t>
            </a:r>
            <a:r>
              <a:rPr sz="1300" spc="21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una </a:t>
            </a:r>
            <a:r>
              <a:rPr sz="1300" spc="46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sorta</a:t>
            </a:r>
            <a:r>
              <a:rPr sz="1300" spc="-19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di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contratto</a:t>
            </a:r>
            <a:r>
              <a:rPr sz="1300" spc="-179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tra</a:t>
            </a:r>
            <a:r>
              <a:rPr sz="1300" spc="114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la</a:t>
            </a:r>
            <a:r>
              <a:rPr sz="1300" spc="267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cooperativa</a:t>
            </a:r>
            <a:r>
              <a:rPr sz="1300" spc="28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e</a:t>
            </a:r>
            <a:r>
              <a:rPr sz="1300" spc="210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i propri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soci </a:t>
            </a:r>
            <a:r>
              <a:rPr sz="1300" spc="99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perché</a:t>
            </a:r>
            <a:r>
              <a:rPr sz="1300" spc="69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enuncia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in</a:t>
            </a:r>
            <a:r>
              <a:rPr sz="1300" spc="322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modo </a:t>
            </a:r>
            <a:r>
              <a:rPr sz="1300" spc="1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dettagliato</a:t>
            </a:r>
            <a:r>
              <a:rPr sz="1300" spc="186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le regole</a:t>
            </a:r>
            <a:r>
              <a:rPr sz="1300" spc="28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cui </a:t>
            </a:r>
            <a:r>
              <a:rPr sz="1300" spc="18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deve </a:t>
            </a:r>
            <a:r>
              <a:rPr sz="1300" spc="108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attenersi</a:t>
            </a:r>
            <a:r>
              <a:rPr sz="1300" spc="2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la</a:t>
            </a:r>
            <a:r>
              <a:rPr sz="1300" spc="267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cooperativa</a:t>
            </a:r>
            <a:r>
              <a:rPr sz="1300" spc="28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nello </a:t>
            </a:r>
            <a:r>
              <a:rPr sz="1300" spc="154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svol- gimento</a:t>
            </a:r>
            <a:r>
              <a:rPr sz="1300" spc="-187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della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propria</a:t>
            </a:r>
            <a:r>
              <a:rPr sz="1300" spc="212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attività.</a:t>
            </a:r>
            <a:r>
              <a:rPr sz="1300" spc="378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Ogni</a:t>
            </a:r>
            <a:r>
              <a:rPr sz="1300" spc="271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cooperativa deve </a:t>
            </a:r>
            <a:r>
              <a:rPr sz="1300" spc="108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averne</a:t>
            </a:r>
            <a:r>
              <a:rPr sz="1300" spc="31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uno, </a:t>
            </a:r>
            <a:r>
              <a:rPr sz="1300" spc="83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per</a:t>
            </a:r>
            <a:r>
              <a:rPr sz="1300" spc="68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adempiere</a:t>
            </a:r>
            <a:r>
              <a:rPr sz="1300" spc="-143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alle </a:t>
            </a:r>
            <a:r>
              <a:rPr sz="1300" spc="120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disposizioni della</a:t>
            </a:r>
            <a:r>
              <a:rPr sz="1300" spc="59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legge.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3300" y="2624003"/>
            <a:ext cx="3649345" cy="388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764">
              <a:lnSpc>
                <a:spcPts val="1440"/>
              </a:lnSpc>
              <a:spcBef>
                <a:spcPts val="72"/>
              </a:spcBef>
            </a:pPr>
            <a:r>
              <a:rPr sz="1300" spc="0" dirty="0">
                <a:latin typeface="Times New Roman"/>
                <a:cs typeface="Times New Roman"/>
              </a:rPr>
              <a:t>Queste</a:t>
            </a:r>
            <a:r>
              <a:rPr sz="1300" spc="-188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rappresentano</a:t>
            </a:r>
            <a:r>
              <a:rPr sz="1300" spc="173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delle</a:t>
            </a:r>
            <a:r>
              <a:rPr sz="1300" spc="2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linee</a:t>
            </a:r>
            <a:r>
              <a:rPr sz="1300" spc="78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guida per</a:t>
            </a:r>
            <a:r>
              <a:rPr sz="1300" spc="127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la</a:t>
            </a: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sz="1300" spc="0" dirty="0">
                <a:latin typeface="Times New Roman"/>
                <a:cs typeface="Times New Roman"/>
              </a:rPr>
              <a:t>stesura</a:t>
            </a:r>
            <a:r>
              <a:rPr sz="1300" spc="169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dello</a:t>
            </a:r>
            <a:r>
              <a:rPr sz="1300" spc="-78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statuto</a:t>
            </a:r>
            <a:r>
              <a:rPr sz="1300" spc="163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della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vostra</a:t>
            </a:r>
            <a:r>
              <a:rPr sz="1300" spc="24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cooperativa.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3300" y="3218363"/>
            <a:ext cx="4064637" cy="388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0"/>
              </a:lnSpc>
              <a:spcBef>
                <a:spcPts val="72"/>
              </a:spcBef>
            </a:pPr>
            <a:r>
              <a:rPr sz="1300" spc="0" dirty="0">
                <a:latin typeface="Times New Roman"/>
                <a:cs typeface="Times New Roman"/>
              </a:rPr>
              <a:t>Il</a:t>
            </a:r>
            <a:r>
              <a:rPr sz="1300" spc="227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file</a:t>
            </a:r>
            <a:r>
              <a:rPr sz="1300" spc="6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in</a:t>
            </a:r>
            <a:r>
              <a:rPr sz="1300" spc="317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formato</a:t>
            </a:r>
            <a:r>
              <a:rPr sz="1300" spc="-100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elettronico</a:t>
            </a:r>
            <a:r>
              <a:rPr sz="1300" spc="189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è</a:t>
            </a:r>
            <a:r>
              <a:rPr sz="1300" spc="205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d</a:t>
            </a:r>
            <a:r>
              <a:rPr sz="1300" spc="-17" dirty="0">
                <a:latin typeface="Times New Roman"/>
                <a:cs typeface="Times New Roman"/>
              </a:rPr>
              <a:t>i</a:t>
            </a:r>
            <a:r>
              <a:rPr sz="1300" spc="0" dirty="0">
                <a:latin typeface="Times New Roman"/>
                <a:cs typeface="Times New Roman"/>
              </a:rPr>
              <a:t>sponi</a:t>
            </a:r>
            <a:r>
              <a:rPr sz="1300" spc="-17" dirty="0">
                <a:latin typeface="Times New Roman"/>
                <a:cs typeface="Times New Roman"/>
              </a:rPr>
              <a:t>b</a:t>
            </a:r>
            <a:r>
              <a:rPr sz="1300" spc="-29" dirty="0">
                <a:latin typeface="Times New Roman"/>
                <a:cs typeface="Times New Roman"/>
              </a:rPr>
              <a:t>i</a:t>
            </a:r>
            <a:r>
              <a:rPr sz="1300" spc="0" dirty="0">
                <a:latin typeface="Times New Roman"/>
                <a:cs typeface="Times New Roman"/>
              </a:rPr>
              <a:t>le</a:t>
            </a:r>
            <a:r>
              <a:rPr sz="1300" spc="64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a</a:t>
            </a:r>
            <a:r>
              <a:rPr sz="1300" spc="205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questo</a:t>
            </a:r>
            <a:endParaRPr sz="1300">
              <a:latin typeface="Times New Roman"/>
              <a:cs typeface="Times New Roman"/>
            </a:endParaRPr>
          </a:p>
          <a:p>
            <a:pPr marL="12700" marR="24765">
              <a:lnSpc>
                <a:spcPct val="95825"/>
              </a:lnSpc>
            </a:pPr>
            <a:r>
              <a:rPr sz="1300" spc="0" dirty="0">
                <a:latin typeface="Times New Roman"/>
                <a:cs typeface="Times New Roman"/>
              </a:rPr>
              <a:t>indirizzo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3300" y="3812723"/>
            <a:ext cx="1733300" cy="162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0"/>
              </a:lnSpc>
              <a:spcBef>
                <a:spcPts val="72"/>
              </a:spcBef>
            </a:pPr>
            <a:r>
              <a:rPr sz="1300" spc="-25" dirty="0">
                <a:solidFill>
                  <a:srgbClr val="009EE3"/>
                </a:solidFill>
                <a:latin typeface="Times New Roman"/>
                <a:cs typeface="Times New Roman"/>
                <a:hlinkClick r:id="rId2"/>
              </a:rPr>
              <a:t>www.</a:t>
            </a:r>
            <a:r>
              <a:rPr lang="it-IT" sz="1300" spc="-25" dirty="0" err="1">
                <a:solidFill>
                  <a:srgbClr val="009EE3"/>
                </a:solidFill>
                <a:latin typeface="Times New Roman"/>
                <a:cs typeface="Times New Roman"/>
                <a:hlinkClick r:id="rId2"/>
              </a:rPr>
              <a:t>cooperativeimolesi</a:t>
            </a:r>
            <a:r>
              <a:rPr sz="1300" spc="-25" dirty="0">
                <a:solidFill>
                  <a:srgbClr val="009EE3"/>
                </a:solidFill>
                <a:latin typeface="Times New Roman"/>
                <a:cs typeface="Times New Roman"/>
                <a:hlinkClick r:id="rId2"/>
              </a:rPr>
              <a:t>.it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75299" y="4208963"/>
            <a:ext cx="3898881" cy="25114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0700" marR="48388" algn="just">
              <a:lnSpc>
                <a:spcPts val="1440"/>
              </a:lnSpc>
              <a:spcBef>
                <a:spcPts val="72"/>
              </a:spcBef>
            </a:pPr>
            <a:r>
              <a:rPr sz="1300" spc="-25" dirty="0">
                <a:latin typeface="Times New Roman"/>
                <a:cs typeface="Times New Roman"/>
              </a:rPr>
              <a:t>C</a:t>
            </a:r>
            <a:r>
              <a:rPr sz="1300" spc="0" dirty="0">
                <a:latin typeface="Times New Roman"/>
                <a:cs typeface="Times New Roman"/>
              </a:rPr>
              <a:t>omp</a:t>
            </a:r>
            <a:r>
              <a:rPr sz="1300" spc="-25" dirty="0">
                <a:latin typeface="Times New Roman"/>
                <a:cs typeface="Times New Roman"/>
              </a:rPr>
              <a:t>i</a:t>
            </a:r>
            <a:r>
              <a:rPr sz="1300" spc="0" dirty="0">
                <a:latin typeface="Times New Roman"/>
                <a:cs typeface="Times New Roman"/>
              </a:rPr>
              <a:t>l</a:t>
            </a:r>
            <a:r>
              <a:rPr sz="1300" spc="-14" dirty="0">
                <a:latin typeface="Times New Roman"/>
                <a:cs typeface="Times New Roman"/>
              </a:rPr>
              <a:t>a</a:t>
            </a:r>
            <a:r>
              <a:rPr sz="1300" spc="0" dirty="0">
                <a:latin typeface="Times New Roman"/>
                <a:cs typeface="Times New Roman"/>
              </a:rPr>
              <a:t>te</a:t>
            </a:r>
            <a:r>
              <a:rPr sz="1300" spc="89" dirty="0">
                <a:latin typeface="Times New Roman"/>
                <a:cs typeface="Times New Roman"/>
              </a:rPr>
              <a:t> </a:t>
            </a:r>
            <a:r>
              <a:rPr sz="1300" spc="-29" dirty="0">
                <a:latin typeface="Times New Roman"/>
                <a:cs typeface="Times New Roman"/>
              </a:rPr>
              <a:t>i</a:t>
            </a:r>
            <a:r>
              <a:rPr sz="1300" spc="0" dirty="0">
                <a:latin typeface="Times New Roman"/>
                <a:cs typeface="Times New Roman"/>
              </a:rPr>
              <a:t>l</a:t>
            </a:r>
            <a:r>
              <a:rPr sz="1300" spc="108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v</a:t>
            </a:r>
            <a:r>
              <a:rPr sz="1300" spc="0" dirty="0">
                <a:latin typeface="Times New Roman"/>
                <a:cs typeface="Times New Roman"/>
              </a:rPr>
              <a:t>o</a:t>
            </a:r>
            <a:r>
              <a:rPr sz="1300" spc="-41" dirty="0">
                <a:latin typeface="Times New Roman"/>
                <a:cs typeface="Times New Roman"/>
              </a:rPr>
              <a:t>s</a:t>
            </a:r>
            <a:r>
              <a:rPr sz="1300" spc="0" dirty="0">
                <a:latin typeface="Times New Roman"/>
                <a:cs typeface="Times New Roman"/>
              </a:rPr>
              <a:t>t</a:t>
            </a:r>
            <a:r>
              <a:rPr sz="1300" spc="-29" dirty="0">
                <a:latin typeface="Times New Roman"/>
                <a:cs typeface="Times New Roman"/>
              </a:rPr>
              <a:t>r</a:t>
            </a:r>
            <a:r>
              <a:rPr sz="1300" spc="0" dirty="0">
                <a:latin typeface="Times New Roman"/>
                <a:cs typeface="Times New Roman"/>
              </a:rPr>
              <a:t>o</a:t>
            </a:r>
            <a:r>
              <a:rPr sz="1300" spc="13" dirty="0">
                <a:latin typeface="Times New Roman"/>
                <a:cs typeface="Times New Roman"/>
              </a:rPr>
              <a:t> </a:t>
            </a:r>
            <a:r>
              <a:rPr sz="1300" spc="-41" dirty="0">
                <a:latin typeface="Times New Roman"/>
                <a:cs typeface="Times New Roman"/>
              </a:rPr>
              <a:t>s</a:t>
            </a:r>
            <a:r>
              <a:rPr sz="1300" spc="-17" dirty="0">
                <a:latin typeface="Times New Roman"/>
                <a:cs typeface="Times New Roman"/>
              </a:rPr>
              <a:t>ta</a:t>
            </a:r>
            <a:r>
              <a:rPr sz="1300" spc="0" dirty="0">
                <a:latin typeface="Times New Roman"/>
                <a:cs typeface="Times New Roman"/>
              </a:rPr>
              <a:t>tuto</a:t>
            </a:r>
            <a:r>
              <a:rPr sz="1300" spc="-29" dirty="0">
                <a:latin typeface="Times New Roman"/>
                <a:cs typeface="Times New Roman"/>
              </a:rPr>
              <a:t>-</a:t>
            </a:r>
            <a:r>
              <a:rPr sz="1300" spc="0" dirty="0">
                <a:latin typeface="Times New Roman"/>
                <a:cs typeface="Times New Roman"/>
              </a:rPr>
              <a:t>tipo </a:t>
            </a:r>
            <a:r>
              <a:rPr sz="1300" spc="3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seguendo</a:t>
            </a:r>
            <a:r>
              <a:rPr sz="1300" spc="-168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le</a:t>
            </a:r>
            <a:r>
              <a:rPr sz="1300" spc="267" dirty="0">
                <a:latin typeface="Times New Roman"/>
                <a:cs typeface="Times New Roman"/>
              </a:rPr>
              <a:t> </a:t>
            </a:r>
            <a:r>
              <a:rPr sz="1300" spc="0" dirty="0" err="1">
                <a:latin typeface="Times New Roman"/>
                <a:cs typeface="Times New Roman"/>
              </a:rPr>
              <a:t>istruzioni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e</a:t>
            </a:r>
            <a:r>
              <a:rPr sz="1300" spc="210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soffermatevi</a:t>
            </a:r>
            <a:r>
              <a:rPr sz="1300" spc="-175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di</a:t>
            </a:r>
            <a:r>
              <a:rPr sz="1300" spc="72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più </a:t>
            </a:r>
            <a:r>
              <a:rPr sz="1300" spc="96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sugli</a:t>
            </a:r>
            <a:r>
              <a:rPr sz="1300" spc="6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articoli</a:t>
            </a:r>
            <a:r>
              <a:rPr sz="1300" spc="288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che secondo</a:t>
            </a:r>
            <a:r>
              <a:rPr sz="1300" spc="6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voi</a:t>
            </a:r>
            <a:r>
              <a:rPr sz="1300" spc="281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esprimono</a:t>
            </a:r>
            <a:r>
              <a:rPr sz="1300" spc="54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maggiormente la</a:t>
            </a:r>
            <a:r>
              <a:rPr sz="1300" spc="226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natura mutualistica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della</a:t>
            </a:r>
            <a:r>
              <a:rPr sz="1300" spc="2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vostra</a:t>
            </a:r>
            <a:r>
              <a:rPr sz="1300" spc="59" dirty="0">
                <a:latin typeface="Times New Roman"/>
                <a:cs typeface="Times New Roman"/>
              </a:rPr>
              <a:t> </a:t>
            </a:r>
            <a:r>
              <a:rPr sz="1300" spc="0" dirty="0">
                <a:latin typeface="Times New Roman"/>
                <a:cs typeface="Times New Roman"/>
              </a:rPr>
              <a:t>impresa.</a:t>
            </a:r>
            <a:endParaRPr sz="1300" dirty="0">
              <a:latin typeface="Times New Roman"/>
              <a:cs typeface="Times New Roman"/>
            </a:endParaRPr>
          </a:p>
          <a:p>
            <a:pPr marL="12700" marR="15777">
              <a:lnSpc>
                <a:spcPts val="11240"/>
              </a:lnSpc>
              <a:spcBef>
                <a:spcPts val="562"/>
              </a:spcBef>
            </a:pPr>
            <a:endParaRPr lang="it-IT" sz="20550" spc="0" baseline="2962" dirty="0">
              <a:solidFill>
                <a:srgbClr val="009EE3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/>
          <p:nvPr/>
        </p:nvSpPr>
        <p:spPr>
          <a:xfrm>
            <a:off x="719999" y="3739273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9999" y="4247273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9999" y="4755273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9999" y="5136273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9999" y="5771273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9999" y="6152273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9999" y="6660273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9999" y="7168273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9999" y="7676273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07299" y="702888"/>
            <a:ext cx="6168262" cy="3702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.1 DENOMINAZIONE E SEDE 	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465"/>
              </a:spcBef>
            </a:pPr>
            <a:r>
              <a:rPr sz="900" spc="0" dirty="0">
                <a:latin typeface="Times New Roman"/>
                <a:cs typeface="Times New Roman"/>
              </a:rPr>
              <a:t>È costituita</a:t>
            </a:r>
            <a:r>
              <a:rPr sz="900" spc="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con</a:t>
            </a:r>
            <a:r>
              <a:rPr sz="900" spc="18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sede</a:t>
            </a:r>
            <a:r>
              <a:rPr sz="900" spc="2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nel 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Comune</a:t>
            </a:r>
            <a:r>
              <a:rPr sz="900" spc="15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</a:t>
            </a:r>
            <a:r>
              <a:rPr sz="900" spc="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(…)</a:t>
            </a:r>
            <a:r>
              <a:rPr sz="900" spc="9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la</a:t>
            </a:r>
            <a:r>
              <a:rPr sz="900" spc="18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società</a:t>
            </a:r>
            <a:r>
              <a:rPr sz="900" spc="9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cooperativa</a:t>
            </a:r>
            <a:r>
              <a:rPr sz="900" spc="6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denominata</a:t>
            </a:r>
            <a:r>
              <a:rPr sz="900" spc="-5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“(…)</a:t>
            </a:r>
            <a:r>
              <a:rPr sz="900" spc="-8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Società</a:t>
            </a:r>
            <a:r>
              <a:rPr sz="900" spc="5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Cooperativa”.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7299" y="1187245"/>
            <a:ext cx="4013327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i="1" spc="0" dirty="0">
                <a:latin typeface="Times New Roman"/>
                <a:cs typeface="Times New Roman"/>
              </a:rPr>
              <a:t>La</a:t>
            </a:r>
            <a:r>
              <a:rPr sz="900" i="1" spc="-3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denominazione</a:t>
            </a:r>
            <a:r>
              <a:rPr sz="900" i="1" spc="2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deve</a:t>
            </a:r>
            <a:r>
              <a:rPr sz="900" i="1" spc="6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sempre</a:t>
            </a:r>
            <a:r>
              <a:rPr sz="900" i="1" spc="2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contenere</a:t>
            </a:r>
            <a:r>
              <a:rPr sz="900" i="1" spc="6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la</a:t>
            </a:r>
            <a:r>
              <a:rPr sz="900" i="1" spc="13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dicitura</a:t>
            </a:r>
            <a:r>
              <a:rPr sz="900" i="1" spc="8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Società</a:t>
            </a:r>
            <a:r>
              <a:rPr sz="900" i="1" spc="-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cooperativa.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07299" y="1441219"/>
            <a:ext cx="4079905" cy="266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i="1" spc="0" dirty="0">
                <a:latin typeface="Times New Roman"/>
                <a:cs typeface="Times New Roman"/>
              </a:rPr>
              <a:t>Nel</a:t>
            </a:r>
            <a:r>
              <a:rPr sz="900" i="1" spc="16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caso </a:t>
            </a:r>
            <a:r>
              <a:rPr sz="900" i="1" spc="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una</a:t>
            </a:r>
            <a:r>
              <a:rPr sz="900" i="1" spc="19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cooperativa</a:t>
            </a:r>
            <a:r>
              <a:rPr sz="900" i="1" spc="-10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sociale</a:t>
            </a:r>
            <a:r>
              <a:rPr sz="900" i="1" spc="-7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si</a:t>
            </a:r>
            <a:r>
              <a:rPr sz="900" i="1" spc="8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avrà </a:t>
            </a:r>
            <a:r>
              <a:rPr sz="900" i="1" spc="3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una</a:t>
            </a:r>
            <a:r>
              <a:rPr sz="900" i="1" spc="19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società</a:t>
            </a:r>
            <a:r>
              <a:rPr sz="900" i="1" spc="7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cooperativa</a:t>
            </a:r>
            <a:r>
              <a:rPr sz="900" i="1" spc="2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sociale</a:t>
            </a:r>
            <a:endParaRPr sz="900">
              <a:latin typeface="Times New Roman"/>
              <a:cs typeface="Times New Roman"/>
            </a:endParaRPr>
          </a:p>
          <a:p>
            <a:pPr marL="12700" marR="19715">
              <a:lnSpc>
                <a:spcPts val="1000"/>
              </a:lnSpc>
            </a:pPr>
            <a:r>
              <a:rPr sz="900" i="1" spc="0" dirty="0">
                <a:latin typeface="Times New Roman"/>
                <a:cs typeface="Times New Roman"/>
              </a:rPr>
              <a:t>(Es.:</a:t>
            </a:r>
            <a:r>
              <a:rPr sz="900" i="1" spc="9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xyz  Società</a:t>
            </a:r>
            <a:r>
              <a:rPr sz="900" i="1" spc="8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cooperativa</a:t>
            </a:r>
            <a:r>
              <a:rPr sz="900" i="1" spc="7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sociale)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7299" y="1822181"/>
            <a:ext cx="4217065" cy="266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i="1" spc="0" dirty="0">
                <a:latin typeface="Times New Roman"/>
                <a:cs typeface="Times New Roman"/>
              </a:rPr>
              <a:t>Nel</a:t>
            </a:r>
            <a:r>
              <a:rPr sz="900" i="1" spc="16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caso </a:t>
            </a:r>
            <a:r>
              <a:rPr sz="900" i="1" spc="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una</a:t>
            </a:r>
            <a:r>
              <a:rPr sz="900" i="1" spc="19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cooperativa</a:t>
            </a:r>
            <a:r>
              <a:rPr sz="900" i="1" spc="-10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agricola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si</a:t>
            </a:r>
            <a:r>
              <a:rPr sz="900" i="1" spc="8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avrà </a:t>
            </a:r>
            <a:r>
              <a:rPr sz="900" i="1" spc="3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una</a:t>
            </a:r>
            <a:r>
              <a:rPr sz="900" i="1" spc="19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società</a:t>
            </a:r>
            <a:r>
              <a:rPr sz="900" i="1" spc="7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cooperativa</a:t>
            </a:r>
            <a:r>
              <a:rPr sz="900" i="1" spc="2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agricola</a:t>
            </a:r>
            <a:endParaRPr sz="900">
              <a:latin typeface="Times New Roman"/>
              <a:cs typeface="Times New Roman"/>
            </a:endParaRPr>
          </a:p>
          <a:p>
            <a:pPr marL="12700" marR="19715">
              <a:lnSpc>
                <a:spcPts val="1000"/>
              </a:lnSpc>
            </a:pPr>
            <a:r>
              <a:rPr sz="900" i="1" spc="0" dirty="0">
                <a:latin typeface="Times New Roman"/>
                <a:cs typeface="Times New Roman"/>
              </a:rPr>
              <a:t>(Es.:</a:t>
            </a:r>
            <a:r>
              <a:rPr sz="900" i="1" spc="9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xyz  Società</a:t>
            </a:r>
            <a:r>
              <a:rPr sz="900" i="1" spc="8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cooperativa</a:t>
            </a:r>
            <a:r>
              <a:rPr sz="900" i="1" spc="7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agricola)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7299" y="2203143"/>
            <a:ext cx="4585111" cy="266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i="1" spc="0" dirty="0">
                <a:latin typeface="Times New Roman"/>
                <a:cs typeface="Times New Roman"/>
              </a:rPr>
              <a:t>In</a:t>
            </a:r>
            <a:r>
              <a:rPr sz="900" i="1" spc="17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tutte le</a:t>
            </a:r>
            <a:r>
              <a:rPr sz="900" i="1" spc="18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altre</a:t>
            </a:r>
            <a:r>
              <a:rPr sz="900" i="1" spc="3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tipologie</a:t>
            </a:r>
            <a:r>
              <a:rPr sz="900" i="1" spc="11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7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cooperative</a:t>
            </a:r>
            <a:r>
              <a:rPr sz="900" i="1" spc="-6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si</a:t>
            </a:r>
            <a:r>
              <a:rPr sz="900" i="1" spc="8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riporterà</a:t>
            </a:r>
            <a:r>
              <a:rPr sz="900" i="1" spc="8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solamente</a:t>
            </a:r>
            <a:r>
              <a:rPr sz="900" i="1" spc="-12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società</a:t>
            </a:r>
            <a:r>
              <a:rPr sz="900" i="1" spc="-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cooperativa</a:t>
            </a:r>
            <a:endParaRPr sz="900">
              <a:latin typeface="Times New Roman"/>
              <a:cs typeface="Times New Roman"/>
            </a:endParaRPr>
          </a:p>
          <a:p>
            <a:pPr marL="12700" marR="19715">
              <a:lnSpc>
                <a:spcPts val="1000"/>
              </a:lnSpc>
            </a:pPr>
            <a:r>
              <a:rPr sz="900" i="1" spc="0" dirty="0">
                <a:latin typeface="Times New Roman"/>
                <a:cs typeface="Times New Roman"/>
              </a:rPr>
              <a:t>(Es.:</a:t>
            </a:r>
            <a:r>
              <a:rPr sz="900" i="1" spc="9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xyz  Società</a:t>
            </a:r>
            <a:r>
              <a:rPr sz="900" i="1" spc="5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cooperativa)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7299" y="2673538"/>
            <a:ext cx="6168262" cy="816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.2 DUR</a:t>
            </a:r>
            <a:r>
              <a:rPr sz="1200" b="1" spc="-69" dirty="0">
                <a:solidFill>
                  <a:srgbClr val="FEFFFE"/>
                </a:solidFill>
                <a:latin typeface="Times New Roman"/>
                <a:cs typeface="Times New Roman"/>
              </a:rPr>
              <a:t>AT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A 	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465"/>
              </a:spcBef>
            </a:pPr>
            <a:r>
              <a:rPr sz="900" spc="0" dirty="0">
                <a:latin typeface="Times New Roman"/>
                <a:cs typeface="Times New Roman"/>
              </a:rPr>
              <a:t>La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società</a:t>
            </a:r>
            <a:r>
              <a:rPr sz="900" spc="4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avrà</a:t>
            </a:r>
            <a:r>
              <a:rPr sz="900" spc="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durata</a:t>
            </a:r>
            <a:r>
              <a:rPr sz="900" spc="10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fino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al</a:t>
            </a:r>
            <a:r>
              <a:rPr sz="900" spc="18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(…)</a:t>
            </a:r>
            <a:r>
              <a:rPr sz="900" spc="9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14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potrà</a:t>
            </a:r>
            <a:r>
              <a:rPr sz="900" spc="3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essere</a:t>
            </a:r>
            <a:r>
              <a:rPr sz="900" spc="1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prorogata</a:t>
            </a:r>
            <a:r>
              <a:rPr sz="900" spc="-2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con</a:t>
            </a:r>
            <a:r>
              <a:rPr sz="900" spc="18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deliberazione </a:t>
            </a:r>
            <a:r>
              <a:rPr sz="900" spc="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dell’assemblea</a:t>
            </a:r>
            <a:r>
              <a:rPr sz="900" spc="-7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dei </a:t>
            </a:r>
            <a:r>
              <a:rPr sz="900" spc="10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.3 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S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C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O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P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O 	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465"/>
              </a:spcBef>
            </a:pPr>
            <a:r>
              <a:rPr sz="900" i="1" spc="-40" dirty="0">
                <a:latin typeface="Times New Roman"/>
                <a:cs typeface="Times New Roman"/>
              </a:rPr>
              <a:t>L</a:t>
            </a:r>
            <a:r>
              <a:rPr sz="900" i="1" spc="0" dirty="0">
                <a:latin typeface="Times New Roman"/>
                <a:cs typeface="Times New Roman"/>
              </a:rPr>
              <a:t>o </a:t>
            </a:r>
            <a:r>
              <a:rPr sz="900" i="1" spc="-44" dirty="0">
                <a:latin typeface="Times New Roman"/>
                <a:cs typeface="Times New Roman"/>
              </a:rPr>
              <a:t>scop</a:t>
            </a:r>
            <a:r>
              <a:rPr sz="900" i="1" spc="0" dirty="0">
                <a:latin typeface="Times New Roman"/>
                <a:cs typeface="Times New Roman"/>
              </a:rPr>
              <a:t>o </a:t>
            </a:r>
            <a:r>
              <a:rPr sz="900" i="1" spc="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è</a:t>
            </a:r>
            <a:r>
              <a:rPr sz="900" i="1" spc="58" dirty="0">
                <a:latin typeface="Times New Roman"/>
                <a:cs typeface="Times New Roman"/>
              </a:rPr>
              <a:t> </a:t>
            </a:r>
            <a:r>
              <a:rPr sz="900" i="1" spc="-54" dirty="0">
                <a:latin typeface="Times New Roman"/>
                <a:cs typeface="Times New Roman"/>
              </a:rPr>
              <a:t>divers</a:t>
            </a:r>
            <a:r>
              <a:rPr sz="900" i="1" spc="0" dirty="0">
                <a:latin typeface="Times New Roman"/>
                <a:cs typeface="Times New Roman"/>
              </a:rPr>
              <a:t>o</a:t>
            </a:r>
            <a:r>
              <a:rPr sz="900" i="1" spc="-6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</a:t>
            </a:r>
            <a:r>
              <a:rPr sz="900" i="1" spc="10" dirty="0">
                <a:latin typeface="Times New Roman"/>
                <a:cs typeface="Times New Roman"/>
              </a:rPr>
              <a:t> </a:t>
            </a:r>
            <a:r>
              <a:rPr sz="900" i="1" spc="-50" dirty="0">
                <a:latin typeface="Times New Roman"/>
                <a:cs typeface="Times New Roman"/>
              </a:rPr>
              <a:t>second</a:t>
            </a:r>
            <a:r>
              <a:rPr sz="900" i="1" spc="0" dirty="0">
                <a:latin typeface="Times New Roman"/>
                <a:cs typeface="Times New Roman"/>
              </a:rPr>
              <a:t>a</a:t>
            </a:r>
            <a:r>
              <a:rPr sz="900" i="1" spc="-48" dirty="0">
                <a:latin typeface="Times New Roman"/>
                <a:cs typeface="Times New Roman"/>
              </a:rPr>
              <a:t> </a:t>
            </a:r>
            <a:r>
              <a:rPr sz="900" i="1" spc="-44" dirty="0">
                <a:latin typeface="Times New Roman"/>
                <a:cs typeface="Times New Roman"/>
              </a:rPr>
              <a:t>dell</a:t>
            </a:r>
            <a:r>
              <a:rPr sz="900" i="1" spc="0" dirty="0">
                <a:latin typeface="Times New Roman"/>
                <a:cs typeface="Times New Roman"/>
              </a:rPr>
              <a:t>a </a:t>
            </a:r>
            <a:r>
              <a:rPr sz="900" i="1" spc="19" dirty="0">
                <a:latin typeface="Times New Roman"/>
                <a:cs typeface="Times New Roman"/>
              </a:rPr>
              <a:t> </a:t>
            </a:r>
            <a:r>
              <a:rPr sz="900" i="1" spc="-54" dirty="0">
                <a:latin typeface="Times New Roman"/>
                <a:cs typeface="Times New Roman"/>
              </a:rPr>
              <a:t>tipologi</a:t>
            </a:r>
            <a:r>
              <a:rPr sz="900" i="1" spc="0" dirty="0">
                <a:latin typeface="Times New Roman"/>
                <a:cs typeface="Times New Roman"/>
              </a:rPr>
              <a:t>a</a:t>
            </a:r>
            <a:r>
              <a:rPr sz="900" i="1" spc="-29" dirty="0">
                <a:latin typeface="Times New Roman"/>
                <a:cs typeface="Times New Roman"/>
              </a:rPr>
              <a:t> </a:t>
            </a:r>
            <a:r>
              <a:rPr sz="900" i="1" spc="-54" dirty="0">
                <a:latin typeface="Times New Roman"/>
                <a:cs typeface="Times New Roman"/>
              </a:rPr>
              <a:t>dell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-86" dirty="0">
                <a:latin typeface="Times New Roman"/>
                <a:cs typeface="Times New Roman"/>
              </a:rPr>
              <a:t> </a:t>
            </a:r>
            <a:r>
              <a:rPr sz="900" i="1" spc="-44" dirty="0">
                <a:latin typeface="Times New Roman"/>
                <a:cs typeface="Times New Roman"/>
              </a:rPr>
              <a:t>cooperativa.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7299" y="3604545"/>
            <a:ext cx="1578736" cy="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i="1" spc="0" dirty="0">
                <a:latin typeface="Times New Roman"/>
                <a:cs typeface="Times New Roman"/>
              </a:rPr>
              <a:t>COOPERATIVE</a:t>
            </a:r>
            <a:r>
              <a:rPr sz="900" i="1" spc="8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2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CONSUMO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7299" y="3731532"/>
            <a:ext cx="6099459" cy="266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00"/>
              </a:lnSpc>
              <a:spcBef>
                <a:spcPts val="85"/>
              </a:spcBef>
            </a:pPr>
            <a:r>
              <a:rPr sz="900" i="1" spc="0" dirty="0">
                <a:latin typeface="Times New Roman"/>
                <a:cs typeface="Times New Roman"/>
              </a:rPr>
              <a:t>il cui </a:t>
            </a:r>
            <a:r>
              <a:rPr sz="900" i="1" spc="1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scopo </a:t>
            </a:r>
            <a:r>
              <a:rPr sz="900" i="1" spc="9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è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quello</a:t>
            </a:r>
            <a:r>
              <a:rPr sz="900" i="1" spc="-6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7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assicurare</a:t>
            </a:r>
            <a:r>
              <a:rPr sz="900" i="1" spc="-9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ai</a:t>
            </a:r>
            <a:r>
              <a:rPr sz="900" i="1" spc="20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soci/consumatori</a:t>
            </a:r>
            <a:r>
              <a:rPr sz="900" i="1" spc="2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la</a:t>
            </a:r>
            <a:r>
              <a:rPr sz="900" i="1" spc="13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fornitura</a:t>
            </a:r>
            <a:r>
              <a:rPr sz="900" i="1" spc="-1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4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beni,</a:t>
            </a:r>
            <a:r>
              <a:rPr sz="900" i="1" spc="-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sia </a:t>
            </a:r>
            <a:r>
              <a:rPr sz="900" i="1" spc="4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11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consumo</a:t>
            </a:r>
            <a:r>
              <a:rPr sz="900" i="1" spc="-9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che</a:t>
            </a:r>
            <a:r>
              <a:rPr sz="900" i="1" spc="21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durevoli</a:t>
            </a:r>
            <a:r>
              <a:rPr sz="900" i="1" spc="2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prezzi più </a:t>
            </a:r>
            <a:r>
              <a:rPr sz="900" i="1" spc="6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contenuti</a:t>
            </a:r>
            <a:r>
              <a:rPr sz="900" i="1" spc="-1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6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quelli correnti</a:t>
            </a:r>
            <a:r>
              <a:rPr sz="900" i="1" spc="1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6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mercato.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07298" y="4112494"/>
            <a:ext cx="2391501" cy="158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i="1" spc="0" dirty="0">
                <a:latin typeface="Times New Roman"/>
                <a:cs typeface="Times New Roman"/>
              </a:rPr>
              <a:t>COOPERATIVE</a:t>
            </a:r>
            <a:r>
              <a:rPr sz="900" i="1" spc="8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2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PRODUZIONE</a:t>
            </a:r>
            <a:r>
              <a:rPr sz="900" i="1" spc="20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LAVORO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7299" y="4239481"/>
            <a:ext cx="6142835" cy="266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00"/>
              </a:lnSpc>
              <a:spcBef>
                <a:spcPts val="85"/>
              </a:spcBef>
            </a:pPr>
            <a:r>
              <a:rPr sz="900" i="1" spc="0" dirty="0">
                <a:latin typeface="Times New Roman"/>
                <a:cs typeface="Times New Roman"/>
              </a:rPr>
              <a:t>il cui </a:t>
            </a:r>
            <a:r>
              <a:rPr sz="900" i="1" spc="1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scopo </a:t>
            </a:r>
            <a:r>
              <a:rPr sz="900" i="1" spc="9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è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quello</a:t>
            </a:r>
            <a:r>
              <a:rPr sz="900" i="1" spc="-9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6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permettere</a:t>
            </a:r>
            <a:r>
              <a:rPr sz="900" i="1" spc="5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ai</a:t>
            </a:r>
            <a:r>
              <a:rPr sz="900" i="1" spc="20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 </a:t>
            </a:r>
            <a:r>
              <a:rPr sz="900" i="1" spc="7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7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usufruire</a:t>
            </a:r>
            <a:r>
              <a:rPr sz="900" i="1" spc="8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7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condizioni</a:t>
            </a:r>
            <a:r>
              <a:rPr sz="900" i="1" spc="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7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lavoro</a:t>
            </a:r>
            <a:r>
              <a:rPr sz="900" i="1" spc="-11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migliori</a:t>
            </a:r>
            <a:r>
              <a:rPr sz="900" i="1" spc="8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sia </a:t>
            </a:r>
            <a:r>
              <a:rPr sz="900" i="1" spc="4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in  termini</a:t>
            </a:r>
            <a:r>
              <a:rPr sz="900" i="1" spc="1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qualitativi che</a:t>
            </a:r>
            <a:r>
              <a:rPr sz="900" i="1" spc="21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economici,</a:t>
            </a:r>
            <a:r>
              <a:rPr sz="900" i="1" spc="-9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rispetto</a:t>
            </a:r>
            <a:r>
              <a:rPr sz="900" i="1" spc="21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quelli disponibili</a:t>
            </a:r>
            <a:r>
              <a:rPr sz="900" i="1" spc="9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sul</a:t>
            </a:r>
            <a:r>
              <a:rPr sz="900" i="1" spc="21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mercato</a:t>
            </a:r>
            <a:r>
              <a:rPr sz="900" i="1" spc="3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 </a:t>
            </a:r>
            <a:r>
              <a:rPr sz="900" i="1" spc="3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lavoro.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7299" y="4620443"/>
            <a:ext cx="1578736" cy="45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i="1" spc="0" dirty="0">
                <a:latin typeface="Times New Roman"/>
                <a:cs typeface="Times New Roman"/>
              </a:rPr>
              <a:t>COOPERATIVE</a:t>
            </a:r>
            <a:r>
              <a:rPr lang="it-IT" sz="900" i="1" spc="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 AGRICOLE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7299" y="4747431"/>
            <a:ext cx="570268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i="1" spc="0" dirty="0">
                <a:latin typeface="Times New Roman"/>
                <a:cs typeface="Times New Roman"/>
              </a:rPr>
              <a:t>il cui </a:t>
            </a:r>
            <a:r>
              <a:rPr sz="900" i="1" spc="1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scopo </a:t>
            </a:r>
            <a:r>
              <a:rPr sz="900" i="1" spc="9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consiste</a:t>
            </a:r>
            <a:r>
              <a:rPr sz="900" i="1" spc="2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nella </a:t>
            </a:r>
            <a:r>
              <a:rPr sz="900" i="1" spc="9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commercializzazione</a:t>
            </a:r>
            <a:r>
              <a:rPr sz="900" i="1" spc="3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trasformazione</a:t>
            </a:r>
            <a:r>
              <a:rPr sz="900" i="1" spc="2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 </a:t>
            </a:r>
            <a:r>
              <a:rPr sz="900" i="1" spc="3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prodotti</a:t>
            </a:r>
            <a:r>
              <a:rPr sz="900" i="1" spc="4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agricoli</a:t>
            </a:r>
            <a:r>
              <a:rPr sz="900" i="1" spc="-6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conferiti</a:t>
            </a:r>
            <a:r>
              <a:rPr sz="900" i="1" spc="10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dai </a:t>
            </a:r>
            <a:r>
              <a:rPr sz="900" i="1" spc="5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7298" y="5001405"/>
            <a:ext cx="1781901" cy="109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i="1" spc="0" dirty="0">
                <a:latin typeface="Times New Roman"/>
                <a:cs typeface="Times New Roman"/>
              </a:rPr>
              <a:t>COOPERATIVE</a:t>
            </a:r>
            <a:r>
              <a:rPr sz="900" i="1" spc="8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2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ABITAZIONE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7299" y="5128393"/>
            <a:ext cx="6120033" cy="393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000"/>
              </a:lnSpc>
              <a:spcBef>
                <a:spcPts val="85"/>
              </a:spcBef>
            </a:pPr>
            <a:r>
              <a:rPr sz="900" i="1" spc="0" dirty="0">
                <a:latin typeface="Times New Roman"/>
                <a:cs typeface="Times New Roman"/>
              </a:rPr>
              <a:t>rispondono</a:t>
            </a:r>
            <a:r>
              <a:rPr sz="900" i="1" spc="2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alle </a:t>
            </a:r>
            <a:r>
              <a:rPr sz="900" i="1" spc="2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esigenze</a:t>
            </a:r>
            <a:r>
              <a:rPr sz="900" i="1" spc="-1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4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soddisfare</a:t>
            </a:r>
            <a:r>
              <a:rPr sz="900" i="1" spc="-5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un</a:t>
            </a:r>
            <a:r>
              <a:rPr sz="900" i="1" spc="17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bisogno</a:t>
            </a:r>
            <a:r>
              <a:rPr sz="900" i="1" spc="-3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abitativo</a:t>
            </a:r>
            <a:r>
              <a:rPr sz="900" i="1" spc="12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delle</a:t>
            </a:r>
            <a:r>
              <a:rPr sz="900" i="1" spc="2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persone,</a:t>
            </a:r>
            <a:r>
              <a:rPr sz="900" i="1" spc="2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realizzando</a:t>
            </a:r>
            <a:r>
              <a:rPr sz="900" i="1" spc="-1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case </a:t>
            </a:r>
            <a:r>
              <a:rPr sz="900" i="1" spc="3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che</a:t>
            </a:r>
            <a:r>
              <a:rPr sz="900" i="1" spc="21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vengono</a:t>
            </a:r>
            <a:r>
              <a:rPr sz="900" i="1" spc="3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poi </a:t>
            </a:r>
            <a:r>
              <a:rPr sz="900" i="1" spc="6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as- segnate</a:t>
            </a:r>
            <a:r>
              <a:rPr sz="900" i="1" spc="2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ai</a:t>
            </a:r>
            <a:r>
              <a:rPr sz="900" i="1" spc="20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 </a:t>
            </a:r>
            <a:r>
              <a:rPr sz="900" i="1" spc="7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in  proprietà</a:t>
            </a:r>
            <a:r>
              <a:rPr sz="900" i="1" spc="1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se</a:t>
            </a:r>
            <a:r>
              <a:rPr sz="900" i="1" spc="21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la</a:t>
            </a:r>
            <a:r>
              <a:rPr sz="900" i="1" spc="13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cooperativa</a:t>
            </a:r>
            <a:r>
              <a:rPr sz="900" i="1" spc="2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è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“proprietà</a:t>
            </a:r>
            <a:r>
              <a:rPr sz="900" i="1" spc="6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divisa”</a:t>
            </a:r>
            <a:r>
              <a:rPr sz="900" i="1" spc="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o</a:t>
            </a:r>
            <a:r>
              <a:rPr sz="900" i="1" spc="11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in  diritto</a:t>
            </a:r>
            <a:r>
              <a:rPr sz="900" i="1" spc="17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5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godimento</a:t>
            </a:r>
            <a:r>
              <a:rPr sz="900" i="1" spc="-13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se</a:t>
            </a:r>
            <a:r>
              <a:rPr sz="900" i="1" spc="21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la</a:t>
            </a:r>
            <a:r>
              <a:rPr sz="900" i="1" spc="13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cooperativa è</a:t>
            </a:r>
            <a:r>
              <a:rPr sz="900" i="1" spc="1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“proprietà</a:t>
            </a:r>
            <a:r>
              <a:rPr sz="900" i="1" spc="2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indivisa”.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7815" y="5508674"/>
            <a:ext cx="1578736" cy="1650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i="1" spc="0" dirty="0">
                <a:latin typeface="Times New Roman"/>
                <a:cs typeface="Times New Roman"/>
              </a:rPr>
              <a:t>COOPERATIVE</a:t>
            </a:r>
            <a:r>
              <a:rPr sz="900" i="1" spc="8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2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TRASPORT0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7556" y="5631573"/>
            <a:ext cx="6122319" cy="334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00"/>
              </a:lnSpc>
              <a:spcBef>
                <a:spcPts val="85"/>
              </a:spcBef>
            </a:pPr>
            <a:r>
              <a:rPr sz="900" i="1" spc="0" dirty="0">
                <a:latin typeface="Times New Roman"/>
                <a:cs typeface="Times New Roman"/>
              </a:rPr>
              <a:t>il cui </a:t>
            </a:r>
            <a:r>
              <a:rPr sz="900" i="1" spc="1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scopo </a:t>
            </a:r>
            <a:r>
              <a:rPr sz="900" i="1" spc="9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è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associare</a:t>
            </a:r>
            <a:r>
              <a:rPr sz="900" i="1" spc="-7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singoli</a:t>
            </a:r>
            <a:r>
              <a:rPr sz="900" i="1" spc="7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trasportatori</a:t>
            </a:r>
            <a:r>
              <a:rPr sz="900" i="1" spc="16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ai</a:t>
            </a:r>
            <a:r>
              <a:rPr sz="900" i="1" spc="20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soci.</a:t>
            </a:r>
            <a:r>
              <a:rPr sz="900" i="1" spc="2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La</a:t>
            </a:r>
            <a:r>
              <a:rPr sz="900" i="1" spc="-3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cooperativa</a:t>
            </a:r>
            <a:r>
              <a:rPr sz="900" i="1" spc="2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garantisce</a:t>
            </a:r>
            <a:r>
              <a:rPr sz="900" i="1" spc="6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servizi</a:t>
            </a:r>
            <a:r>
              <a:rPr sz="900" i="1" spc="6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logistici,</a:t>
            </a:r>
            <a:r>
              <a:rPr sz="900" i="1" spc="4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amministrativi, di</a:t>
            </a:r>
            <a:r>
              <a:rPr sz="900" i="1" spc="8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acquisizione</a:t>
            </a:r>
            <a:r>
              <a:rPr sz="900" i="1" spc="24" dirty="0">
                <a:latin typeface="Times New Roman"/>
                <a:cs typeface="Times New Roman"/>
              </a:rPr>
              <a:t> </a:t>
            </a:r>
            <a:r>
              <a:rPr sz="900" i="1" spc="0" dirty="0" err="1">
                <a:latin typeface="Times New Roman"/>
                <a:cs typeface="Times New Roman"/>
              </a:rPr>
              <a:t>delle</a:t>
            </a:r>
            <a:r>
              <a:rPr sz="900" i="1" spc="24" dirty="0">
                <a:latin typeface="Times New Roman"/>
                <a:cs typeface="Times New Roman"/>
              </a:rPr>
              <a:t> </a:t>
            </a:r>
            <a:r>
              <a:rPr sz="900" i="1" spc="0" dirty="0" err="1">
                <a:latin typeface="Times New Roman"/>
                <a:cs typeface="Times New Roman"/>
              </a:rPr>
              <a:t>commesse</a:t>
            </a:r>
            <a:r>
              <a:rPr sz="900" i="1" spc="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9999" y="6173207"/>
            <a:ext cx="5957727" cy="266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00"/>
              </a:lnSpc>
              <a:spcBef>
                <a:spcPts val="85"/>
              </a:spcBef>
            </a:pPr>
            <a:r>
              <a:rPr sz="900" i="1" spc="0" dirty="0">
                <a:latin typeface="Times New Roman"/>
                <a:cs typeface="Times New Roman"/>
              </a:rPr>
              <a:t>il cui </a:t>
            </a:r>
            <a:r>
              <a:rPr sz="900" i="1" spc="1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scopo </a:t>
            </a:r>
            <a:r>
              <a:rPr sz="900" i="1" spc="9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è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quello</a:t>
            </a:r>
            <a:r>
              <a:rPr sz="900" i="1" spc="-6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7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operare</a:t>
            </a:r>
            <a:r>
              <a:rPr sz="900" i="1" spc="-3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nel </a:t>
            </a:r>
            <a:r>
              <a:rPr sz="900" i="1" spc="1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settore</a:t>
            </a:r>
            <a:r>
              <a:rPr sz="900" i="1" spc="3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ittico,</a:t>
            </a:r>
            <a:r>
              <a:rPr sz="900" i="1" spc="9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offrendo</a:t>
            </a:r>
            <a:r>
              <a:rPr sz="900" i="1" spc="-7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ai</a:t>
            </a:r>
            <a:r>
              <a:rPr sz="900" i="1" spc="20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propri</a:t>
            </a:r>
            <a:r>
              <a:rPr sz="900" i="1" spc="1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 </a:t>
            </a:r>
            <a:r>
              <a:rPr sz="900" i="1" spc="7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servizi</a:t>
            </a:r>
            <a:r>
              <a:rPr sz="900" i="1" spc="21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8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commercializzazione</a:t>
            </a:r>
            <a:r>
              <a:rPr sz="900" i="1" spc="-12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 supporto.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299" y="6525253"/>
            <a:ext cx="1781900" cy="105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i="1" spc="0" dirty="0">
                <a:latin typeface="Times New Roman"/>
                <a:cs typeface="Times New Roman"/>
              </a:rPr>
              <a:t>COOPERATIVE</a:t>
            </a:r>
            <a:r>
              <a:rPr sz="900" i="1" spc="8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2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DETTAGLIANTI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7299" y="6652240"/>
            <a:ext cx="6085743" cy="266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00"/>
              </a:lnSpc>
              <a:spcBef>
                <a:spcPts val="85"/>
              </a:spcBef>
            </a:pPr>
            <a:r>
              <a:rPr sz="900" i="1" spc="0" dirty="0">
                <a:latin typeface="Times New Roman"/>
                <a:cs typeface="Times New Roman"/>
              </a:rPr>
              <a:t>il cui </a:t>
            </a:r>
            <a:r>
              <a:rPr sz="900" i="1" spc="1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scopo </a:t>
            </a:r>
            <a:r>
              <a:rPr sz="900" i="1" spc="9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è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svolgere</a:t>
            </a:r>
            <a:r>
              <a:rPr sz="900" i="1" spc="-10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attività</a:t>
            </a:r>
            <a:r>
              <a:rPr sz="900" i="1" spc="14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nel </a:t>
            </a:r>
            <a:r>
              <a:rPr sz="900" i="1" spc="1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settore</a:t>
            </a:r>
            <a:r>
              <a:rPr sz="900" i="1" spc="1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 </a:t>
            </a:r>
            <a:r>
              <a:rPr sz="900" i="1" spc="3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commercio</a:t>
            </a:r>
            <a:r>
              <a:rPr sz="900" i="1" spc="3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garantire</a:t>
            </a:r>
            <a:r>
              <a:rPr sz="900" i="1" spc="2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ai</a:t>
            </a:r>
            <a:r>
              <a:rPr sz="900" i="1" spc="20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propri</a:t>
            </a:r>
            <a:r>
              <a:rPr sz="900" i="1" spc="-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associati</a:t>
            </a:r>
            <a:r>
              <a:rPr sz="900" i="1" spc="-7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servizi</a:t>
            </a:r>
            <a:r>
              <a:rPr sz="900" i="1" spc="11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5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acquisti</a:t>
            </a:r>
            <a:r>
              <a:rPr sz="900" i="1" spc="-1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col- lettivi,</a:t>
            </a:r>
            <a:r>
              <a:rPr sz="900" i="1" spc="19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amministrativi,</a:t>
            </a:r>
            <a:r>
              <a:rPr sz="900" i="1" spc="-9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finanziari.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7298" y="7033202"/>
            <a:ext cx="1324701" cy="88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i="1" spc="0" dirty="0">
                <a:latin typeface="Times New Roman"/>
                <a:cs typeface="Times New Roman"/>
              </a:rPr>
              <a:t>COOPERATIVE</a:t>
            </a:r>
            <a:r>
              <a:rPr sz="900" i="1" spc="8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SOCIALI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7299" y="7160189"/>
            <a:ext cx="6087971" cy="266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00"/>
              </a:lnSpc>
              <a:spcBef>
                <a:spcPts val="85"/>
              </a:spcBef>
            </a:pPr>
            <a:r>
              <a:rPr sz="900" i="1" spc="0" dirty="0">
                <a:latin typeface="Times New Roman"/>
                <a:cs typeface="Times New Roman"/>
              </a:rPr>
              <a:t>il cui </a:t>
            </a:r>
            <a:r>
              <a:rPr sz="900" i="1" spc="1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scopo </a:t>
            </a:r>
            <a:r>
              <a:rPr sz="900" i="1" spc="9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è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quello</a:t>
            </a:r>
            <a:r>
              <a:rPr sz="900" i="1" spc="-6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7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perseguire</a:t>
            </a:r>
            <a:r>
              <a:rPr sz="900" i="1" spc="6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l’interesse</a:t>
            </a:r>
            <a:r>
              <a:rPr sz="900" i="1" spc="5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generale</a:t>
            </a:r>
            <a:r>
              <a:rPr sz="900" i="1" spc="-4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della </a:t>
            </a:r>
            <a:r>
              <a:rPr sz="900" i="1" spc="10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comunità</a:t>
            </a:r>
            <a:r>
              <a:rPr sz="900" i="1" spc="3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alla</a:t>
            </a:r>
            <a:r>
              <a:rPr sz="900" i="1" spc="20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promozione</a:t>
            </a:r>
            <a:r>
              <a:rPr sz="900" i="1" spc="2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umana </a:t>
            </a:r>
            <a:r>
              <a:rPr sz="900" i="1" spc="3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all’integrazione sociale</a:t>
            </a:r>
            <a:r>
              <a:rPr sz="900" i="1" spc="3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dei </a:t>
            </a:r>
            <a:r>
              <a:rPr sz="900" i="1" spc="10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cittadini.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7298" y="7541151"/>
            <a:ext cx="2239101" cy="80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i="1" spc="0" dirty="0">
                <a:latin typeface="Times New Roman"/>
                <a:cs typeface="Times New Roman"/>
              </a:rPr>
              <a:t>COOPERATIVE  CULTURALI</a:t>
            </a:r>
            <a:r>
              <a:rPr sz="900" i="1" spc="-1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 TURISTICHE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299" y="7668139"/>
            <a:ext cx="6094887" cy="393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00"/>
              </a:lnSpc>
              <a:spcBef>
                <a:spcPts val="85"/>
              </a:spcBef>
            </a:pPr>
            <a:r>
              <a:rPr sz="900" i="1" spc="0" dirty="0">
                <a:latin typeface="Times New Roman"/>
                <a:cs typeface="Times New Roman"/>
              </a:rPr>
              <a:t>sono </a:t>
            </a:r>
            <a:r>
              <a:rPr sz="900" i="1" spc="6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cooperative</a:t>
            </a:r>
            <a:r>
              <a:rPr sz="900" i="1" spc="2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che</a:t>
            </a:r>
            <a:r>
              <a:rPr sz="900" i="1" spc="21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organizzano,</a:t>
            </a:r>
            <a:r>
              <a:rPr sz="900" i="1" spc="-2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gestiscono</a:t>
            </a:r>
            <a:r>
              <a:rPr sz="900" i="1" spc="6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promuovono</a:t>
            </a:r>
            <a:r>
              <a:rPr sz="900" i="1" spc="3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attività</a:t>
            </a:r>
            <a:r>
              <a:rPr sz="900" i="1" spc="11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culturali,</a:t>
            </a:r>
            <a:r>
              <a:rPr sz="900" i="1" spc="-11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servizi</a:t>
            </a:r>
            <a:r>
              <a:rPr sz="900" i="1" spc="8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turistici,</a:t>
            </a:r>
            <a:r>
              <a:rPr sz="900" i="1" spc="16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impianti</a:t>
            </a:r>
            <a:r>
              <a:rPr sz="900" i="1" spc="-1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spor- tivi</a:t>
            </a:r>
            <a:r>
              <a:rPr sz="900" i="1" spc="-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ed</a:t>
            </a:r>
            <a:r>
              <a:rPr sz="900" i="1" spc="21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altre attività</a:t>
            </a:r>
            <a:r>
              <a:rPr sz="900" i="1" spc="14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dedicate</a:t>
            </a:r>
            <a:r>
              <a:rPr sz="900" i="1" spc="-4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al</a:t>
            </a:r>
            <a:r>
              <a:rPr sz="900" i="1" spc="13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tempo</a:t>
            </a:r>
            <a:r>
              <a:rPr sz="900" i="1" spc="-1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libero.</a:t>
            </a:r>
            <a:r>
              <a:rPr sz="900" i="1" spc="9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Sono </a:t>
            </a:r>
            <a:r>
              <a:rPr sz="900" i="1" spc="5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spesso</a:t>
            </a:r>
            <a:r>
              <a:rPr sz="900" i="1" spc="-7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costituite</a:t>
            </a:r>
            <a:r>
              <a:rPr sz="900" i="1" spc="14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da</a:t>
            </a:r>
            <a:r>
              <a:rPr sz="900" i="1" spc="17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operatori</a:t>
            </a:r>
            <a:r>
              <a:rPr sz="900" i="1" spc="1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 </a:t>
            </a:r>
            <a:r>
              <a:rPr sz="900" i="1" spc="3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campo </a:t>
            </a:r>
            <a:r>
              <a:rPr sz="900" i="1" spc="3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culturale</a:t>
            </a:r>
            <a:r>
              <a:rPr sz="900" i="1" spc="3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che</a:t>
            </a:r>
            <a:r>
              <a:rPr sz="900" i="1" spc="21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lavo- rano </a:t>
            </a:r>
            <a:r>
              <a:rPr sz="900" i="1" spc="6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in  forma</a:t>
            </a:r>
            <a:r>
              <a:rPr sz="900" i="1" spc="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cooperativa,</a:t>
            </a:r>
            <a:r>
              <a:rPr sz="900" i="1" spc="12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per </a:t>
            </a:r>
            <a:r>
              <a:rPr sz="900" i="1" spc="7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cui </a:t>
            </a:r>
            <a:r>
              <a:rPr sz="900" i="1" spc="1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rientrano</a:t>
            </a:r>
            <a:r>
              <a:rPr sz="900" i="1" spc="9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generalmente</a:t>
            </a:r>
            <a:r>
              <a:rPr sz="900" i="1" spc="-2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nel </a:t>
            </a:r>
            <a:r>
              <a:rPr sz="900" i="1" spc="1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campo </a:t>
            </a:r>
            <a:r>
              <a:rPr sz="900" i="1" spc="3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delle</a:t>
            </a:r>
            <a:r>
              <a:rPr sz="900" i="1" spc="4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cooperative</a:t>
            </a:r>
            <a:r>
              <a:rPr sz="900" i="1" spc="2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8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“lavoro”.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7299" y="8176088"/>
            <a:ext cx="6168262" cy="1287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0066">
              <a:lnSpc>
                <a:spcPts val="1000"/>
              </a:lnSpc>
              <a:spcBef>
                <a:spcPts val="85"/>
              </a:spcBef>
            </a:pPr>
            <a:r>
              <a:rPr sz="900" i="1" spc="0" dirty="0">
                <a:latin typeface="Times New Roman"/>
                <a:cs typeface="Times New Roman"/>
              </a:rPr>
              <a:t>Nell’articolo</a:t>
            </a:r>
            <a:r>
              <a:rPr sz="900" i="1" spc="-11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relativo</a:t>
            </a:r>
            <a:r>
              <a:rPr sz="900" i="1" spc="14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allo</a:t>
            </a:r>
            <a:r>
              <a:rPr sz="900" i="1" spc="21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scopo </a:t>
            </a:r>
            <a:r>
              <a:rPr sz="900" i="1" spc="9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deve</a:t>
            </a:r>
            <a:r>
              <a:rPr sz="900" i="1" spc="4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emergere</a:t>
            </a:r>
            <a:r>
              <a:rPr sz="900" i="1" spc="6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bene</a:t>
            </a:r>
            <a:r>
              <a:rPr sz="900" i="1" spc="2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la</a:t>
            </a:r>
            <a:r>
              <a:rPr sz="900" i="1" spc="13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tipologia</a:t>
            </a:r>
            <a:r>
              <a:rPr sz="900" i="1" spc="22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11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“scambio</a:t>
            </a:r>
            <a:r>
              <a:rPr sz="900" i="1" spc="-10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mutualistico”</a:t>
            </a:r>
            <a:r>
              <a:rPr sz="900" i="1" spc="8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con</a:t>
            </a:r>
            <a:r>
              <a:rPr sz="900" i="1" spc="18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</a:t>
            </a:r>
            <a:r>
              <a:rPr sz="900" i="1" spc="-3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 </a:t>
            </a:r>
            <a:r>
              <a:rPr sz="900" i="1" spc="7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(coopera- tive</a:t>
            </a:r>
            <a:r>
              <a:rPr sz="900" i="1" spc="11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6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lavoro,</a:t>
            </a:r>
            <a:r>
              <a:rPr sz="900" i="1" spc="-13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utenza,</a:t>
            </a:r>
            <a:r>
              <a:rPr sz="900" i="1" spc="-3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supporto).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3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.4 OGG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ETT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O 	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465"/>
              </a:spcBef>
            </a:pPr>
            <a:r>
              <a:rPr sz="900" i="1" spc="-28" dirty="0">
                <a:latin typeface="Times New Roman"/>
                <a:cs typeface="Times New Roman"/>
              </a:rPr>
              <a:t>Inserir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201" dirty="0">
                <a:latin typeface="Times New Roman"/>
                <a:cs typeface="Times New Roman"/>
              </a:rPr>
              <a:t> </a:t>
            </a:r>
            <a:r>
              <a:rPr sz="900" i="1" spc="-28" dirty="0">
                <a:latin typeface="Times New Roman"/>
                <a:cs typeface="Times New Roman"/>
              </a:rPr>
              <a:t>l’elenc</a:t>
            </a:r>
            <a:r>
              <a:rPr sz="900" i="1" spc="0" dirty="0">
                <a:latin typeface="Times New Roman"/>
                <a:cs typeface="Times New Roman"/>
              </a:rPr>
              <a:t>o</a:t>
            </a:r>
            <a:r>
              <a:rPr sz="900" i="1" spc="-113" dirty="0">
                <a:latin typeface="Times New Roman"/>
                <a:cs typeface="Times New Roman"/>
              </a:rPr>
              <a:t> </a:t>
            </a:r>
            <a:r>
              <a:rPr sz="900" i="1" spc="-31" dirty="0">
                <a:latin typeface="Times New Roman"/>
                <a:cs typeface="Times New Roman"/>
              </a:rPr>
              <a:t>d</a:t>
            </a:r>
            <a:r>
              <a:rPr sz="900" i="1" spc="0" dirty="0">
                <a:latin typeface="Times New Roman"/>
                <a:cs typeface="Times New Roman"/>
              </a:rPr>
              <a:t>i</a:t>
            </a:r>
            <a:r>
              <a:rPr sz="900" i="1" spc="-41" dirty="0">
                <a:latin typeface="Times New Roman"/>
                <a:cs typeface="Times New Roman"/>
              </a:rPr>
              <a:t> </a:t>
            </a:r>
            <a:r>
              <a:rPr sz="900" i="1" spc="-31" dirty="0">
                <a:latin typeface="Times New Roman"/>
                <a:cs typeface="Times New Roman"/>
              </a:rPr>
              <a:t>attivit</a:t>
            </a:r>
            <a:r>
              <a:rPr sz="900" i="1" spc="0" dirty="0">
                <a:latin typeface="Times New Roman"/>
                <a:cs typeface="Times New Roman"/>
              </a:rPr>
              <a:t>à</a:t>
            </a:r>
            <a:r>
              <a:rPr sz="900" i="1" spc="-3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ch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159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l</a:t>
            </a:r>
            <a:r>
              <a:rPr sz="900" i="1" spc="0" dirty="0">
                <a:latin typeface="Times New Roman"/>
                <a:cs typeface="Times New Roman"/>
              </a:rPr>
              <a:t>a</a:t>
            </a:r>
            <a:r>
              <a:rPr sz="900" i="1" spc="79" dirty="0">
                <a:latin typeface="Times New Roman"/>
                <a:cs typeface="Times New Roman"/>
              </a:rPr>
              <a:t> </a:t>
            </a:r>
            <a:r>
              <a:rPr sz="900" i="1" spc="-28" dirty="0">
                <a:latin typeface="Times New Roman"/>
                <a:cs typeface="Times New Roman"/>
              </a:rPr>
              <a:t>cooperativ</a:t>
            </a:r>
            <a:r>
              <a:rPr sz="900" i="1" spc="0" dirty="0">
                <a:latin typeface="Times New Roman"/>
                <a:cs typeface="Times New Roman"/>
              </a:rPr>
              <a:t>a</a:t>
            </a:r>
            <a:r>
              <a:rPr sz="900" i="1" spc="13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h</a:t>
            </a:r>
            <a:r>
              <a:rPr sz="900" i="1" spc="0" dirty="0">
                <a:latin typeface="Times New Roman"/>
                <a:cs typeface="Times New Roman"/>
              </a:rPr>
              <a:t>a</a:t>
            </a:r>
            <a:r>
              <a:rPr sz="900" i="1" spc="99" dirty="0">
                <a:latin typeface="Times New Roman"/>
                <a:cs typeface="Times New Roman"/>
              </a:rPr>
              <a:t> </a:t>
            </a:r>
            <a:r>
              <a:rPr sz="900" i="1" spc="-30" dirty="0">
                <a:latin typeface="Times New Roman"/>
                <a:cs typeface="Times New Roman"/>
              </a:rPr>
              <a:t>intenzion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-63" dirty="0">
                <a:latin typeface="Times New Roman"/>
                <a:cs typeface="Times New Roman"/>
              </a:rPr>
              <a:t> </a:t>
            </a:r>
            <a:r>
              <a:rPr sz="900" i="1" spc="-30" dirty="0">
                <a:latin typeface="Times New Roman"/>
                <a:cs typeface="Times New Roman"/>
              </a:rPr>
              <a:t>d</a:t>
            </a:r>
            <a:r>
              <a:rPr sz="900" i="1" spc="0" dirty="0">
                <a:latin typeface="Times New Roman"/>
                <a:cs typeface="Times New Roman"/>
              </a:rPr>
              <a:t>i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spc="-30" dirty="0">
                <a:latin typeface="Times New Roman"/>
                <a:cs typeface="Times New Roman"/>
              </a:rPr>
              <a:t>intraprender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-122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i</a:t>
            </a:r>
            <a:r>
              <a:rPr sz="900" i="1" spc="0" dirty="0">
                <a:latin typeface="Times New Roman"/>
                <a:cs typeface="Times New Roman"/>
              </a:rPr>
              <a:t>n</a:t>
            </a:r>
            <a:r>
              <a:rPr sz="900" i="1" spc="170" dirty="0">
                <a:latin typeface="Times New Roman"/>
                <a:cs typeface="Times New Roman"/>
              </a:rPr>
              <a:t> </a:t>
            </a:r>
            <a:r>
              <a:rPr sz="900" i="1" spc="-28" dirty="0">
                <a:latin typeface="Times New Roman"/>
                <a:cs typeface="Times New Roman"/>
              </a:rPr>
              <a:t>coerenz</a:t>
            </a:r>
            <a:r>
              <a:rPr sz="900" i="1" spc="0" dirty="0">
                <a:latin typeface="Times New Roman"/>
                <a:cs typeface="Times New Roman"/>
              </a:rPr>
              <a:t>a</a:t>
            </a:r>
            <a:r>
              <a:rPr sz="900" i="1" spc="2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co</a:t>
            </a:r>
            <a:r>
              <a:rPr sz="900" i="1" spc="0" dirty="0">
                <a:latin typeface="Times New Roman"/>
                <a:cs typeface="Times New Roman"/>
              </a:rPr>
              <a:t>n</a:t>
            </a:r>
            <a:r>
              <a:rPr sz="900" i="1" spc="126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l</a:t>
            </a:r>
            <a:r>
              <a:rPr sz="900" i="1" spc="0" dirty="0">
                <a:latin typeface="Times New Roman"/>
                <a:cs typeface="Times New Roman"/>
              </a:rPr>
              <a:t>o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scop</a:t>
            </a:r>
            <a:r>
              <a:rPr sz="900" i="1" spc="0" dirty="0">
                <a:latin typeface="Times New Roman"/>
                <a:cs typeface="Times New Roman"/>
              </a:rPr>
              <a:t>o </a:t>
            </a:r>
            <a:r>
              <a:rPr sz="900" i="1" spc="36" dirty="0">
                <a:latin typeface="Times New Roman"/>
                <a:cs typeface="Times New Roman"/>
              </a:rPr>
              <a:t> </a:t>
            </a:r>
            <a:r>
              <a:rPr sz="900" i="1" spc="-25" dirty="0">
                <a:latin typeface="Times New Roman"/>
                <a:cs typeface="Times New Roman"/>
              </a:rPr>
              <a:t>mutualistico.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.5 REQU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IS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ITI DEI 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S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OCI 	</a:t>
            </a:r>
            <a:endParaRPr sz="1200">
              <a:latin typeface="Times New Roman"/>
              <a:cs typeface="Times New Roman"/>
            </a:endParaRPr>
          </a:p>
          <a:p>
            <a:pPr marL="12700" marR="507715">
              <a:lnSpc>
                <a:spcPts val="1000"/>
              </a:lnSpc>
              <a:spcBef>
                <a:spcPts val="557"/>
              </a:spcBef>
            </a:pPr>
            <a:r>
              <a:rPr sz="900" spc="0" dirty="0">
                <a:latin typeface="Times New Roman"/>
                <a:cs typeface="Times New Roman"/>
              </a:rPr>
              <a:t>II</a:t>
            </a:r>
            <a:r>
              <a:rPr sz="900" spc="18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numero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dei </a:t>
            </a:r>
            <a:r>
              <a:rPr sz="900" spc="10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 </a:t>
            </a:r>
            <a:r>
              <a:rPr sz="900" spc="7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cooperatori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è</a:t>
            </a:r>
            <a:r>
              <a:rPr sz="900" spc="14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illimitato,</a:t>
            </a:r>
            <a:r>
              <a:rPr sz="900" spc="1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ma</a:t>
            </a:r>
            <a:r>
              <a:rPr sz="900" spc="13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non </a:t>
            </a:r>
            <a:r>
              <a:rPr sz="900" spc="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può 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essere</a:t>
            </a:r>
            <a:r>
              <a:rPr sz="900" spc="-1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inferiore</a:t>
            </a:r>
            <a:r>
              <a:rPr sz="900" spc="7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al</a:t>
            </a:r>
            <a:r>
              <a:rPr sz="900" spc="18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minimo</a:t>
            </a:r>
            <a:r>
              <a:rPr sz="900" spc="4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stabilito</a:t>
            </a:r>
            <a:r>
              <a:rPr sz="900" spc="19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dalla</a:t>
            </a:r>
            <a:r>
              <a:rPr sz="900" spc="-1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legge. II</a:t>
            </a:r>
            <a:r>
              <a:rPr sz="900" spc="18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numero</a:t>
            </a:r>
            <a:r>
              <a:rPr sz="900" spc="9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minimo</a:t>
            </a:r>
            <a:r>
              <a:rPr sz="900" spc="1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per</a:t>
            </a:r>
            <a:r>
              <a:rPr sz="900" spc="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costituire</a:t>
            </a:r>
            <a:r>
              <a:rPr sz="900" spc="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una </a:t>
            </a:r>
            <a:r>
              <a:rPr sz="900" spc="3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cooperativa</a:t>
            </a:r>
            <a:r>
              <a:rPr sz="900" spc="2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è</a:t>
            </a:r>
            <a:r>
              <a:rPr sz="900" spc="14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</a:t>
            </a:r>
            <a:r>
              <a:rPr sz="900" spc="3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tre</a:t>
            </a:r>
            <a:r>
              <a:rPr sz="900" spc="11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soci/persone</a:t>
            </a:r>
            <a:r>
              <a:rPr sz="900" spc="-12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fisiche.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23226" y="10040798"/>
            <a:ext cx="342772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5"/>
              </a:spcBef>
            </a:pPr>
            <a:r>
              <a:rPr sz="700" spc="0" dirty="0">
                <a:latin typeface="Times New Roman"/>
                <a:cs typeface="Times New Roman"/>
              </a:rPr>
              <a:t>Statuto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9999" y="3599572"/>
            <a:ext cx="6073043" cy="1605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719999" y="4107573"/>
            <a:ext cx="612000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719999" y="4615573"/>
            <a:ext cx="612000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719999" y="4996573"/>
            <a:ext cx="612000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719999" y="5631573"/>
            <a:ext cx="612000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719999" y="6012573"/>
            <a:ext cx="612000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19999" y="6520573"/>
            <a:ext cx="612000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62567" y="7040758"/>
            <a:ext cx="612000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19999" y="7536573"/>
            <a:ext cx="612000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19"/>
          <p:cNvSpPr txBox="1"/>
          <p:nvPr/>
        </p:nvSpPr>
        <p:spPr>
          <a:xfrm>
            <a:off x="727815" y="6001104"/>
            <a:ext cx="1781900" cy="105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i="1" spc="0" dirty="0">
                <a:latin typeface="Times New Roman"/>
                <a:cs typeface="Times New Roman"/>
              </a:rPr>
              <a:t>COOPERATIVE</a:t>
            </a:r>
            <a:r>
              <a:rPr sz="900" i="1" spc="8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</a:t>
            </a:r>
            <a:r>
              <a:rPr lang="it-IT" sz="900" i="1" spc="0" dirty="0">
                <a:latin typeface="Times New Roman"/>
                <a:cs typeface="Times New Roman"/>
              </a:rPr>
              <a:t>ELLA PESCA</a:t>
            </a:r>
            <a:endParaRPr sz="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7299" y="704170"/>
            <a:ext cx="6168262" cy="8465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371">
              <a:lnSpc>
                <a:spcPts val="1000"/>
              </a:lnSpc>
              <a:spcBef>
                <a:spcPts val="85"/>
              </a:spcBef>
            </a:pPr>
            <a:r>
              <a:rPr sz="900" i="1" spc="0" dirty="0">
                <a:latin typeface="Times New Roman"/>
                <a:cs typeface="Times New Roman"/>
              </a:rPr>
              <a:t>All’interno</a:t>
            </a:r>
            <a:r>
              <a:rPr sz="900" i="1" spc="-9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8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questo</a:t>
            </a:r>
            <a:r>
              <a:rPr sz="900" i="1" spc="5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articolo</a:t>
            </a:r>
            <a:r>
              <a:rPr sz="900" i="1" spc="2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si</a:t>
            </a:r>
            <a:r>
              <a:rPr sz="900" i="1" spc="9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devono</a:t>
            </a:r>
            <a:r>
              <a:rPr sz="900" i="1" spc="-5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elencare</a:t>
            </a:r>
            <a:r>
              <a:rPr sz="900" i="1" spc="-3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</a:t>
            </a:r>
            <a:r>
              <a:rPr sz="900" i="1" spc="9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requisiti </a:t>
            </a:r>
            <a:r>
              <a:rPr sz="900" i="1" spc="3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necessari</a:t>
            </a:r>
            <a:r>
              <a:rPr sz="900" i="1" spc="2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per </a:t>
            </a:r>
            <a:r>
              <a:rPr sz="900" i="1" spc="7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poter</a:t>
            </a:r>
            <a:r>
              <a:rPr sz="900" i="1" spc="3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entrare</a:t>
            </a:r>
            <a:r>
              <a:rPr sz="900" i="1" spc="1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far </a:t>
            </a:r>
            <a:r>
              <a:rPr sz="900" i="1" spc="6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parte</a:t>
            </a:r>
            <a:r>
              <a:rPr sz="900" i="1" spc="1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della </a:t>
            </a:r>
            <a:r>
              <a:rPr sz="900" i="1" spc="10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compa- gine</a:t>
            </a:r>
            <a:r>
              <a:rPr sz="900" i="1" spc="7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sociale, ricordando</a:t>
            </a:r>
            <a:r>
              <a:rPr sz="900" i="1" spc="-5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che</a:t>
            </a:r>
            <a:r>
              <a:rPr sz="900" i="1" spc="21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è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vietato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qualunque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forma</a:t>
            </a:r>
            <a:r>
              <a:rPr sz="900" i="1" spc="-3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8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discriminazione</a:t>
            </a:r>
            <a:r>
              <a:rPr sz="900" i="1" spc="8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8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sesso,</a:t>
            </a:r>
            <a:r>
              <a:rPr sz="900" i="1" spc="4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razza,</a:t>
            </a:r>
            <a:r>
              <a:rPr sz="900" i="1" spc="2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religione,</a:t>
            </a:r>
            <a:r>
              <a:rPr sz="900" i="1" spc="16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idee</a:t>
            </a:r>
            <a:r>
              <a:rPr sz="900" i="1" spc="11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poli- tiche</a:t>
            </a:r>
            <a:r>
              <a:rPr sz="900" i="1" spc="1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religiose.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994"/>
              </a:lnSpc>
            </a:pPr>
            <a:r>
              <a:rPr sz="900" i="1" spc="0" dirty="0">
                <a:latin typeface="Times New Roman"/>
                <a:cs typeface="Times New Roman"/>
              </a:rPr>
              <a:t>Ricordarsi</a:t>
            </a:r>
            <a:r>
              <a:rPr sz="900" i="1" spc="3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che</a:t>
            </a:r>
            <a:r>
              <a:rPr sz="900" i="1" spc="21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nelle</a:t>
            </a:r>
            <a:r>
              <a:rPr sz="900" i="1" spc="2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cooperative</a:t>
            </a:r>
            <a:r>
              <a:rPr sz="900" i="1" spc="2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è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un</a:t>
            </a:r>
            <a:r>
              <a:rPr sz="900" i="1" spc="17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valore</a:t>
            </a:r>
            <a:r>
              <a:rPr sz="900" i="1" spc="-4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fondamentale</a:t>
            </a:r>
            <a:r>
              <a:rPr sz="900" i="1" spc="-12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il</a:t>
            </a:r>
            <a:r>
              <a:rPr sz="900" i="1" spc="7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principio</a:t>
            </a:r>
            <a:r>
              <a:rPr sz="900" i="1" spc="9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della </a:t>
            </a:r>
            <a:r>
              <a:rPr sz="900" i="1" spc="10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porta</a:t>
            </a:r>
            <a:r>
              <a:rPr sz="900" i="1" spc="2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aperta.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.6 DOMAN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D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A 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D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I AMM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I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S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S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IONE 	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465"/>
              </a:spcBef>
            </a:pPr>
            <a:r>
              <a:rPr sz="900" spc="0" dirty="0">
                <a:latin typeface="Times New Roman"/>
                <a:cs typeface="Times New Roman"/>
              </a:rPr>
              <a:t>II</a:t>
            </a:r>
            <a:r>
              <a:rPr sz="900" spc="18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Consiglio</a:t>
            </a:r>
            <a:r>
              <a:rPr sz="900" spc="-10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</a:t>
            </a:r>
            <a:r>
              <a:rPr sz="900" spc="10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Amministrazione</a:t>
            </a:r>
            <a:r>
              <a:rPr sz="900" spc="-9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delibera </a:t>
            </a:r>
            <a:r>
              <a:rPr sz="900" spc="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sulla</a:t>
            </a:r>
            <a:r>
              <a:rPr sz="900" spc="4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domanda</a:t>
            </a:r>
            <a:r>
              <a:rPr sz="900" spc="-6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</a:t>
            </a:r>
            <a:r>
              <a:rPr sz="900" spc="10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ammissione</a:t>
            </a:r>
            <a:r>
              <a:rPr sz="900" spc="-5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</a:t>
            </a:r>
            <a:r>
              <a:rPr sz="900" spc="14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socio.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1000"/>
              </a:lnSpc>
              <a:spcBef>
                <a:spcPts val="50"/>
              </a:spcBef>
            </a:pPr>
            <a:r>
              <a:rPr sz="900" i="1" spc="0" dirty="0">
                <a:latin typeface="Times New Roman"/>
                <a:cs typeface="Times New Roman"/>
              </a:rPr>
              <a:t>All’interno</a:t>
            </a:r>
            <a:r>
              <a:rPr sz="900" i="1" spc="-9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8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questo</a:t>
            </a:r>
            <a:r>
              <a:rPr sz="900" i="1" spc="5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articolo</a:t>
            </a:r>
            <a:r>
              <a:rPr sz="900" i="1" spc="2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è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necessario</a:t>
            </a:r>
            <a:r>
              <a:rPr sz="900" i="1" spc="-1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descrivere</a:t>
            </a:r>
            <a:r>
              <a:rPr sz="900" i="1" spc="6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come </a:t>
            </a:r>
            <a:r>
              <a:rPr sz="900" i="1" spc="2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formalizzare</a:t>
            </a:r>
            <a:r>
              <a:rPr sz="900" i="1" spc="2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la</a:t>
            </a:r>
            <a:r>
              <a:rPr sz="900" i="1" spc="13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domanda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11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ammissione</a:t>
            </a:r>
            <a:r>
              <a:rPr sz="900" i="1" spc="7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socio.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.7 CAR</a:t>
            </a:r>
            <a:r>
              <a:rPr sz="1200" b="1" spc="-69" dirty="0">
                <a:solidFill>
                  <a:srgbClr val="FEFFFE"/>
                </a:solidFill>
                <a:latin typeface="Times New Roman"/>
                <a:cs typeface="Times New Roman"/>
              </a:rPr>
              <a:t>A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TER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I</a:t>
            </a:r>
            <a:r>
              <a:rPr sz="1200" b="1" spc="-34" dirty="0">
                <a:solidFill>
                  <a:srgbClr val="FEFFFE"/>
                </a:solidFill>
                <a:latin typeface="Times New Roman"/>
                <a:cs typeface="Times New Roman"/>
              </a:rPr>
              <a:t>S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TICHE DELLE QU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O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TE 	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465"/>
              </a:spcBef>
            </a:pPr>
            <a:r>
              <a:rPr sz="900" i="1" spc="-63" dirty="0">
                <a:latin typeface="Times New Roman"/>
                <a:cs typeface="Times New Roman"/>
              </a:rPr>
              <a:t>Descriver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-80" dirty="0">
                <a:latin typeface="Times New Roman"/>
                <a:cs typeface="Times New Roman"/>
              </a:rPr>
              <a:t> </a:t>
            </a:r>
            <a:r>
              <a:rPr sz="900" i="1" spc="-54" dirty="0">
                <a:latin typeface="Times New Roman"/>
                <a:cs typeface="Times New Roman"/>
              </a:rPr>
              <a:t>com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14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è</a:t>
            </a:r>
            <a:r>
              <a:rPr sz="900" i="1" spc="38" dirty="0">
                <a:latin typeface="Times New Roman"/>
                <a:cs typeface="Times New Roman"/>
              </a:rPr>
              <a:t> </a:t>
            </a:r>
            <a:r>
              <a:rPr sz="900" i="1" spc="-65" dirty="0">
                <a:latin typeface="Times New Roman"/>
                <a:cs typeface="Times New Roman"/>
              </a:rPr>
              <a:t>costituit</a:t>
            </a:r>
            <a:r>
              <a:rPr sz="900" i="1" spc="0" dirty="0">
                <a:latin typeface="Times New Roman"/>
                <a:cs typeface="Times New Roman"/>
              </a:rPr>
              <a:t>o </a:t>
            </a:r>
            <a:r>
              <a:rPr sz="900" i="1" spc="107" dirty="0">
                <a:latin typeface="Times New Roman"/>
                <a:cs typeface="Times New Roman"/>
              </a:rPr>
              <a:t> </a:t>
            </a:r>
            <a:r>
              <a:rPr sz="900" i="1" spc="-65" dirty="0">
                <a:latin typeface="Times New Roman"/>
                <a:cs typeface="Times New Roman"/>
              </a:rPr>
              <a:t>i</a:t>
            </a:r>
            <a:r>
              <a:rPr sz="900" i="1" spc="0" dirty="0">
                <a:latin typeface="Times New Roman"/>
                <a:cs typeface="Times New Roman"/>
              </a:rPr>
              <a:t>l</a:t>
            </a:r>
            <a:r>
              <a:rPr sz="900" i="1" spc="-27" dirty="0">
                <a:latin typeface="Times New Roman"/>
                <a:cs typeface="Times New Roman"/>
              </a:rPr>
              <a:t> </a:t>
            </a:r>
            <a:r>
              <a:rPr sz="900" i="1" spc="-65" dirty="0">
                <a:latin typeface="Times New Roman"/>
                <a:cs typeface="Times New Roman"/>
              </a:rPr>
              <a:t>capital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-72" dirty="0">
                <a:latin typeface="Times New Roman"/>
                <a:cs typeface="Times New Roman"/>
              </a:rPr>
              <a:t> </a:t>
            </a:r>
            <a:r>
              <a:rPr sz="900" i="1" spc="-65" dirty="0">
                <a:latin typeface="Times New Roman"/>
                <a:cs typeface="Times New Roman"/>
              </a:rPr>
              <a:t>social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-126" dirty="0">
                <a:latin typeface="Times New Roman"/>
                <a:cs typeface="Times New Roman"/>
              </a:rPr>
              <a:t> </a:t>
            </a:r>
            <a:r>
              <a:rPr sz="900" i="1" spc="-65" dirty="0">
                <a:latin typeface="Times New Roman"/>
                <a:cs typeface="Times New Roman"/>
              </a:rPr>
              <a:t>(quot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-12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o</a:t>
            </a:r>
            <a:r>
              <a:rPr sz="900" i="1" spc="8" dirty="0">
                <a:latin typeface="Times New Roman"/>
                <a:cs typeface="Times New Roman"/>
              </a:rPr>
              <a:t> </a:t>
            </a:r>
            <a:r>
              <a:rPr sz="900" i="1" spc="-66" dirty="0">
                <a:latin typeface="Times New Roman"/>
                <a:cs typeface="Times New Roman"/>
              </a:rPr>
              <a:t>azion</a:t>
            </a:r>
            <a:r>
              <a:rPr sz="900" i="1" spc="0" dirty="0">
                <a:latin typeface="Times New Roman"/>
                <a:cs typeface="Times New Roman"/>
              </a:rPr>
              <a:t>i</a:t>
            </a:r>
            <a:r>
              <a:rPr sz="900" i="1" spc="-7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</a:t>
            </a:r>
            <a:r>
              <a:rPr sz="900" i="1" spc="-8" dirty="0">
                <a:latin typeface="Times New Roman"/>
                <a:cs typeface="Times New Roman"/>
              </a:rPr>
              <a:t> </a:t>
            </a:r>
            <a:r>
              <a:rPr sz="900" i="1" spc="-62" dirty="0">
                <a:latin typeface="Times New Roman"/>
                <a:cs typeface="Times New Roman"/>
              </a:rPr>
              <a:t>second</a:t>
            </a:r>
            <a:r>
              <a:rPr sz="900" i="1" spc="0" dirty="0">
                <a:latin typeface="Times New Roman"/>
                <a:cs typeface="Times New Roman"/>
              </a:rPr>
              <a:t>a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spc="-54" dirty="0">
                <a:latin typeface="Times New Roman"/>
                <a:cs typeface="Times New Roman"/>
              </a:rPr>
              <a:t>ch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104" dirty="0">
                <a:latin typeface="Times New Roman"/>
                <a:cs typeface="Times New Roman"/>
              </a:rPr>
              <a:t> </a:t>
            </a:r>
            <a:r>
              <a:rPr sz="900" i="1" spc="-62" dirty="0">
                <a:latin typeface="Times New Roman"/>
                <a:cs typeface="Times New Roman"/>
              </a:rPr>
              <a:t>siam</a:t>
            </a:r>
            <a:r>
              <a:rPr sz="900" i="1" spc="0" dirty="0">
                <a:latin typeface="Times New Roman"/>
                <a:cs typeface="Times New Roman"/>
              </a:rPr>
              <a:t>o</a:t>
            </a:r>
            <a:r>
              <a:rPr sz="900" i="1" spc="-67" dirty="0">
                <a:latin typeface="Times New Roman"/>
                <a:cs typeface="Times New Roman"/>
              </a:rPr>
              <a:t> </a:t>
            </a:r>
            <a:r>
              <a:rPr sz="900" i="1" spc="-54" dirty="0">
                <a:latin typeface="Times New Roman"/>
                <a:cs typeface="Times New Roman"/>
              </a:rPr>
              <a:t>i</a:t>
            </a:r>
            <a:r>
              <a:rPr sz="900" i="1" spc="0" dirty="0">
                <a:latin typeface="Times New Roman"/>
                <a:cs typeface="Times New Roman"/>
              </a:rPr>
              <a:t>n</a:t>
            </a:r>
            <a:r>
              <a:rPr sz="900" i="1" spc="115" dirty="0">
                <a:latin typeface="Times New Roman"/>
                <a:cs typeface="Times New Roman"/>
              </a:rPr>
              <a:t> </a:t>
            </a:r>
            <a:r>
              <a:rPr sz="900" i="1" spc="-54" dirty="0">
                <a:latin typeface="Times New Roman"/>
                <a:cs typeface="Times New Roman"/>
              </a:rPr>
              <a:t>un</a:t>
            </a:r>
            <a:r>
              <a:rPr sz="900" i="1" spc="0" dirty="0">
                <a:latin typeface="Times New Roman"/>
                <a:cs typeface="Times New Roman"/>
              </a:rPr>
              <a:t>a</a:t>
            </a:r>
            <a:r>
              <a:rPr sz="900" i="1" spc="90" dirty="0">
                <a:latin typeface="Times New Roman"/>
                <a:cs typeface="Times New Roman"/>
              </a:rPr>
              <a:t> </a:t>
            </a:r>
            <a:r>
              <a:rPr sz="900" i="1" spc="-54" dirty="0">
                <a:latin typeface="Times New Roman"/>
                <a:cs typeface="Times New Roman"/>
              </a:rPr>
              <a:t>coop</a:t>
            </a:r>
            <a:r>
              <a:rPr sz="900" i="1" spc="0" dirty="0">
                <a:latin typeface="Times New Roman"/>
                <a:cs typeface="Times New Roman"/>
              </a:rPr>
              <a:t>.</a:t>
            </a:r>
            <a:r>
              <a:rPr sz="900" i="1" spc="211" dirty="0">
                <a:latin typeface="Times New Roman"/>
                <a:cs typeface="Times New Roman"/>
              </a:rPr>
              <a:t> </a:t>
            </a:r>
            <a:r>
              <a:rPr sz="900" i="1" spc="-68" dirty="0">
                <a:latin typeface="Times New Roman"/>
                <a:cs typeface="Times New Roman"/>
              </a:rPr>
              <a:t>S.r.l</a:t>
            </a:r>
            <a:r>
              <a:rPr sz="900" i="1" spc="0" dirty="0">
                <a:latin typeface="Times New Roman"/>
                <a:cs typeface="Times New Roman"/>
              </a:rPr>
              <a:t>.</a:t>
            </a:r>
            <a:r>
              <a:rPr sz="900" i="1" spc="-8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o</a:t>
            </a:r>
            <a:r>
              <a:rPr sz="900" i="1" spc="8" dirty="0">
                <a:latin typeface="Times New Roman"/>
                <a:cs typeface="Times New Roman"/>
              </a:rPr>
              <a:t> </a:t>
            </a:r>
            <a:r>
              <a:rPr sz="900" i="1" spc="-54" dirty="0">
                <a:latin typeface="Times New Roman"/>
                <a:cs typeface="Times New Roman"/>
              </a:rPr>
              <a:t>i</a:t>
            </a:r>
            <a:r>
              <a:rPr sz="900" i="1" spc="0" dirty="0">
                <a:latin typeface="Times New Roman"/>
                <a:cs typeface="Times New Roman"/>
              </a:rPr>
              <a:t>n</a:t>
            </a:r>
            <a:r>
              <a:rPr sz="900" i="1" spc="115" dirty="0">
                <a:latin typeface="Times New Roman"/>
                <a:cs typeface="Times New Roman"/>
              </a:rPr>
              <a:t> </a:t>
            </a:r>
            <a:r>
              <a:rPr sz="900" i="1" spc="-54" dirty="0">
                <a:latin typeface="Times New Roman"/>
                <a:cs typeface="Times New Roman"/>
              </a:rPr>
              <a:t>un</a:t>
            </a:r>
            <a:r>
              <a:rPr sz="900" i="1" spc="0" dirty="0">
                <a:latin typeface="Times New Roman"/>
                <a:cs typeface="Times New Roman"/>
              </a:rPr>
              <a:t>a</a:t>
            </a:r>
            <a:r>
              <a:rPr sz="900" i="1" spc="90" dirty="0">
                <a:latin typeface="Times New Roman"/>
                <a:cs typeface="Times New Roman"/>
              </a:rPr>
              <a:t> </a:t>
            </a:r>
            <a:r>
              <a:rPr sz="900" i="1" spc="-54" dirty="0">
                <a:latin typeface="Times New Roman"/>
                <a:cs typeface="Times New Roman"/>
              </a:rPr>
              <a:t>coop</a:t>
            </a:r>
            <a:r>
              <a:rPr sz="900" i="1" spc="0" dirty="0">
                <a:latin typeface="Times New Roman"/>
                <a:cs typeface="Times New Roman"/>
              </a:rPr>
              <a:t>.</a:t>
            </a:r>
            <a:r>
              <a:rPr sz="900" i="1" spc="211" dirty="0">
                <a:latin typeface="Times New Roman"/>
                <a:cs typeface="Times New Roman"/>
              </a:rPr>
              <a:t> </a:t>
            </a:r>
            <a:r>
              <a:rPr sz="900" i="1" spc="-54" dirty="0">
                <a:latin typeface="Times New Roman"/>
                <a:cs typeface="Times New Roman"/>
              </a:rPr>
              <a:t>S.p.A.).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.8 OBBLIGHI DEI 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S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OCI 	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465"/>
              </a:spcBef>
            </a:pPr>
            <a:r>
              <a:rPr sz="900" spc="0" dirty="0">
                <a:latin typeface="Times New Roman"/>
                <a:cs typeface="Times New Roman"/>
              </a:rPr>
              <a:t>I</a:t>
            </a:r>
            <a:r>
              <a:rPr sz="900" spc="12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 </a:t>
            </a:r>
            <a:r>
              <a:rPr sz="900" spc="7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cooperatori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sono 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obbligati: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1000"/>
              </a:lnSpc>
              <a:spcBef>
                <a:spcPts val="50"/>
              </a:spcBef>
            </a:pPr>
            <a:r>
              <a:rPr sz="900" spc="0" dirty="0">
                <a:latin typeface="Times New Roman"/>
                <a:cs typeface="Times New Roman"/>
              </a:rPr>
              <a:t>•</a:t>
            </a:r>
            <a:r>
              <a:rPr sz="900" spc="123" dirty="0">
                <a:latin typeface="Times New Roman"/>
                <a:cs typeface="Times New Roman"/>
              </a:rPr>
              <a:t> </a:t>
            </a:r>
            <a:r>
              <a:rPr sz="900" spc="-9" dirty="0">
                <a:latin typeface="Times New Roman"/>
                <a:cs typeface="Times New Roman"/>
              </a:rPr>
              <a:t>a</a:t>
            </a:r>
            <a:r>
              <a:rPr sz="900" spc="0" dirty="0">
                <a:latin typeface="Times New Roman"/>
                <a:cs typeface="Times New Roman"/>
              </a:rPr>
              <a:t>l</a:t>
            </a:r>
            <a:r>
              <a:rPr sz="900" spc="167" dirty="0">
                <a:latin typeface="Times New Roman"/>
                <a:cs typeface="Times New Roman"/>
              </a:rPr>
              <a:t> </a:t>
            </a:r>
            <a:r>
              <a:rPr sz="900" spc="-11" dirty="0">
                <a:latin typeface="Times New Roman"/>
                <a:cs typeface="Times New Roman"/>
              </a:rPr>
              <a:t>versament</a:t>
            </a:r>
            <a:r>
              <a:rPr sz="900" spc="0" dirty="0">
                <a:latin typeface="Times New Roman"/>
                <a:cs typeface="Times New Roman"/>
              </a:rPr>
              <a:t>o</a:t>
            </a:r>
            <a:r>
              <a:rPr sz="900" spc="-60" dirty="0">
                <a:latin typeface="Times New Roman"/>
                <a:cs typeface="Times New Roman"/>
              </a:rPr>
              <a:t> </a:t>
            </a:r>
            <a:r>
              <a:rPr sz="900" spc="-11" dirty="0">
                <a:latin typeface="Times New Roman"/>
                <a:cs typeface="Times New Roman"/>
              </a:rPr>
              <a:t>dell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-11" dirty="0">
                <a:latin typeface="Times New Roman"/>
                <a:cs typeface="Times New Roman"/>
              </a:rPr>
              <a:t>quot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33" dirty="0">
                <a:latin typeface="Times New Roman"/>
                <a:cs typeface="Times New Roman"/>
              </a:rPr>
              <a:t> </a:t>
            </a:r>
            <a:r>
              <a:rPr sz="900" spc="-12" dirty="0">
                <a:latin typeface="Times New Roman"/>
                <a:cs typeface="Times New Roman"/>
              </a:rPr>
              <a:t>sottoscritte</a:t>
            </a:r>
            <a:r>
              <a:rPr sz="900" spc="0" dirty="0">
                <a:latin typeface="Times New Roman"/>
                <a:cs typeface="Times New Roman"/>
              </a:rPr>
              <a:t>,</a:t>
            </a:r>
            <a:r>
              <a:rPr sz="900" spc="17" dirty="0">
                <a:latin typeface="Times New Roman"/>
                <a:cs typeface="Times New Roman"/>
              </a:rPr>
              <a:t> </a:t>
            </a:r>
            <a:r>
              <a:rPr sz="900" spc="-9" dirty="0">
                <a:latin typeface="Times New Roman"/>
                <a:cs typeface="Times New Roman"/>
              </a:rPr>
              <a:t>co</a:t>
            </a:r>
            <a:r>
              <a:rPr sz="900" spc="0" dirty="0">
                <a:latin typeface="Times New Roman"/>
                <a:cs typeface="Times New Roman"/>
              </a:rPr>
              <a:t>n</a:t>
            </a:r>
            <a:r>
              <a:rPr sz="900" spc="161" dirty="0">
                <a:latin typeface="Times New Roman"/>
                <a:cs typeface="Times New Roman"/>
              </a:rPr>
              <a:t> </a:t>
            </a:r>
            <a:r>
              <a:rPr sz="900" spc="-9" dirty="0">
                <a:latin typeface="Times New Roman"/>
                <a:cs typeface="Times New Roman"/>
              </a:rPr>
              <a:t>l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167" dirty="0">
                <a:latin typeface="Times New Roman"/>
                <a:cs typeface="Times New Roman"/>
              </a:rPr>
              <a:t> </a:t>
            </a:r>
            <a:r>
              <a:rPr sz="900" spc="-11" dirty="0">
                <a:latin typeface="Times New Roman"/>
                <a:cs typeface="Times New Roman"/>
              </a:rPr>
              <a:t>modalit</a:t>
            </a:r>
            <a:r>
              <a:rPr sz="900" spc="0" dirty="0">
                <a:latin typeface="Times New Roman"/>
                <a:cs typeface="Times New Roman"/>
              </a:rPr>
              <a:t>à</a:t>
            </a:r>
            <a:r>
              <a:rPr sz="900" spc="1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128" dirty="0">
                <a:latin typeface="Times New Roman"/>
                <a:cs typeface="Times New Roman"/>
              </a:rPr>
              <a:t> </a:t>
            </a:r>
            <a:r>
              <a:rPr sz="900" spc="-9" dirty="0">
                <a:latin typeface="Times New Roman"/>
                <a:cs typeface="Times New Roman"/>
              </a:rPr>
              <a:t>ne</a:t>
            </a:r>
            <a:r>
              <a:rPr sz="900" spc="0" dirty="0">
                <a:latin typeface="Times New Roman"/>
                <a:cs typeface="Times New Roman"/>
              </a:rPr>
              <a:t>i </a:t>
            </a:r>
            <a:r>
              <a:rPr sz="900" spc="61" dirty="0">
                <a:latin typeface="Times New Roman"/>
                <a:cs typeface="Times New Roman"/>
              </a:rPr>
              <a:t> </a:t>
            </a:r>
            <a:r>
              <a:rPr sz="900" spc="-12" dirty="0">
                <a:latin typeface="Times New Roman"/>
                <a:cs typeface="Times New Roman"/>
              </a:rPr>
              <a:t>termin</a:t>
            </a:r>
            <a:r>
              <a:rPr sz="900" spc="0" dirty="0">
                <a:latin typeface="Times New Roman"/>
                <a:cs typeface="Times New Roman"/>
              </a:rPr>
              <a:t>i</a:t>
            </a:r>
            <a:r>
              <a:rPr sz="900" spc="-101" dirty="0">
                <a:latin typeface="Times New Roman"/>
                <a:cs typeface="Times New Roman"/>
              </a:rPr>
              <a:t> </a:t>
            </a:r>
            <a:r>
              <a:rPr sz="900" spc="-12" dirty="0">
                <a:latin typeface="Times New Roman"/>
                <a:cs typeface="Times New Roman"/>
              </a:rPr>
              <a:t>stabilit</a:t>
            </a:r>
            <a:r>
              <a:rPr sz="900" spc="0" dirty="0">
                <a:latin typeface="Times New Roman"/>
                <a:cs typeface="Times New Roman"/>
              </a:rPr>
              <a:t>i</a:t>
            </a:r>
            <a:r>
              <a:rPr sz="900" spc="114" dirty="0">
                <a:latin typeface="Times New Roman"/>
                <a:cs typeface="Times New Roman"/>
              </a:rPr>
              <a:t> </a:t>
            </a:r>
            <a:r>
              <a:rPr sz="900" spc="-9" dirty="0">
                <a:latin typeface="Times New Roman"/>
                <a:cs typeface="Times New Roman"/>
              </a:rPr>
              <a:t>da</a:t>
            </a:r>
            <a:r>
              <a:rPr sz="900" spc="0" dirty="0">
                <a:latin typeface="Times New Roman"/>
                <a:cs typeface="Times New Roman"/>
              </a:rPr>
              <a:t>l </a:t>
            </a:r>
            <a:r>
              <a:rPr sz="900" spc="17" dirty="0">
                <a:latin typeface="Times New Roman"/>
                <a:cs typeface="Times New Roman"/>
              </a:rPr>
              <a:t> </a:t>
            </a:r>
            <a:r>
              <a:rPr sz="900" spc="-11" dirty="0">
                <a:latin typeface="Times New Roman"/>
                <a:cs typeface="Times New Roman"/>
              </a:rPr>
              <a:t>Consigli</a:t>
            </a:r>
            <a:r>
              <a:rPr sz="900" spc="0" dirty="0">
                <a:latin typeface="Times New Roman"/>
                <a:cs typeface="Times New Roman"/>
              </a:rPr>
              <a:t>o</a:t>
            </a:r>
            <a:r>
              <a:rPr sz="900" spc="-116" dirty="0">
                <a:latin typeface="Times New Roman"/>
                <a:cs typeface="Times New Roman"/>
              </a:rPr>
              <a:t> </a:t>
            </a:r>
            <a:r>
              <a:rPr sz="900" spc="-11" dirty="0">
                <a:latin typeface="Times New Roman"/>
                <a:cs typeface="Times New Roman"/>
              </a:rPr>
              <a:t>d</a:t>
            </a:r>
            <a:r>
              <a:rPr sz="900" spc="0" dirty="0">
                <a:latin typeface="Times New Roman"/>
                <a:cs typeface="Times New Roman"/>
              </a:rPr>
              <a:t>i</a:t>
            </a:r>
            <a:r>
              <a:rPr sz="900" spc="89" dirty="0">
                <a:latin typeface="Times New Roman"/>
                <a:cs typeface="Times New Roman"/>
              </a:rPr>
              <a:t> </a:t>
            </a:r>
            <a:r>
              <a:rPr sz="900" spc="-9" dirty="0">
                <a:latin typeface="Times New Roman"/>
                <a:cs typeface="Times New Roman"/>
              </a:rPr>
              <a:t>Amministrazione;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1000"/>
              </a:lnSpc>
            </a:pPr>
            <a:r>
              <a:rPr sz="900" spc="0" dirty="0">
                <a:latin typeface="Times New Roman"/>
                <a:cs typeface="Times New Roman"/>
              </a:rPr>
              <a:t>•</a:t>
            </a:r>
            <a:r>
              <a:rPr sz="900" spc="78" dirty="0">
                <a:latin typeface="Times New Roman"/>
                <a:cs typeface="Times New Roman"/>
              </a:rPr>
              <a:t> </a:t>
            </a:r>
            <a:r>
              <a:rPr sz="900" spc="-35" dirty="0">
                <a:latin typeface="Times New Roman"/>
                <a:cs typeface="Times New Roman"/>
              </a:rPr>
              <a:t>all’osservanz</a:t>
            </a:r>
            <a:r>
              <a:rPr sz="900" spc="0" dirty="0">
                <a:latin typeface="Times New Roman"/>
                <a:cs typeface="Times New Roman"/>
              </a:rPr>
              <a:t>a</a:t>
            </a:r>
            <a:r>
              <a:rPr sz="900" spc="-124" dirty="0">
                <a:latin typeface="Times New Roman"/>
                <a:cs typeface="Times New Roman"/>
              </a:rPr>
              <a:t> </a:t>
            </a:r>
            <a:r>
              <a:rPr sz="900" spc="-35" dirty="0">
                <a:latin typeface="Times New Roman"/>
                <a:cs typeface="Times New Roman"/>
              </a:rPr>
              <a:t>dell</a:t>
            </a:r>
            <a:r>
              <a:rPr sz="900" spc="0" dirty="0">
                <a:latin typeface="Times New Roman"/>
                <a:cs typeface="Times New Roman"/>
              </a:rPr>
              <a:t>o</a:t>
            </a:r>
            <a:r>
              <a:rPr sz="900" spc="-54" dirty="0">
                <a:latin typeface="Times New Roman"/>
                <a:cs typeface="Times New Roman"/>
              </a:rPr>
              <a:t> </a:t>
            </a:r>
            <a:r>
              <a:rPr sz="900" spc="-35" dirty="0">
                <a:latin typeface="Times New Roman"/>
                <a:cs typeface="Times New Roman"/>
              </a:rPr>
              <a:t>statuto</a:t>
            </a:r>
            <a:r>
              <a:rPr sz="900" spc="0" dirty="0">
                <a:latin typeface="Times New Roman"/>
                <a:cs typeface="Times New Roman"/>
              </a:rPr>
              <a:t>,</a:t>
            </a:r>
            <a:r>
              <a:rPr sz="900" spc="154" dirty="0">
                <a:latin typeface="Times New Roman"/>
                <a:cs typeface="Times New Roman"/>
              </a:rPr>
              <a:t> </a:t>
            </a:r>
            <a:r>
              <a:rPr sz="900" spc="-29" dirty="0">
                <a:latin typeface="Times New Roman"/>
                <a:cs typeface="Times New Roman"/>
              </a:rPr>
              <a:t>de</a:t>
            </a:r>
            <a:r>
              <a:rPr sz="900" spc="0" dirty="0">
                <a:latin typeface="Times New Roman"/>
                <a:cs typeface="Times New Roman"/>
              </a:rPr>
              <a:t>i </a:t>
            </a:r>
            <a:r>
              <a:rPr sz="900" spc="38" dirty="0">
                <a:latin typeface="Times New Roman"/>
                <a:cs typeface="Times New Roman"/>
              </a:rPr>
              <a:t> </a:t>
            </a:r>
            <a:r>
              <a:rPr sz="900" spc="-36" dirty="0">
                <a:latin typeface="Times New Roman"/>
                <a:cs typeface="Times New Roman"/>
              </a:rPr>
              <a:t>regolament</a:t>
            </a:r>
            <a:r>
              <a:rPr sz="900" spc="0" dirty="0">
                <a:latin typeface="Times New Roman"/>
                <a:cs typeface="Times New Roman"/>
              </a:rPr>
              <a:t>i</a:t>
            </a:r>
            <a:r>
              <a:rPr sz="900" spc="-112" dirty="0">
                <a:latin typeface="Times New Roman"/>
                <a:cs typeface="Times New Roman"/>
              </a:rPr>
              <a:t> </a:t>
            </a:r>
            <a:r>
              <a:rPr sz="900" spc="-36" dirty="0">
                <a:latin typeface="Times New Roman"/>
                <a:cs typeface="Times New Roman"/>
              </a:rPr>
              <a:t>intern</a:t>
            </a:r>
            <a:r>
              <a:rPr sz="900" spc="0" dirty="0">
                <a:latin typeface="Times New Roman"/>
                <a:cs typeface="Times New Roman"/>
              </a:rPr>
              <a:t>i</a:t>
            </a:r>
            <a:r>
              <a:rPr sz="900" spc="15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83" dirty="0">
                <a:latin typeface="Times New Roman"/>
                <a:cs typeface="Times New Roman"/>
              </a:rPr>
              <a:t> </a:t>
            </a:r>
            <a:r>
              <a:rPr sz="900" spc="-35" dirty="0">
                <a:latin typeface="Times New Roman"/>
                <a:cs typeface="Times New Roman"/>
              </a:rPr>
              <a:t>dell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-18" dirty="0">
                <a:latin typeface="Times New Roman"/>
                <a:cs typeface="Times New Roman"/>
              </a:rPr>
              <a:t> </a:t>
            </a:r>
            <a:r>
              <a:rPr sz="900" spc="-35" dirty="0">
                <a:latin typeface="Times New Roman"/>
                <a:cs typeface="Times New Roman"/>
              </a:rPr>
              <a:t>deliberazion</a:t>
            </a:r>
            <a:r>
              <a:rPr sz="900" spc="0" dirty="0">
                <a:latin typeface="Times New Roman"/>
                <a:cs typeface="Times New Roman"/>
              </a:rPr>
              <a:t>i</a:t>
            </a:r>
            <a:r>
              <a:rPr sz="900" spc="211" dirty="0">
                <a:latin typeface="Times New Roman"/>
                <a:cs typeface="Times New Roman"/>
              </a:rPr>
              <a:t> </a:t>
            </a:r>
            <a:r>
              <a:rPr sz="900" spc="-35" dirty="0">
                <a:latin typeface="Times New Roman"/>
                <a:cs typeface="Times New Roman"/>
              </a:rPr>
              <a:t>legalment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-110" dirty="0">
                <a:latin typeface="Times New Roman"/>
                <a:cs typeface="Times New Roman"/>
              </a:rPr>
              <a:t> </a:t>
            </a:r>
            <a:r>
              <a:rPr sz="900" spc="-35" dirty="0">
                <a:latin typeface="Times New Roman"/>
                <a:cs typeface="Times New Roman"/>
              </a:rPr>
              <a:t>adottat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196" dirty="0">
                <a:latin typeface="Times New Roman"/>
                <a:cs typeface="Times New Roman"/>
              </a:rPr>
              <a:t> </a:t>
            </a:r>
            <a:r>
              <a:rPr sz="900" spc="-35" dirty="0">
                <a:latin typeface="Times New Roman"/>
                <a:cs typeface="Times New Roman"/>
              </a:rPr>
              <a:t>dagl</a:t>
            </a:r>
            <a:r>
              <a:rPr sz="900" spc="0" dirty="0">
                <a:latin typeface="Times New Roman"/>
                <a:cs typeface="Times New Roman"/>
              </a:rPr>
              <a:t>i </a:t>
            </a:r>
            <a:r>
              <a:rPr sz="900" spc="-35" dirty="0">
                <a:latin typeface="Times New Roman"/>
                <a:cs typeface="Times New Roman"/>
              </a:rPr>
              <a:t>organ</a:t>
            </a:r>
            <a:r>
              <a:rPr sz="900" spc="0" dirty="0">
                <a:latin typeface="Times New Roman"/>
                <a:cs typeface="Times New Roman"/>
              </a:rPr>
              <a:t>i</a:t>
            </a:r>
            <a:r>
              <a:rPr sz="900" spc="55" dirty="0">
                <a:latin typeface="Times New Roman"/>
                <a:cs typeface="Times New Roman"/>
              </a:rPr>
              <a:t> </a:t>
            </a:r>
            <a:r>
              <a:rPr sz="900" spc="-29" dirty="0">
                <a:latin typeface="Times New Roman"/>
                <a:cs typeface="Times New Roman"/>
              </a:rPr>
              <a:t>sociali.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1000"/>
              </a:lnSpc>
            </a:pPr>
            <a:r>
              <a:rPr sz="900" i="1" spc="0" dirty="0">
                <a:latin typeface="Times New Roman"/>
                <a:cs typeface="Times New Roman"/>
              </a:rPr>
              <a:t>Si  possono</a:t>
            </a:r>
            <a:r>
              <a:rPr sz="900" i="1" spc="3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inserire</a:t>
            </a:r>
            <a:r>
              <a:rPr sz="900" i="1" spc="7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ulteriori</a:t>
            </a:r>
            <a:r>
              <a:rPr sz="900" i="1" spc="7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obblighi.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.9 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D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IRI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TI DEI 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S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OCI 	</a:t>
            </a:r>
            <a:endParaRPr sz="1200">
              <a:latin typeface="Times New Roman"/>
              <a:cs typeface="Times New Roman"/>
            </a:endParaRPr>
          </a:p>
          <a:p>
            <a:pPr marL="12700" marR="100807">
              <a:lnSpc>
                <a:spcPts val="1000"/>
              </a:lnSpc>
              <a:spcBef>
                <a:spcPts val="557"/>
              </a:spcBef>
            </a:pPr>
            <a:r>
              <a:rPr sz="900" i="1" spc="0" dirty="0">
                <a:latin typeface="Times New Roman"/>
                <a:cs typeface="Times New Roman"/>
              </a:rPr>
              <a:t>I</a:t>
            </a:r>
            <a:r>
              <a:rPr sz="900" i="1" spc="12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 </a:t>
            </a:r>
            <a:r>
              <a:rPr sz="900" i="1" spc="7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hanno </a:t>
            </a:r>
            <a:r>
              <a:rPr sz="900" i="1" spc="8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diritto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3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essere</a:t>
            </a:r>
            <a:r>
              <a:rPr sz="900" i="1" spc="-5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informati</a:t>
            </a:r>
            <a:r>
              <a:rPr sz="900" i="1" spc="-5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dal</a:t>
            </a:r>
            <a:r>
              <a:rPr sz="900" i="1" spc="20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Consiglio</a:t>
            </a:r>
            <a:r>
              <a:rPr sz="900" i="1" spc="-11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d’Amministrazione</a:t>
            </a:r>
            <a:r>
              <a:rPr sz="900" i="1" spc="-3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sugli</a:t>
            </a:r>
            <a:r>
              <a:rPr sz="900" i="1" spc="8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affari</a:t>
            </a:r>
            <a:r>
              <a:rPr sz="900" i="1" spc="18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sociali</a:t>
            </a:r>
            <a:r>
              <a:rPr sz="900" i="1" spc="5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della </a:t>
            </a:r>
            <a:r>
              <a:rPr sz="900" i="1" spc="10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cooperativa</a:t>
            </a:r>
            <a:r>
              <a:rPr sz="900" i="1" spc="2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 prendere</a:t>
            </a:r>
            <a:r>
              <a:rPr sz="900" i="1" spc="2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visione</a:t>
            </a:r>
            <a:r>
              <a:rPr sz="900" i="1" spc="4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dei </a:t>
            </a:r>
            <a:r>
              <a:rPr sz="900" i="1" spc="10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libri</a:t>
            </a:r>
            <a:r>
              <a:rPr sz="900" i="1" spc="7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sociali.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9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.10 RECE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S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S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O 	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465"/>
              </a:spcBef>
            </a:pPr>
            <a:r>
              <a:rPr sz="900" spc="0" dirty="0">
                <a:latin typeface="Times New Roman"/>
                <a:cs typeface="Times New Roman"/>
              </a:rPr>
              <a:t>II</a:t>
            </a:r>
            <a:r>
              <a:rPr sz="900" spc="18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socio</a:t>
            </a:r>
            <a:r>
              <a:rPr sz="900" spc="3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può 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esercitare</a:t>
            </a:r>
            <a:r>
              <a:rPr sz="900" spc="-6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il</a:t>
            </a:r>
            <a:r>
              <a:rPr sz="900" spc="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diritto</a:t>
            </a:r>
            <a:r>
              <a:rPr sz="900" spc="6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</a:t>
            </a:r>
            <a:r>
              <a:rPr sz="900" spc="-1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recesso</a:t>
            </a:r>
            <a:r>
              <a:rPr sz="900" spc="13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dando</a:t>
            </a:r>
            <a:r>
              <a:rPr sz="900" spc="3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comunicazione</a:t>
            </a:r>
            <a:r>
              <a:rPr sz="900" spc="-7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al</a:t>
            </a:r>
            <a:r>
              <a:rPr sz="900" spc="18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Consiglio</a:t>
            </a:r>
            <a:r>
              <a:rPr sz="900" spc="-3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d’Amministrazione.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1000"/>
              </a:lnSpc>
              <a:spcBef>
                <a:spcPts val="50"/>
              </a:spcBef>
            </a:pPr>
            <a:r>
              <a:rPr sz="900" i="1" spc="0" dirty="0">
                <a:latin typeface="Times New Roman"/>
                <a:cs typeface="Times New Roman"/>
              </a:rPr>
              <a:t>Elencare</a:t>
            </a:r>
            <a:r>
              <a:rPr sz="900" i="1" spc="4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le</a:t>
            </a:r>
            <a:r>
              <a:rPr sz="900" i="1" spc="18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cause </a:t>
            </a:r>
            <a:r>
              <a:rPr sz="900" i="1" spc="8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5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recesso.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.11 E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S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C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L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U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S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IONE 	</a:t>
            </a:r>
            <a:endParaRPr sz="1200">
              <a:latin typeface="Times New Roman"/>
              <a:cs typeface="Times New Roman"/>
            </a:endParaRPr>
          </a:p>
          <a:p>
            <a:pPr marL="12700" marR="100807">
              <a:lnSpc>
                <a:spcPts val="1000"/>
              </a:lnSpc>
              <a:spcBef>
                <a:spcPts val="557"/>
              </a:spcBef>
            </a:pPr>
            <a:r>
              <a:rPr sz="900" i="1" spc="0" dirty="0">
                <a:latin typeface="Times New Roman"/>
                <a:cs typeface="Times New Roman"/>
              </a:rPr>
              <a:t>Elencare</a:t>
            </a:r>
            <a:r>
              <a:rPr sz="900" i="1" spc="4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</a:t>
            </a:r>
            <a:r>
              <a:rPr sz="900" i="1" spc="5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motivi</a:t>
            </a:r>
            <a:r>
              <a:rPr sz="900" i="1" spc="-12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per </a:t>
            </a:r>
            <a:r>
              <a:rPr sz="900" i="1" spc="7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cui </a:t>
            </a:r>
            <a:r>
              <a:rPr sz="900" i="1" spc="1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un</a:t>
            </a:r>
            <a:r>
              <a:rPr sz="900" i="1" spc="17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socio</a:t>
            </a:r>
            <a:r>
              <a:rPr sz="900" i="1" spc="3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può </a:t>
            </a:r>
            <a:r>
              <a:rPr sz="900" i="1" spc="1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essere</a:t>
            </a:r>
            <a:r>
              <a:rPr sz="900" i="1" spc="9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escluso</a:t>
            </a:r>
            <a:r>
              <a:rPr sz="900" i="1" spc="-5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dalla </a:t>
            </a:r>
            <a:r>
              <a:rPr sz="900" i="1" spc="4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cooperativa.</a:t>
            </a:r>
            <a:r>
              <a:rPr sz="900" i="1" spc="21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L’esclusione</a:t>
            </a:r>
            <a:r>
              <a:rPr sz="900" i="1" spc="-10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viene</a:t>
            </a:r>
            <a:r>
              <a:rPr sz="900" i="1" spc="16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deliberata </a:t>
            </a:r>
            <a:r>
              <a:rPr sz="900" i="1" spc="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dal</a:t>
            </a:r>
            <a:r>
              <a:rPr sz="900" i="1" spc="20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Consi- glio </a:t>
            </a:r>
            <a:r>
              <a:rPr sz="900" i="1" spc="10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d’Amministrazione.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9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.12 LIQUI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D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AZIONE 	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465"/>
              </a:spcBef>
            </a:pPr>
            <a:r>
              <a:rPr sz="900" spc="-9" dirty="0">
                <a:latin typeface="Times New Roman"/>
                <a:cs typeface="Times New Roman"/>
              </a:rPr>
              <a:t>I</a:t>
            </a:r>
            <a:r>
              <a:rPr sz="900" spc="0" dirty="0">
                <a:latin typeface="Times New Roman"/>
                <a:cs typeface="Times New Roman"/>
              </a:rPr>
              <a:t>n</a:t>
            </a:r>
            <a:r>
              <a:rPr sz="900" spc="157" dirty="0">
                <a:latin typeface="Times New Roman"/>
                <a:cs typeface="Times New Roman"/>
              </a:rPr>
              <a:t> </a:t>
            </a:r>
            <a:r>
              <a:rPr sz="900" spc="-9" dirty="0">
                <a:latin typeface="Times New Roman"/>
                <a:cs typeface="Times New Roman"/>
              </a:rPr>
              <a:t>cas</a:t>
            </a:r>
            <a:r>
              <a:rPr sz="900" spc="0" dirty="0">
                <a:latin typeface="Times New Roman"/>
                <a:cs typeface="Times New Roman"/>
              </a:rPr>
              <a:t>o </a:t>
            </a:r>
            <a:r>
              <a:rPr sz="900" spc="27" dirty="0">
                <a:latin typeface="Times New Roman"/>
                <a:cs typeface="Times New Roman"/>
              </a:rPr>
              <a:t> </a:t>
            </a:r>
            <a:r>
              <a:rPr sz="900" spc="-11" dirty="0">
                <a:latin typeface="Times New Roman"/>
                <a:cs typeface="Times New Roman"/>
              </a:rPr>
              <a:t>d</a:t>
            </a:r>
            <a:r>
              <a:rPr sz="900" spc="0" dirty="0">
                <a:latin typeface="Times New Roman"/>
                <a:cs typeface="Times New Roman"/>
              </a:rPr>
              <a:t>i</a:t>
            </a:r>
            <a:r>
              <a:rPr sz="900" spc="43" dirty="0">
                <a:latin typeface="Times New Roman"/>
                <a:cs typeface="Times New Roman"/>
              </a:rPr>
              <a:t> </a:t>
            </a:r>
            <a:r>
              <a:rPr sz="900" spc="-11" dirty="0">
                <a:latin typeface="Times New Roman"/>
                <a:cs typeface="Times New Roman"/>
              </a:rPr>
              <a:t>esclusion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-13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o</a:t>
            </a:r>
            <a:r>
              <a:rPr sz="900" spc="98" dirty="0">
                <a:latin typeface="Times New Roman"/>
                <a:cs typeface="Times New Roman"/>
              </a:rPr>
              <a:t> </a:t>
            </a:r>
            <a:r>
              <a:rPr sz="900" spc="-11" dirty="0">
                <a:latin typeface="Times New Roman"/>
                <a:cs typeface="Times New Roman"/>
              </a:rPr>
              <a:t>recess</a:t>
            </a:r>
            <a:r>
              <a:rPr sz="900" spc="0" dirty="0">
                <a:latin typeface="Times New Roman"/>
                <a:cs typeface="Times New Roman"/>
              </a:rPr>
              <a:t>o</a:t>
            </a:r>
            <a:r>
              <a:rPr sz="900" spc="13" dirty="0">
                <a:latin typeface="Times New Roman"/>
                <a:cs typeface="Times New Roman"/>
              </a:rPr>
              <a:t> </a:t>
            </a:r>
            <a:r>
              <a:rPr sz="900" spc="-9" dirty="0">
                <a:latin typeface="Times New Roman"/>
                <a:cs typeface="Times New Roman"/>
              </a:rPr>
              <a:t>l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167" dirty="0">
                <a:latin typeface="Times New Roman"/>
                <a:cs typeface="Times New Roman"/>
              </a:rPr>
              <a:t> </a:t>
            </a:r>
            <a:r>
              <a:rPr sz="900" spc="-11" dirty="0">
                <a:latin typeface="Times New Roman"/>
                <a:cs typeface="Times New Roman"/>
              </a:rPr>
              <a:t>quot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11" dirty="0">
                <a:latin typeface="Times New Roman"/>
                <a:cs typeface="Times New Roman"/>
              </a:rPr>
              <a:t> </a:t>
            </a:r>
            <a:r>
              <a:rPr sz="900" spc="-9" dirty="0">
                <a:latin typeface="Times New Roman"/>
                <a:cs typeface="Times New Roman"/>
              </a:rPr>
              <a:t>de</a:t>
            </a:r>
            <a:r>
              <a:rPr sz="900" spc="0" dirty="0">
                <a:latin typeface="Times New Roman"/>
                <a:cs typeface="Times New Roman"/>
              </a:rPr>
              <a:t>l </a:t>
            </a:r>
            <a:r>
              <a:rPr sz="900" spc="17" dirty="0">
                <a:latin typeface="Times New Roman"/>
                <a:cs typeface="Times New Roman"/>
              </a:rPr>
              <a:t> </a:t>
            </a:r>
            <a:r>
              <a:rPr sz="900" spc="-11" dirty="0">
                <a:latin typeface="Times New Roman"/>
                <a:cs typeface="Times New Roman"/>
              </a:rPr>
              <a:t>soci</a:t>
            </a:r>
            <a:r>
              <a:rPr sz="900" spc="0" dirty="0">
                <a:latin typeface="Times New Roman"/>
                <a:cs typeface="Times New Roman"/>
              </a:rPr>
              <a:t>o</a:t>
            </a:r>
            <a:r>
              <a:rPr sz="900" spc="37" dirty="0">
                <a:latin typeface="Times New Roman"/>
                <a:cs typeface="Times New Roman"/>
              </a:rPr>
              <a:t> </a:t>
            </a:r>
            <a:r>
              <a:rPr sz="900" spc="-11" dirty="0">
                <a:latin typeface="Times New Roman"/>
                <a:cs typeface="Times New Roman"/>
              </a:rPr>
              <a:t>uscent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102" dirty="0">
                <a:latin typeface="Times New Roman"/>
                <a:cs typeface="Times New Roman"/>
              </a:rPr>
              <a:t> </a:t>
            </a:r>
            <a:r>
              <a:rPr sz="900" spc="-11" dirty="0">
                <a:latin typeface="Times New Roman"/>
                <a:cs typeface="Times New Roman"/>
              </a:rPr>
              <a:t>vengon</a:t>
            </a:r>
            <a:r>
              <a:rPr sz="900" spc="0" dirty="0">
                <a:latin typeface="Times New Roman"/>
                <a:cs typeface="Times New Roman"/>
              </a:rPr>
              <a:t>o</a:t>
            </a:r>
            <a:r>
              <a:rPr sz="900" spc="-71" dirty="0">
                <a:latin typeface="Times New Roman"/>
                <a:cs typeface="Times New Roman"/>
              </a:rPr>
              <a:t> </a:t>
            </a:r>
            <a:r>
              <a:rPr sz="900" spc="-12" dirty="0">
                <a:latin typeface="Times New Roman"/>
                <a:cs typeface="Times New Roman"/>
              </a:rPr>
              <a:t>restituit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2" dirty="0">
                <a:latin typeface="Times New Roman"/>
                <a:cs typeface="Times New Roman"/>
              </a:rPr>
              <a:t> </a:t>
            </a:r>
            <a:r>
              <a:rPr sz="900" spc="-9" dirty="0">
                <a:latin typeface="Times New Roman"/>
                <a:cs typeface="Times New Roman"/>
              </a:rPr>
              <a:t>e</a:t>
            </a:r>
            <a:r>
              <a:rPr sz="900" spc="0" dirty="0">
                <a:latin typeface="Times New Roman"/>
                <a:cs typeface="Times New Roman"/>
              </a:rPr>
              <a:t>d</a:t>
            </a:r>
            <a:r>
              <a:rPr sz="900" spc="197" dirty="0">
                <a:latin typeface="Times New Roman"/>
                <a:cs typeface="Times New Roman"/>
              </a:rPr>
              <a:t> </a:t>
            </a:r>
            <a:r>
              <a:rPr sz="900" spc="-11" dirty="0">
                <a:latin typeface="Times New Roman"/>
                <a:cs typeface="Times New Roman"/>
              </a:rPr>
              <a:t>eventualment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28" dirty="0">
                <a:latin typeface="Times New Roman"/>
                <a:cs typeface="Times New Roman"/>
              </a:rPr>
              <a:t> </a:t>
            </a:r>
            <a:r>
              <a:rPr sz="900" spc="-9" dirty="0">
                <a:latin typeface="Times New Roman"/>
                <a:cs typeface="Times New Roman"/>
              </a:rPr>
              <a:t>rivalutate.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.13 ORGANI 	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465"/>
              </a:spcBef>
            </a:pPr>
            <a:r>
              <a:rPr sz="900" spc="0" dirty="0">
                <a:latin typeface="Times New Roman"/>
                <a:cs typeface="Times New Roman"/>
              </a:rPr>
              <a:t>Sono</a:t>
            </a:r>
            <a:r>
              <a:rPr sz="900" spc="21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organi</a:t>
            </a:r>
            <a:r>
              <a:rPr sz="900" spc="9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della</a:t>
            </a:r>
            <a:r>
              <a:rPr sz="900" spc="2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Società: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1000"/>
              </a:lnSpc>
              <a:spcBef>
                <a:spcPts val="50"/>
              </a:spcBef>
            </a:pPr>
            <a:r>
              <a:rPr sz="900" spc="0" dirty="0">
                <a:latin typeface="Times New Roman"/>
                <a:cs typeface="Times New Roman"/>
              </a:rPr>
              <a:t>1.</a:t>
            </a:r>
            <a:r>
              <a:rPr sz="900" spc="17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l’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Assemblea</a:t>
            </a:r>
            <a:r>
              <a:rPr sz="900" spc="4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dei </a:t>
            </a:r>
            <a:r>
              <a:rPr sz="900" spc="10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soci;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1000"/>
              </a:lnSpc>
            </a:pPr>
            <a:r>
              <a:rPr sz="900" spc="0" dirty="0">
                <a:latin typeface="Times New Roman"/>
                <a:cs typeface="Times New Roman"/>
              </a:rPr>
              <a:t>2.</a:t>
            </a:r>
            <a:r>
              <a:rPr sz="900" spc="17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il</a:t>
            </a:r>
            <a:r>
              <a:rPr sz="900" spc="10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Consiglio</a:t>
            </a:r>
            <a:r>
              <a:rPr sz="900" spc="-10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d’Amministrazione;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1000"/>
              </a:lnSpc>
            </a:pPr>
            <a:r>
              <a:rPr sz="900" spc="0" dirty="0">
                <a:latin typeface="Times New Roman"/>
                <a:cs typeface="Times New Roman"/>
              </a:rPr>
              <a:t>3.</a:t>
            </a:r>
            <a:r>
              <a:rPr sz="900" spc="17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il</a:t>
            </a:r>
            <a:r>
              <a:rPr sz="900" spc="10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Collegio</a:t>
            </a:r>
            <a:r>
              <a:rPr sz="900" spc="-12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Sindacale,</a:t>
            </a:r>
            <a:r>
              <a:rPr sz="900" spc="6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se</a:t>
            </a:r>
            <a:r>
              <a:rPr sz="900" spc="21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nominato.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.14 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A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S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SEMBLEA DEI 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S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OCI 	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465"/>
              </a:spcBef>
            </a:pPr>
            <a:r>
              <a:rPr sz="900" i="1" spc="0" dirty="0">
                <a:latin typeface="Times New Roman"/>
                <a:cs typeface="Times New Roman"/>
              </a:rPr>
              <a:t>I</a:t>
            </a:r>
            <a:r>
              <a:rPr sz="900" i="1" spc="12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 </a:t>
            </a:r>
            <a:r>
              <a:rPr sz="900" i="1" spc="7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deliberano</a:t>
            </a:r>
            <a:r>
              <a:rPr sz="900" i="1" spc="-1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sulle</a:t>
            </a:r>
            <a:r>
              <a:rPr sz="900" i="1" spc="-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materie</a:t>
            </a:r>
            <a:r>
              <a:rPr sz="900" i="1" spc="5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previste</a:t>
            </a:r>
            <a:r>
              <a:rPr sz="900" i="1" spc="16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dalla </a:t>
            </a:r>
            <a:r>
              <a:rPr sz="900" i="1" spc="4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legge: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1000"/>
              </a:lnSpc>
              <a:spcBef>
                <a:spcPts val="50"/>
              </a:spcBef>
            </a:pPr>
            <a:r>
              <a:rPr sz="900" i="1" spc="0" dirty="0">
                <a:latin typeface="Times New Roman"/>
                <a:cs typeface="Times New Roman"/>
              </a:rPr>
              <a:t>•</a:t>
            </a:r>
            <a:r>
              <a:rPr sz="900" i="1" spc="14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approvazione</a:t>
            </a:r>
            <a:r>
              <a:rPr sz="900" i="1" spc="2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bilancio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1000"/>
              </a:lnSpc>
            </a:pPr>
            <a:r>
              <a:rPr sz="900" i="1" spc="0" dirty="0">
                <a:latin typeface="Times New Roman"/>
                <a:cs typeface="Times New Roman"/>
              </a:rPr>
              <a:t>•</a:t>
            </a:r>
            <a:r>
              <a:rPr sz="900" i="1" spc="14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nomina</a:t>
            </a:r>
            <a:r>
              <a:rPr sz="900" i="1" spc="3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revoca</a:t>
            </a:r>
            <a:r>
              <a:rPr sz="900" i="1" spc="-12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amministratori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1000"/>
              </a:lnSpc>
            </a:pPr>
            <a:r>
              <a:rPr sz="900" i="1" spc="0" dirty="0">
                <a:latin typeface="Times New Roman"/>
                <a:cs typeface="Times New Roman"/>
              </a:rPr>
              <a:t>•</a:t>
            </a:r>
            <a:r>
              <a:rPr sz="900" i="1" spc="14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nomina</a:t>
            </a:r>
            <a:r>
              <a:rPr sz="900" i="1" spc="3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revoca</a:t>
            </a:r>
            <a:r>
              <a:rPr sz="900" i="1" spc="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componenti</a:t>
            </a:r>
            <a:r>
              <a:rPr sz="900" i="1" spc="7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Collegio</a:t>
            </a:r>
            <a:r>
              <a:rPr sz="900" i="1" spc="-5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Sindacale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1000"/>
              </a:lnSpc>
            </a:pPr>
            <a:r>
              <a:rPr sz="900" i="1" spc="0" dirty="0">
                <a:latin typeface="Times New Roman"/>
                <a:cs typeface="Times New Roman"/>
              </a:rPr>
              <a:t>•</a:t>
            </a:r>
            <a:r>
              <a:rPr sz="900" i="1" spc="14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approvazione</a:t>
            </a:r>
            <a:r>
              <a:rPr sz="900" i="1" spc="-2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regolamenti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1000"/>
              </a:lnSpc>
            </a:pPr>
            <a:r>
              <a:rPr sz="900" i="1" spc="0" dirty="0">
                <a:latin typeface="Times New Roman"/>
                <a:cs typeface="Times New Roman"/>
              </a:rPr>
              <a:t>•</a:t>
            </a:r>
            <a:r>
              <a:rPr sz="900" i="1" spc="14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modifiche</a:t>
            </a:r>
            <a:r>
              <a:rPr sz="900" i="1" spc="-12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atto</a:t>
            </a:r>
            <a:r>
              <a:rPr sz="900" i="1" spc="1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costitutivo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.15 MO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D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ALI</a:t>
            </a:r>
            <a:r>
              <a:rPr sz="1200" b="1" spc="-6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A’ 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D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I 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C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ON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V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OCAZIONE 	</a:t>
            </a:r>
            <a:endParaRPr sz="1200">
              <a:latin typeface="Times New Roman"/>
              <a:cs typeface="Times New Roman"/>
            </a:endParaRPr>
          </a:p>
          <a:p>
            <a:pPr marL="12700" marR="119095">
              <a:lnSpc>
                <a:spcPts val="1000"/>
              </a:lnSpc>
              <a:spcBef>
                <a:spcPts val="557"/>
              </a:spcBef>
            </a:pPr>
            <a:r>
              <a:rPr sz="900" spc="0" dirty="0">
                <a:latin typeface="Times New Roman"/>
                <a:cs typeface="Times New Roman"/>
              </a:rPr>
              <a:t>Descrive</a:t>
            </a:r>
            <a:r>
              <a:rPr sz="900" spc="3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la</a:t>
            </a:r>
            <a:r>
              <a:rPr sz="900" spc="18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modalità</a:t>
            </a:r>
            <a:r>
              <a:rPr sz="900" spc="19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</a:t>
            </a:r>
            <a:r>
              <a:rPr sz="900" spc="13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convocazione</a:t>
            </a:r>
            <a:r>
              <a:rPr sz="900" spc="3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dell’Assemblea</a:t>
            </a:r>
            <a:r>
              <a:rPr sz="900" spc="-7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ricordando</a:t>
            </a:r>
            <a:r>
              <a:rPr sz="900" spc="1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che</a:t>
            </a:r>
            <a:r>
              <a:rPr sz="900" spc="21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l’avviso</a:t>
            </a:r>
            <a:r>
              <a:rPr sz="900" spc="4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deve </a:t>
            </a:r>
            <a:r>
              <a:rPr sz="900" spc="7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essere</a:t>
            </a:r>
            <a:r>
              <a:rPr sz="900" spc="20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comunicato</a:t>
            </a:r>
            <a:r>
              <a:rPr sz="900" spc="-9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ai</a:t>
            </a:r>
            <a:r>
              <a:rPr sz="900" spc="12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 </a:t>
            </a:r>
            <a:r>
              <a:rPr sz="900" spc="7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con qualunque</a:t>
            </a:r>
            <a:r>
              <a:rPr sz="900" spc="3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mezzo </a:t>
            </a:r>
            <a:r>
              <a:rPr sz="900" spc="2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che</a:t>
            </a:r>
            <a:r>
              <a:rPr sz="900" spc="21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garantisca</a:t>
            </a:r>
            <a:r>
              <a:rPr sz="900" spc="1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la</a:t>
            </a:r>
            <a:r>
              <a:rPr sz="900" spc="18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prova</a:t>
            </a:r>
            <a:r>
              <a:rPr sz="900" spc="7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dell’avvenuto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ricevimento.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9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.16 QUORUM 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C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O</a:t>
            </a:r>
            <a:r>
              <a:rPr sz="1200" b="1" spc="-34" dirty="0">
                <a:solidFill>
                  <a:srgbClr val="FEFFFE"/>
                </a:solidFill>
                <a:latin typeface="Times New Roman"/>
                <a:cs typeface="Times New Roman"/>
              </a:rPr>
              <a:t>S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TITUT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IV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I E DELIBER</a:t>
            </a:r>
            <a:r>
              <a:rPr sz="1200" b="1" spc="-69" dirty="0">
                <a:solidFill>
                  <a:srgbClr val="FEFFFE"/>
                </a:solidFill>
                <a:latin typeface="Times New Roman"/>
                <a:cs typeface="Times New Roman"/>
              </a:rPr>
              <a:t>A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IV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I 	</a:t>
            </a:r>
            <a:endParaRPr sz="1200">
              <a:latin typeface="Times New Roman"/>
              <a:cs typeface="Times New Roman"/>
            </a:endParaRPr>
          </a:p>
          <a:p>
            <a:pPr marL="12700" marR="93949">
              <a:lnSpc>
                <a:spcPts val="1000"/>
              </a:lnSpc>
              <a:spcBef>
                <a:spcPts val="557"/>
              </a:spcBef>
            </a:pPr>
            <a:r>
              <a:rPr sz="900" spc="0" dirty="0">
                <a:latin typeface="Times New Roman"/>
                <a:cs typeface="Times New Roman"/>
              </a:rPr>
              <a:t>Si</a:t>
            </a:r>
            <a:r>
              <a:rPr sz="900" spc="17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riferisce</a:t>
            </a:r>
            <a:r>
              <a:rPr sz="900" spc="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al</a:t>
            </a:r>
            <a:r>
              <a:rPr sz="900" spc="18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numero</a:t>
            </a:r>
            <a:r>
              <a:rPr sz="900" spc="-11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 </a:t>
            </a:r>
            <a:r>
              <a:rPr sz="900" spc="7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14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</a:t>
            </a:r>
            <a:r>
              <a:rPr sz="900" spc="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voti </a:t>
            </a:r>
            <a:r>
              <a:rPr sz="900" spc="10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che</a:t>
            </a:r>
            <a:r>
              <a:rPr sz="900" spc="21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servono</a:t>
            </a:r>
            <a:r>
              <a:rPr sz="900" spc="15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affinché</a:t>
            </a:r>
            <a:r>
              <a:rPr sz="900" spc="21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l’Assemblea</a:t>
            </a:r>
            <a:r>
              <a:rPr sz="900" spc="-9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sia</a:t>
            </a:r>
            <a:r>
              <a:rPr sz="900" spc="9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validamente</a:t>
            </a:r>
            <a:r>
              <a:rPr sz="900" spc="-10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costituita</a:t>
            </a:r>
            <a:r>
              <a:rPr sz="900" spc="21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14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affinché</a:t>
            </a:r>
            <a:r>
              <a:rPr sz="900" spc="-3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la delibera</a:t>
            </a:r>
            <a:r>
              <a:rPr sz="900" spc="7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possa</a:t>
            </a:r>
            <a:r>
              <a:rPr sz="900" spc="-6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essere</a:t>
            </a:r>
            <a:r>
              <a:rPr sz="900" spc="6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ritenuta</a:t>
            </a:r>
            <a:r>
              <a:rPr sz="900" spc="18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valida.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994"/>
              </a:lnSpc>
            </a:pPr>
            <a:r>
              <a:rPr sz="900" i="1" spc="0" dirty="0">
                <a:latin typeface="Times New Roman"/>
                <a:cs typeface="Times New Roman"/>
              </a:rPr>
              <a:t>Stabilire</a:t>
            </a:r>
            <a:r>
              <a:rPr sz="900" i="1" spc="18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</a:t>
            </a:r>
            <a:r>
              <a:rPr sz="900" i="1" spc="9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quorum</a:t>
            </a:r>
            <a:r>
              <a:rPr sz="900" i="1" spc="-11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sia </a:t>
            </a:r>
            <a:r>
              <a:rPr sz="900" i="1" spc="4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per </a:t>
            </a:r>
            <a:r>
              <a:rPr sz="900" i="1" spc="7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le</a:t>
            </a:r>
            <a:r>
              <a:rPr sz="900" i="1" spc="18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assemblee</a:t>
            </a:r>
            <a:r>
              <a:rPr sz="900" i="1" spc="-4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ordinarie</a:t>
            </a:r>
            <a:r>
              <a:rPr sz="900" i="1" spc="12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sia </a:t>
            </a:r>
            <a:r>
              <a:rPr sz="900" i="1" spc="4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per </a:t>
            </a:r>
            <a:r>
              <a:rPr sz="900" i="1" spc="7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le</a:t>
            </a:r>
            <a:r>
              <a:rPr sz="900" i="1" spc="18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assemblee</a:t>
            </a:r>
            <a:r>
              <a:rPr sz="900" i="1" spc="3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straordinarie.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.17 INTE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VEN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O</a:t>
            </a:r>
            <a:r>
              <a:rPr sz="1200" b="1" spc="-50" dirty="0">
                <a:solidFill>
                  <a:srgbClr val="FEFFFE"/>
                </a:solidFill>
                <a:latin typeface="Times New Roman"/>
                <a:cs typeface="Times New Roman"/>
              </a:rPr>
              <a:t>-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VOT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O 	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465"/>
              </a:spcBef>
            </a:pPr>
            <a:r>
              <a:rPr sz="900" spc="0" dirty="0">
                <a:latin typeface="Times New Roman"/>
                <a:cs typeface="Times New Roman"/>
              </a:rPr>
              <a:t>Nelle 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assemblee</a:t>
            </a:r>
            <a:r>
              <a:rPr sz="900" spc="3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ha</a:t>
            </a:r>
            <a:r>
              <a:rPr sz="900" spc="20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diritto</a:t>
            </a:r>
            <a:r>
              <a:rPr sz="900" spc="6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</a:t>
            </a:r>
            <a:r>
              <a:rPr sz="900" spc="-1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voto </a:t>
            </a:r>
            <a:r>
              <a:rPr sz="900" spc="4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chi 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risulta</a:t>
            </a:r>
            <a:r>
              <a:rPr sz="900" spc="-1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iscritto</a:t>
            </a:r>
            <a:r>
              <a:rPr sz="900" spc="2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al</a:t>
            </a:r>
            <a:r>
              <a:rPr sz="900" spc="18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libro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 </a:t>
            </a:r>
            <a:r>
              <a:rPr sz="900" spc="7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da</a:t>
            </a:r>
            <a:r>
              <a:rPr sz="900" spc="21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almeno</a:t>
            </a:r>
            <a:r>
              <a:rPr sz="900" spc="-1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novanta</a:t>
            </a:r>
            <a:r>
              <a:rPr sz="900" spc="9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giorni.</a:t>
            </a:r>
            <a:endParaRPr sz="900">
              <a:latin typeface="Times New Roman"/>
              <a:cs typeface="Times New Roman"/>
            </a:endParaRPr>
          </a:p>
          <a:p>
            <a:pPr marL="12700" marR="177388">
              <a:lnSpc>
                <a:spcPts val="1000"/>
              </a:lnSpc>
              <a:spcBef>
                <a:spcPts val="55"/>
              </a:spcBef>
            </a:pPr>
            <a:r>
              <a:rPr sz="900" spc="0" dirty="0">
                <a:latin typeface="Times New Roman"/>
                <a:cs typeface="Times New Roman"/>
              </a:rPr>
              <a:t>Ricordarsi</a:t>
            </a:r>
            <a:r>
              <a:rPr sz="900" spc="2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che</a:t>
            </a:r>
            <a:r>
              <a:rPr sz="900" spc="21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nelle</a:t>
            </a:r>
            <a:r>
              <a:rPr sz="900" spc="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cooperative</a:t>
            </a:r>
            <a:r>
              <a:rPr sz="900" spc="6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vale </a:t>
            </a:r>
            <a:r>
              <a:rPr sz="900" spc="4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il</a:t>
            </a:r>
            <a:r>
              <a:rPr sz="900" spc="2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principio</a:t>
            </a:r>
            <a:r>
              <a:rPr sz="900" spc="-8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una </a:t>
            </a:r>
            <a:r>
              <a:rPr sz="900" spc="3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testa</a:t>
            </a:r>
            <a:r>
              <a:rPr sz="900" spc="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un</a:t>
            </a:r>
            <a:r>
              <a:rPr sz="900" spc="17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voto,</a:t>
            </a:r>
            <a:r>
              <a:rPr sz="900" spc="5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ovvero</a:t>
            </a:r>
            <a:r>
              <a:rPr sz="900" spc="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ogni </a:t>
            </a:r>
            <a:r>
              <a:rPr sz="900" spc="9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socio</a:t>
            </a:r>
            <a:r>
              <a:rPr sz="900" spc="3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ha</a:t>
            </a:r>
            <a:r>
              <a:rPr sz="900" spc="20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diritto</a:t>
            </a:r>
            <a:r>
              <a:rPr sz="900" spc="-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ad</a:t>
            </a:r>
            <a:r>
              <a:rPr sz="900" spc="21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un</a:t>
            </a:r>
            <a:r>
              <a:rPr sz="900" spc="17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voto qualsiasi</a:t>
            </a:r>
            <a:r>
              <a:rPr sz="900" spc="21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sia</a:t>
            </a:r>
            <a:r>
              <a:rPr sz="900" spc="14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l’ammontare</a:t>
            </a:r>
            <a:r>
              <a:rPr sz="900" spc="-10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delle</a:t>
            </a:r>
            <a:r>
              <a:rPr sz="900" spc="8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quota</a:t>
            </a:r>
            <a:r>
              <a:rPr sz="900" spc="9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sociale</a:t>
            </a:r>
            <a:r>
              <a:rPr sz="900" spc="10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sottoscritta</a:t>
            </a:r>
            <a:r>
              <a:rPr sz="900" spc="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14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versata.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23226" y="10040798"/>
            <a:ext cx="342772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5"/>
              </a:spcBef>
            </a:pPr>
            <a:r>
              <a:rPr sz="700" spc="0" dirty="0">
                <a:latin typeface="Times New Roman"/>
                <a:cs typeface="Times New Roman"/>
              </a:rPr>
              <a:t>Statuto</a:t>
            </a:r>
            <a:endParaRPr sz="7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7299" y="702886"/>
            <a:ext cx="6168262" cy="8172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.18 AMMIN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I</a:t>
            </a:r>
            <a:r>
              <a:rPr sz="1200" b="1" spc="-34" dirty="0">
                <a:solidFill>
                  <a:srgbClr val="FEFFFE"/>
                </a:solidFill>
                <a:latin typeface="Times New Roman"/>
                <a:cs typeface="Times New Roman"/>
              </a:rPr>
              <a:t>S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TRAZIONE 	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465"/>
              </a:spcBef>
            </a:pPr>
            <a:r>
              <a:rPr sz="900" spc="-32" dirty="0">
                <a:latin typeface="Times New Roman"/>
                <a:cs typeface="Times New Roman"/>
              </a:rPr>
              <a:t>L’Amministrazion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22" dirty="0">
                <a:latin typeface="Times New Roman"/>
                <a:cs typeface="Times New Roman"/>
              </a:rPr>
              <a:t> </a:t>
            </a:r>
            <a:r>
              <a:rPr sz="900" spc="-35" dirty="0">
                <a:latin typeface="Times New Roman"/>
                <a:cs typeface="Times New Roman"/>
              </a:rPr>
              <a:t>dell</a:t>
            </a:r>
            <a:r>
              <a:rPr sz="900" spc="0" dirty="0">
                <a:latin typeface="Times New Roman"/>
                <a:cs typeface="Times New Roman"/>
              </a:rPr>
              <a:t>a</a:t>
            </a:r>
            <a:r>
              <a:rPr sz="900" spc="-37" dirty="0">
                <a:latin typeface="Times New Roman"/>
                <a:cs typeface="Times New Roman"/>
              </a:rPr>
              <a:t> </a:t>
            </a:r>
            <a:r>
              <a:rPr sz="900" spc="-35" dirty="0">
                <a:latin typeface="Times New Roman"/>
                <a:cs typeface="Times New Roman"/>
              </a:rPr>
              <a:t>cooperativ</a:t>
            </a:r>
            <a:r>
              <a:rPr sz="900" spc="0" dirty="0">
                <a:latin typeface="Times New Roman"/>
                <a:cs typeface="Times New Roman"/>
              </a:rPr>
              <a:t>a</a:t>
            </a:r>
            <a:r>
              <a:rPr sz="900" spc="14" dirty="0">
                <a:latin typeface="Times New Roman"/>
                <a:cs typeface="Times New Roman"/>
              </a:rPr>
              <a:t> </a:t>
            </a:r>
            <a:r>
              <a:rPr sz="900" spc="-29" dirty="0">
                <a:latin typeface="Times New Roman"/>
                <a:cs typeface="Times New Roman"/>
              </a:rPr>
              <a:t>pu</a:t>
            </a:r>
            <a:r>
              <a:rPr sz="900" spc="0" dirty="0">
                <a:latin typeface="Times New Roman"/>
                <a:cs typeface="Times New Roman"/>
              </a:rPr>
              <a:t>ò</a:t>
            </a:r>
            <a:r>
              <a:rPr sz="900" spc="175" dirty="0">
                <a:latin typeface="Times New Roman"/>
                <a:cs typeface="Times New Roman"/>
              </a:rPr>
              <a:t> </a:t>
            </a:r>
            <a:r>
              <a:rPr sz="900" spc="-37" dirty="0">
                <a:latin typeface="Times New Roman"/>
                <a:cs typeface="Times New Roman"/>
              </a:rPr>
              <a:t>esser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-39" dirty="0">
                <a:latin typeface="Times New Roman"/>
                <a:cs typeface="Times New Roman"/>
              </a:rPr>
              <a:t> </a:t>
            </a:r>
            <a:r>
              <a:rPr sz="900" spc="-37" dirty="0">
                <a:latin typeface="Times New Roman"/>
                <a:cs typeface="Times New Roman"/>
              </a:rPr>
              <a:t>affidat</a:t>
            </a:r>
            <a:r>
              <a:rPr sz="900" spc="0" dirty="0">
                <a:latin typeface="Times New Roman"/>
                <a:cs typeface="Times New Roman"/>
              </a:rPr>
              <a:t>a</a:t>
            </a:r>
            <a:r>
              <a:rPr sz="900" spc="-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</a:t>
            </a:r>
            <a:r>
              <a:rPr sz="900" spc="83" dirty="0">
                <a:latin typeface="Times New Roman"/>
                <a:cs typeface="Times New Roman"/>
              </a:rPr>
              <a:t> </a:t>
            </a:r>
            <a:r>
              <a:rPr sz="900" spc="-29" dirty="0">
                <a:latin typeface="Times New Roman"/>
                <a:cs typeface="Times New Roman"/>
              </a:rPr>
              <a:t>u</a:t>
            </a:r>
            <a:r>
              <a:rPr sz="900" spc="0" dirty="0">
                <a:latin typeface="Times New Roman"/>
                <a:cs typeface="Times New Roman"/>
              </a:rPr>
              <a:t>n</a:t>
            </a:r>
            <a:r>
              <a:rPr sz="900" spc="107" dirty="0">
                <a:latin typeface="Times New Roman"/>
                <a:cs typeface="Times New Roman"/>
              </a:rPr>
              <a:t> </a:t>
            </a:r>
            <a:r>
              <a:rPr sz="900" spc="-33" dirty="0">
                <a:latin typeface="Times New Roman"/>
                <a:cs typeface="Times New Roman"/>
              </a:rPr>
              <a:t>Consigli</a:t>
            </a:r>
            <a:r>
              <a:rPr sz="900" spc="0" dirty="0">
                <a:latin typeface="Times New Roman"/>
                <a:cs typeface="Times New Roman"/>
              </a:rPr>
              <a:t>o</a:t>
            </a:r>
            <a:r>
              <a:rPr sz="900" spc="-33" dirty="0">
                <a:latin typeface="Times New Roman"/>
                <a:cs typeface="Times New Roman"/>
              </a:rPr>
              <a:t> d’Amministrazion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10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o</a:t>
            </a:r>
            <a:r>
              <a:rPr sz="900" spc="5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</a:t>
            </a:r>
            <a:r>
              <a:rPr sz="900" spc="83" dirty="0">
                <a:latin typeface="Times New Roman"/>
                <a:cs typeface="Times New Roman"/>
              </a:rPr>
              <a:t> </a:t>
            </a:r>
            <a:r>
              <a:rPr sz="900" spc="-29" dirty="0">
                <a:latin typeface="Times New Roman"/>
                <a:cs typeface="Times New Roman"/>
              </a:rPr>
              <a:t>u</a:t>
            </a:r>
            <a:r>
              <a:rPr sz="900" spc="0" dirty="0">
                <a:latin typeface="Times New Roman"/>
                <a:cs typeface="Times New Roman"/>
              </a:rPr>
              <a:t>n</a:t>
            </a:r>
            <a:r>
              <a:rPr sz="900" spc="107" dirty="0">
                <a:latin typeface="Times New Roman"/>
                <a:cs typeface="Times New Roman"/>
              </a:rPr>
              <a:t> </a:t>
            </a:r>
            <a:r>
              <a:rPr sz="900" spc="-36" dirty="0">
                <a:latin typeface="Times New Roman"/>
                <a:cs typeface="Times New Roman"/>
              </a:rPr>
              <a:t>amministrator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-19" dirty="0">
                <a:latin typeface="Times New Roman"/>
                <a:cs typeface="Times New Roman"/>
              </a:rPr>
              <a:t> </a:t>
            </a:r>
            <a:r>
              <a:rPr sz="900" spc="-29" dirty="0">
                <a:latin typeface="Times New Roman"/>
                <a:cs typeface="Times New Roman"/>
              </a:rPr>
              <a:t>unico.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1000"/>
              </a:lnSpc>
              <a:spcBef>
                <a:spcPts val="50"/>
              </a:spcBef>
            </a:pPr>
            <a:r>
              <a:rPr sz="900" i="1" spc="0" dirty="0">
                <a:latin typeface="Times New Roman"/>
                <a:cs typeface="Times New Roman"/>
              </a:rPr>
              <a:t>•</a:t>
            </a:r>
            <a:r>
              <a:rPr sz="900" i="1" spc="14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Indicare</a:t>
            </a:r>
            <a:r>
              <a:rPr sz="900" i="1" spc="-3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il</a:t>
            </a:r>
            <a:r>
              <a:rPr sz="900" i="1" spc="7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numero</a:t>
            </a:r>
            <a:r>
              <a:rPr sz="900" i="1" spc="-11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dei </a:t>
            </a:r>
            <a:r>
              <a:rPr sz="900" i="1" spc="10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componenti</a:t>
            </a:r>
            <a:r>
              <a:rPr sz="900" i="1" spc="3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 </a:t>
            </a:r>
            <a:r>
              <a:rPr sz="900" i="1" spc="3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Consiglio</a:t>
            </a:r>
            <a:r>
              <a:rPr sz="900" i="1" spc="-7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d’Amministrazione.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1000"/>
              </a:lnSpc>
            </a:pPr>
            <a:r>
              <a:rPr sz="900" i="1" spc="0" dirty="0">
                <a:latin typeface="Times New Roman"/>
                <a:cs typeface="Times New Roman"/>
              </a:rPr>
              <a:t>• </a:t>
            </a:r>
            <a:r>
              <a:rPr sz="900" i="1" spc="7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Indicare</a:t>
            </a:r>
            <a:r>
              <a:rPr sz="900" i="1" spc="-13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</a:t>
            </a:r>
            <a:r>
              <a:rPr sz="900" i="1" spc="7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compiti</a:t>
            </a:r>
            <a:r>
              <a:rPr sz="900" i="1" spc="-6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 </a:t>
            </a:r>
            <a:r>
              <a:rPr sz="900" i="1" spc="3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Consiglio</a:t>
            </a:r>
            <a:r>
              <a:rPr sz="900" i="1" spc="-7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d’Amministrazione.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1000"/>
              </a:lnSpc>
            </a:pPr>
            <a:r>
              <a:rPr sz="900" i="1" spc="0" dirty="0">
                <a:latin typeface="Times New Roman"/>
                <a:cs typeface="Times New Roman"/>
              </a:rPr>
              <a:t>•</a:t>
            </a:r>
            <a:r>
              <a:rPr sz="900" i="1" spc="14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Compiti</a:t>
            </a:r>
            <a:r>
              <a:rPr sz="900" i="1" spc="3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 </a:t>
            </a:r>
            <a:r>
              <a:rPr sz="900" i="1" spc="3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Presidente.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.19 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C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OLLEGIO 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S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IN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D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A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CALE 	</a:t>
            </a:r>
            <a:endParaRPr sz="1200">
              <a:latin typeface="Times New Roman"/>
              <a:cs typeface="Times New Roman"/>
            </a:endParaRPr>
          </a:p>
          <a:p>
            <a:pPr marL="12700" marR="290545">
              <a:lnSpc>
                <a:spcPts val="1000"/>
              </a:lnSpc>
              <a:spcBef>
                <a:spcPts val="557"/>
              </a:spcBef>
            </a:pPr>
            <a:r>
              <a:rPr sz="900" spc="0" dirty="0">
                <a:latin typeface="Times New Roman"/>
                <a:cs typeface="Times New Roman"/>
              </a:rPr>
              <a:t>La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nomina</a:t>
            </a:r>
            <a:r>
              <a:rPr sz="900" spc="3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del </a:t>
            </a:r>
            <a:r>
              <a:rPr sz="900" spc="3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Collegio</a:t>
            </a:r>
            <a:r>
              <a:rPr sz="900" spc="-2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Sindacale</a:t>
            </a:r>
            <a:r>
              <a:rPr sz="900" spc="14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è</a:t>
            </a:r>
            <a:r>
              <a:rPr sz="900" spc="14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obbligatoria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nel 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caso </a:t>
            </a:r>
            <a:r>
              <a:rPr sz="900" spc="4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in  cui 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si</a:t>
            </a:r>
            <a:r>
              <a:rPr sz="900" spc="5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verifichino</a:t>
            </a:r>
            <a:r>
              <a:rPr sz="900" spc="-6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i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presupposti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</a:t>
            </a:r>
            <a:r>
              <a:rPr sz="900" spc="4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legge</a:t>
            </a:r>
            <a:r>
              <a:rPr sz="900" spc="-12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previsti dall’art.2543</a:t>
            </a:r>
            <a:r>
              <a:rPr sz="900" spc="2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del </a:t>
            </a:r>
            <a:r>
              <a:rPr sz="900" spc="3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cc.</a:t>
            </a:r>
            <a:r>
              <a:rPr sz="900" spc="15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o</a:t>
            </a:r>
            <a:r>
              <a:rPr sz="900" spc="11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per</a:t>
            </a:r>
            <a:r>
              <a:rPr sz="900" spc="2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scelta</a:t>
            </a:r>
            <a:r>
              <a:rPr sz="900" spc="-9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statutaria</a:t>
            </a:r>
            <a:r>
              <a:rPr sz="900" spc="14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o</a:t>
            </a:r>
            <a:r>
              <a:rPr sz="900" spc="11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delibera</a:t>
            </a:r>
            <a:r>
              <a:rPr sz="900" spc="10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assembleare.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994"/>
              </a:lnSpc>
            </a:pPr>
            <a:r>
              <a:rPr sz="900" i="1" spc="0" dirty="0">
                <a:latin typeface="Times New Roman"/>
                <a:cs typeface="Times New Roman"/>
              </a:rPr>
              <a:t>È necessario</a:t>
            </a:r>
            <a:r>
              <a:rPr sz="900" i="1" spc="6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disciplinare</a:t>
            </a:r>
            <a:r>
              <a:rPr sz="900" i="1" spc="15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ugualmente</a:t>
            </a:r>
            <a:r>
              <a:rPr sz="900" i="1" spc="-5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il</a:t>
            </a:r>
            <a:r>
              <a:rPr sz="900" i="1" spc="9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Collegio</a:t>
            </a:r>
            <a:r>
              <a:rPr sz="900" i="1" spc="-12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Sindacale</a:t>
            </a:r>
            <a:r>
              <a:rPr sz="900" i="1" spc="-4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anche </a:t>
            </a:r>
            <a:r>
              <a:rPr sz="900" i="1" spc="7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se</a:t>
            </a:r>
            <a:r>
              <a:rPr sz="900" i="1" spc="21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non </a:t>
            </a:r>
            <a:r>
              <a:rPr sz="900" i="1" spc="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è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obbligatoria</a:t>
            </a:r>
            <a:r>
              <a:rPr sz="900" i="1" spc="2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la</a:t>
            </a:r>
            <a:r>
              <a:rPr sz="900" i="1" spc="13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sua</a:t>
            </a:r>
            <a:r>
              <a:rPr sz="900" i="1" spc="21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nomina: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1000"/>
              </a:lnSpc>
              <a:spcBef>
                <a:spcPts val="0"/>
              </a:spcBef>
            </a:pPr>
            <a:r>
              <a:rPr sz="900" i="1" spc="0" dirty="0">
                <a:latin typeface="Times New Roman"/>
                <a:cs typeface="Times New Roman"/>
              </a:rPr>
              <a:t>•</a:t>
            </a:r>
            <a:r>
              <a:rPr sz="900" i="1" spc="14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Compito</a:t>
            </a:r>
            <a:r>
              <a:rPr sz="900" i="1" spc="4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 </a:t>
            </a:r>
            <a:r>
              <a:rPr sz="900" i="1" spc="3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Collegio:</a:t>
            </a:r>
            <a:r>
              <a:rPr sz="900" i="1" spc="4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controllo</a:t>
            </a:r>
            <a:r>
              <a:rPr sz="900" i="1" spc="-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amministrativo</a:t>
            </a:r>
            <a:r>
              <a:rPr sz="900" i="1" spc="13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della </a:t>
            </a:r>
            <a:r>
              <a:rPr sz="900" i="1" spc="10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cooperativa.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1000"/>
              </a:lnSpc>
            </a:pPr>
            <a:r>
              <a:rPr sz="900" i="1" spc="0" dirty="0">
                <a:latin typeface="Times New Roman"/>
                <a:cs typeface="Times New Roman"/>
              </a:rPr>
              <a:t>•</a:t>
            </a:r>
            <a:r>
              <a:rPr sz="900" i="1" spc="14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Composizione</a:t>
            </a:r>
            <a:r>
              <a:rPr sz="900" i="1" spc="3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 </a:t>
            </a:r>
            <a:r>
              <a:rPr sz="900" i="1" spc="3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Collegio</a:t>
            </a:r>
            <a:r>
              <a:rPr sz="900" i="1" spc="-9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Sindacale.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1000"/>
              </a:lnSpc>
            </a:pPr>
            <a:r>
              <a:rPr sz="900" i="1" spc="0" dirty="0">
                <a:latin typeface="Times New Roman"/>
                <a:cs typeface="Times New Roman"/>
              </a:rPr>
              <a:t>•</a:t>
            </a:r>
            <a:r>
              <a:rPr sz="900" i="1" spc="14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Quando </a:t>
            </a:r>
            <a:r>
              <a:rPr sz="900" i="1" spc="1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si</a:t>
            </a:r>
            <a:r>
              <a:rPr sz="900" i="1" spc="4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riunisce.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.20 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C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ONTROL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L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O 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C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ON</a:t>
            </a:r>
            <a:r>
              <a:rPr sz="1200" b="1" spc="-6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ABILE 	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465"/>
              </a:spcBef>
            </a:pPr>
            <a:r>
              <a:rPr sz="900" spc="0" dirty="0">
                <a:latin typeface="Times New Roman"/>
                <a:cs typeface="Times New Roman"/>
              </a:rPr>
              <a:t>Sempre</a:t>
            </a:r>
            <a:r>
              <a:rPr sz="900" spc="-8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obbligatorio</a:t>
            </a:r>
            <a:r>
              <a:rPr sz="900" spc="20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nel 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caso </a:t>
            </a:r>
            <a:r>
              <a:rPr sz="900" spc="4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</a:t>
            </a:r>
            <a:r>
              <a:rPr sz="900" spc="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una </a:t>
            </a:r>
            <a:r>
              <a:rPr sz="900" spc="3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coop. </a:t>
            </a:r>
            <a:r>
              <a:rPr sz="900" spc="9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S.p.A.</a:t>
            </a:r>
            <a:endParaRPr sz="900">
              <a:latin typeface="Times New Roman"/>
              <a:cs typeface="Times New Roman"/>
            </a:endParaRPr>
          </a:p>
          <a:p>
            <a:pPr marL="12700" marR="95092">
              <a:lnSpc>
                <a:spcPts val="1000"/>
              </a:lnSpc>
              <a:spcBef>
                <a:spcPts val="55"/>
              </a:spcBef>
            </a:pPr>
            <a:r>
              <a:rPr sz="900" spc="0" dirty="0">
                <a:latin typeface="Times New Roman"/>
                <a:cs typeface="Times New Roman"/>
              </a:rPr>
              <a:t>Nel</a:t>
            </a:r>
            <a:r>
              <a:rPr sz="900" spc="11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caso </a:t>
            </a:r>
            <a:r>
              <a:rPr sz="900" spc="4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</a:t>
            </a:r>
            <a:r>
              <a:rPr sz="900" spc="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una </a:t>
            </a:r>
            <a:r>
              <a:rPr sz="900" spc="3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coop. </a:t>
            </a:r>
            <a:r>
              <a:rPr sz="900" spc="9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S.r.l.</a:t>
            </a:r>
            <a:r>
              <a:rPr sz="900" spc="3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diventa</a:t>
            </a:r>
            <a:r>
              <a:rPr sz="900" spc="-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obbligatorio</a:t>
            </a:r>
            <a:r>
              <a:rPr sz="900" spc="6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nel 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caso </a:t>
            </a:r>
            <a:r>
              <a:rPr sz="900" spc="4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in  cui 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ricorrono</a:t>
            </a:r>
            <a:r>
              <a:rPr sz="900" spc="-5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i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presupposti</a:t>
            </a:r>
            <a:r>
              <a:rPr sz="900" spc="-11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</a:t>
            </a:r>
            <a:r>
              <a:rPr sz="900" spc="2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cui 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all’art.2409</a:t>
            </a:r>
            <a:r>
              <a:rPr sz="900" spc="2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bis del</a:t>
            </a:r>
            <a:r>
              <a:rPr sz="900" spc="2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cc.</a:t>
            </a:r>
            <a:r>
              <a:rPr sz="900" spc="15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II</a:t>
            </a:r>
            <a:r>
              <a:rPr sz="900" spc="18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controllo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contabile</a:t>
            </a:r>
            <a:r>
              <a:rPr sz="900" spc="9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può 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essere</a:t>
            </a:r>
            <a:r>
              <a:rPr sz="900" spc="3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affidato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o</a:t>
            </a:r>
            <a:r>
              <a:rPr sz="900" spc="11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al</a:t>
            </a:r>
            <a:r>
              <a:rPr sz="900" spc="18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Collegio</a:t>
            </a:r>
            <a:r>
              <a:rPr sz="900" spc="-2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Sindacale</a:t>
            </a:r>
            <a:r>
              <a:rPr sz="900" spc="14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o</a:t>
            </a:r>
            <a:r>
              <a:rPr sz="900" spc="11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</a:t>
            </a:r>
            <a:r>
              <a:rPr sz="900" spc="14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un</a:t>
            </a:r>
            <a:r>
              <a:rPr sz="900" spc="17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revisore</a:t>
            </a:r>
            <a:r>
              <a:rPr sz="900" spc="16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unico</a:t>
            </a:r>
            <a:r>
              <a:rPr sz="900" spc="-5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o</a:t>
            </a:r>
            <a:r>
              <a:rPr sz="900" spc="11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</a:t>
            </a:r>
            <a:r>
              <a:rPr sz="900" spc="14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una </a:t>
            </a:r>
            <a:r>
              <a:rPr sz="900" spc="3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società</a:t>
            </a:r>
            <a:r>
              <a:rPr sz="900" spc="-11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 revisione.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9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.21 </a:t>
            </a:r>
            <a:r>
              <a:rPr sz="1200" b="1" spc="-109" dirty="0">
                <a:solidFill>
                  <a:srgbClr val="FEFFFE"/>
                </a:solidFill>
                <a:latin typeface="Times New Roman"/>
                <a:cs typeface="Times New Roman"/>
              </a:rPr>
              <a:t>P</a:t>
            </a:r>
            <a:r>
              <a:rPr sz="1200" b="1" spc="-69" dirty="0">
                <a:solidFill>
                  <a:srgbClr val="FEFFFE"/>
                </a:solidFill>
                <a:latin typeface="Times New Roman"/>
                <a:cs typeface="Times New Roman"/>
              </a:rPr>
              <a:t>A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TRIMONIO 	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465"/>
              </a:spcBef>
            </a:pPr>
            <a:r>
              <a:rPr sz="900" spc="0" dirty="0">
                <a:latin typeface="Times New Roman"/>
                <a:cs typeface="Times New Roman"/>
              </a:rPr>
              <a:t>II</a:t>
            </a:r>
            <a:r>
              <a:rPr sz="900" spc="18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patrimonio</a:t>
            </a:r>
            <a:r>
              <a:rPr sz="900" spc="6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della</a:t>
            </a:r>
            <a:r>
              <a:rPr sz="900" spc="2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cooperativa</a:t>
            </a:r>
            <a:r>
              <a:rPr sz="900" spc="6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è</a:t>
            </a:r>
            <a:r>
              <a:rPr sz="900" spc="14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costituito:</a:t>
            </a:r>
            <a:endParaRPr sz="900">
              <a:latin typeface="Times New Roman"/>
              <a:cs typeface="Times New Roman"/>
            </a:endParaRPr>
          </a:p>
          <a:p>
            <a:pPr marL="120142" marR="18511" indent="-107442">
              <a:lnSpc>
                <a:spcPts val="1000"/>
              </a:lnSpc>
              <a:spcBef>
                <a:spcPts val="55"/>
              </a:spcBef>
            </a:pPr>
            <a:r>
              <a:rPr sz="900" spc="0" dirty="0">
                <a:latin typeface="Times New Roman"/>
                <a:cs typeface="Times New Roman"/>
              </a:rPr>
              <a:t>• </a:t>
            </a:r>
            <a:r>
              <a:rPr sz="900" spc="7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dal </a:t>
            </a:r>
            <a:r>
              <a:rPr sz="900" spc="3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capitale</a:t>
            </a:r>
            <a:r>
              <a:rPr sz="900" spc="4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sociale,</a:t>
            </a:r>
            <a:r>
              <a:rPr sz="900" spc="-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che</a:t>
            </a:r>
            <a:r>
              <a:rPr sz="900" spc="21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è</a:t>
            </a:r>
            <a:r>
              <a:rPr sz="900" spc="14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variabile</a:t>
            </a:r>
            <a:r>
              <a:rPr sz="900" spc="1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ed</a:t>
            </a:r>
            <a:r>
              <a:rPr sz="900" spc="21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è</a:t>
            </a:r>
            <a:r>
              <a:rPr sz="900" spc="14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rappresentato</a:t>
            </a:r>
            <a:r>
              <a:rPr sz="900" spc="1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da</a:t>
            </a:r>
            <a:r>
              <a:rPr sz="900" spc="21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quote,</a:t>
            </a:r>
            <a:r>
              <a:rPr sz="900" spc="7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ciascuna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del </a:t>
            </a:r>
            <a:r>
              <a:rPr sz="900" spc="3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valore</a:t>
            </a:r>
            <a:r>
              <a:rPr sz="900" spc="2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non </a:t>
            </a:r>
            <a:r>
              <a:rPr sz="900" spc="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inferiore</a:t>
            </a:r>
            <a:r>
              <a:rPr sz="900" spc="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14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non </a:t>
            </a:r>
            <a:r>
              <a:rPr sz="900" spc="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supe- riore</a:t>
            </a:r>
            <a:r>
              <a:rPr sz="900" spc="11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ai</a:t>
            </a:r>
            <a:r>
              <a:rPr sz="900" spc="4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limiti</a:t>
            </a:r>
            <a:r>
              <a:rPr sz="900" spc="-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stabiliti</a:t>
            </a:r>
            <a:r>
              <a:rPr sz="900" spc="17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dalla</a:t>
            </a:r>
            <a:r>
              <a:rPr sz="900" spc="-9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legge;</a:t>
            </a:r>
            <a:endParaRPr sz="900">
              <a:latin typeface="Times New Roman"/>
              <a:cs typeface="Times New Roman"/>
            </a:endParaRPr>
          </a:p>
          <a:p>
            <a:pPr marL="120142" marR="63203" indent="-107442">
              <a:lnSpc>
                <a:spcPts val="1000"/>
              </a:lnSpc>
            </a:pPr>
            <a:r>
              <a:rPr sz="900" spc="0" dirty="0">
                <a:latin typeface="Times New Roman"/>
                <a:cs typeface="Times New Roman"/>
              </a:rPr>
              <a:t>• </a:t>
            </a:r>
            <a:r>
              <a:rPr sz="900" spc="7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dagli</a:t>
            </a:r>
            <a:r>
              <a:rPr sz="900" spc="-1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strumenti</a:t>
            </a:r>
            <a:r>
              <a:rPr sz="900" spc="-1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finanziari</a:t>
            </a:r>
            <a:r>
              <a:rPr sz="900" spc="12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(nel</a:t>
            </a:r>
            <a:r>
              <a:rPr sz="900" spc="21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caso </a:t>
            </a:r>
            <a:r>
              <a:rPr sz="900" spc="4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in  cui 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la</a:t>
            </a:r>
            <a:r>
              <a:rPr sz="900" spc="18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coop. </a:t>
            </a:r>
            <a:r>
              <a:rPr sz="900" spc="9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preveda</a:t>
            </a:r>
            <a:r>
              <a:rPr sz="900" spc="2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nel 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proprio</a:t>
            </a:r>
            <a:r>
              <a:rPr sz="900" spc="15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statuto</a:t>
            </a:r>
            <a:r>
              <a:rPr sz="900" spc="16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l’emissione</a:t>
            </a:r>
            <a:r>
              <a:rPr sz="900" spc="-9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strumenti</a:t>
            </a:r>
            <a:r>
              <a:rPr sz="900" spc="9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finan- ziari</a:t>
            </a:r>
            <a:endParaRPr sz="900">
              <a:latin typeface="Times New Roman"/>
              <a:cs typeface="Times New Roman"/>
            </a:endParaRPr>
          </a:p>
          <a:p>
            <a:pPr marL="99568" marR="104236" indent="-86867">
              <a:lnSpc>
                <a:spcPts val="1000"/>
              </a:lnSpc>
            </a:pPr>
            <a:r>
              <a:rPr sz="900" spc="0" dirty="0">
                <a:latin typeface="Times New Roman"/>
                <a:cs typeface="Times New Roman"/>
              </a:rPr>
              <a:t>•</a:t>
            </a:r>
            <a:r>
              <a:rPr sz="900" spc="14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dalla</a:t>
            </a:r>
            <a:r>
              <a:rPr sz="900" spc="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riserva</a:t>
            </a:r>
            <a:r>
              <a:rPr sz="900" spc="16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legale</a:t>
            </a:r>
            <a:r>
              <a:rPr sz="900" spc="-2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formata</a:t>
            </a:r>
            <a:r>
              <a:rPr sz="900" spc="-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con</a:t>
            </a:r>
            <a:r>
              <a:rPr sz="900" spc="18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gli </a:t>
            </a:r>
            <a:r>
              <a:rPr sz="900" spc="2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utili;</a:t>
            </a:r>
            <a:r>
              <a:rPr sz="900" spc="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da</a:t>
            </a:r>
            <a:r>
              <a:rPr sz="900" spc="21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ogni </a:t>
            </a:r>
            <a:r>
              <a:rPr sz="900" spc="9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altro</a:t>
            </a:r>
            <a:r>
              <a:rPr sz="900" spc="8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fondo</a:t>
            </a:r>
            <a:r>
              <a:rPr sz="900" spc="-12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</a:t>
            </a:r>
            <a:r>
              <a:rPr sz="900" spc="5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riserva</a:t>
            </a:r>
            <a:r>
              <a:rPr sz="900" spc="1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costituito</a:t>
            </a:r>
            <a:r>
              <a:rPr sz="900" spc="8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dall’Assemblea</a:t>
            </a:r>
            <a:r>
              <a:rPr sz="900" spc="4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e/o</a:t>
            </a:r>
            <a:r>
              <a:rPr sz="900" spc="4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previsto per</a:t>
            </a:r>
            <a:r>
              <a:rPr sz="900" spc="7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legge.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.22 R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I</a:t>
            </a:r>
            <a:r>
              <a:rPr sz="1200" b="1" spc="-34" dirty="0">
                <a:solidFill>
                  <a:srgbClr val="FEFFFE"/>
                </a:solidFill>
                <a:latin typeface="Times New Roman"/>
                <a:cs typeface="Times New Roman"/>
              </a:rPr>
              <a:t>S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ORNI 	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465"/>
              </a:spcBef>
            </a:pPr>
            <a:r>
              <a:rPr sz="900" i="1" spc="0" dirty="0">
                <a:latin typeface="Times New Roman"/>
                <a:cs typeface="Times New Roman"/>
              </a:rPr>
              <a:t>•</a:t>
            </a:r>
            <a:r>
              <a:rPr sz="900" i="1" spc="14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È il</a:t>
            </a:r>
            <a:r>
              <a:rPr sz="900" i="1" spc="7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vantaggio</a:t>
            </a:r>
            <a:r>
              <a:rPr sz="900" i="1" spc="-8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mutualistico</a:t>
            </a:r>
            <a:r>
              <a:rPr sz="900" i="1" spc="-6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riconosciuto</a:t>
            </a:r>
            <a:r>
              <a:rPr sz="900" i="1" spc="-6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al</a:t>
            </a:r>
            <a:r>
              <a:rPr sz="900" i="1" spc="13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socio.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1000"/>
              </a:lnSpc>
              <a:spcBef>
                <a:spcPts val="50"/>
              </a:spcBef>
            </a:pPr>
            <a:r>
              <a:rPr sz="900" i="1" spc="0" dirty="0">
                <a:latin typeface="Times New Roman"/>
                <a:cs typeface="Times New Roman"/>
              </a:rPr>
              <a:t>•</a:t>
            </a:r>
            <a:r>
              <a:rPr sz="900" i="1" spc="4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È</a:t>
            </a:r>
            <a:r>
              <a:rPr sz="900" i="1" spc="-7" dirty="0">
                <a:latin typeface="Times New Roman"/>
                <a:cs typeface="Times New Roman"/>
              </a:rPr>
              <a:t> </a:t>
            </a:r>
            <a:r>
              <a:rPr sz="900" i="1" spc="-61" dirty="0">
                <a:latin typeface="Times New Roman"/>
                <a:cs typeface="Times New Roman"/>
              </a:rPr>
              <a:t>obbligatori</a:t>
            </a:r>
            <a:r>
              <a:rPr sz="900" i="1" spc="0" dirty="0">
                <a:latin typeface="Times New Roman"/>
                <a:cs typeface="Times New Roman"/>
              </a:rPr>
              <a:t>o</a:t>
            </a:r>
            <a:r>
              <a:rPr sz="900" i="1" spc="-140" dirty="0">
                <a:latin typeface="Times New Roman"/>
                <a:cs typeface="Times New Roman"/>
              </a:rPr>
              <a:t> </a:t>
            </a:r>
            <a:r>
              <a:rPr sz="900" i="1" spc="-61" dirty="0">
                <a:latin typeface="Times New Roman"/>
                <a:cs typeface="Times New Roman"/>
              </a:rPr>
              <a:t>inserirl</a:t>
            </a:r>
            <a:r>
              <a:rPr sz="900" i="1" spc="0" dirty="0">
                <a:latin typeface="Times New Roman"/>
                <a:cs typeface="Times New Roman"/>
              </a:rPr>
              <a:t>o</a:t>
            </a:r>
            <a:r>
              <a:rPr sz="900" i="1" spc="-25" dirty="0">
                <a:latin typeface="Times New Roman"/>
                <a:cs typeface="Times New Roman"/>
              </a:rPr>
              <a:t> </a:t>
            </a:r>
            <a:r>
              <a:rPr sz="900" i="1" spc="-50" dirty="0">
                <a:latin typeface="Times New Roman"/>
                <a:cs typeface="Times New Roman"/>
              </a:rPr>
              <a:t>i</a:t>
            </a:r>
            <a:r>
              <a:rPr sz="900" i="1" spc="0" dirty="0">
                <a:latin typeface="Times New Roman"/>
                <a:cs typeface="Times New Roman"/>
              </a:rPr>
              <a:t>n</a:t>
            </a:r>
            <a:r>
              <a:rPr sz="900" i="1" spc="125" dirty="0">
                <a:latin typeface="Times New Roman"/>
                <a:cs typeface="Times New Roman"/>
              </a:rPr>
              <a:t> </a:t>
            </a:r>
            <a:r>
              <a:rPr sz="900" i="1" spc="-62" dirty="0">
                <a:latin typeface="Times New Roman"/>
                <a:cs typeface="Times New Roman"/>
              </a:rPr>
              <a:t>statuto</a:t>
            </a:r>
            <a:r>
              <a:rPr sz="900" i="1" spc="0" dirty="0">
                <a:latin typeface="Times New Roman"/>
                <a:cs typeface="Times New Roman"/>
              </a:rPr>
              <a:t>,</a:t>
            </a:r>
            <a:r>
              <a:rPr sz="900" i="1" spc="-83" dirty="0">
                <a:latin typeface="Times New Roman"/>
                <a:cs typeface="Times New Roman"/>
              </a:rPr>
              <a:t> </a:t>
            </a:r>
            <a:r>
              <a:rPr sz="900" i="1" spc="-50" dirty="0">
                <a:latin typeface="Times New Roman"/>
                <a:cs typeface="Times New Roman"/>
              </a:rPr>
              <a:t>m</a:t>
            </a:r>
            <a:r>
              <a:rPr sz="900" i="1" spc="0" dirty="0">
                <a:latin typeface="Times New Roman"/>
                <a:cs typeface="Times New Roman"/>
              </a:rPr>
              <a:t>a</a:t>
            </a:r>
            <a:r>
              <a:rPr sz="900" i="1" spc="3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è</a:t>
            </a:r>
            <a:r>
              <a:rPr sz="900" i="1" spc="48" dirty="0">
                <a:latin typeface="Times New Roman"/>
                <a:cs typeface="Times New Roman"/>
              </a:rPr>
              <a:t> </a:t>
            </a:r>
            <a:r>
              <a:rPr sz="900" i="1" spc="-59" dirty="0">
                <a:latin typeface="Times New Roman"/>
                <a:cs typeface="Times New Roman"/>
              </a:rPr>
              <a:t>facoltativ</a:t>
            </a:r>
            <a:r>
              <a:rPr sz="900" i="1" spc="0" dirty="0">
                <a:latin typeface="Times New Roman"/>
                <a:cs typeface="Times New Roman"/>
              </a:rPr>
              <a:t>o</a:t>
            </a:r>
            <a:r>
              <a:rPr sz="900" i="1" spc="-56" dirty="0">
                <a:latin typeface="Times New Roman"/>
                <a:cs typeface="Times New Roman"/>
              </a:rPr>
              <a:t> </a:t>
            </a:r>
            <a:r>
              <a:rPr sz="900" i="1" spc="-50" dirty="0">
                <a:latin typeface="Times New Roman"/>
                <a:cs typeface="Times New Roman"/>
              </a:rPr>
              <a:t>erogarlo.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.23 ESERCIZIO 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S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OCIALE 	</a:t>
            </a:r>
            <a:endParaRPr sz="1200">
              <a:latin typeface="Times New Roman"/>
              <a:cs typeface="Times New Roman"/>
            </a:endParaRPr>
          </a:p>
          <a:p>
            <a:pPr marL="12700" marR="22859">
              <a:lnSpc>
                <a:spcPct val="95825"/>
              </a:lnSpc>
              <a:spcBef>
                <a:spcPts val="465"/>
              </a:spcBef>
            </a:pPr>
            <a:r>
              <a:rPr sz="900" spc="0" dirty="0">
                <a:latin typeface="Times New Roman"/>
                <a:cs typeface="Times New Roman"/>
              </a:rPr>
              <a:t>Un’esercizio</a:t>
            </a:r>
            <a:r>
              <a:rPr sz="900" spc="-6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sociale</a:t>
            </a:r>
            <a:r>
              <a:rPr sz="900" spc="10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va</a:t>
            </a:r>
            <a:r>
              <a:rPr sz="900" spc="14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dal </a:t>
            </a:r>
            <a:r>
              <a:rPr sz="900" spc="3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1°</a:t>
            </a:r>
            <a:r>
              <a:rPr sz="900" spc="18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gennaio</a:t>
            </a:r>
            <a:r>
              <a:rPr sz="900" spc="2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al</a:t>
            </a:r>
            <a:r>
              <a:rPr sz="900" spc="18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31</a:t>
            </a:r>
            <a:r>
              <a:rPr sz="900" spc="17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dicembre</a:t>
            </a:r>
            <a:r>
              <a:rPr sz="900" spc="-11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</a:t>
            </a:r>
            <a:r>
              <a:rPr sz="900" spc="6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ogni </a:t>
            </a:r>
            <a:r>
              <a:rPr sz="900" spc="9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anno.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1000"/>
              </a:lnSpc>
              <a:spcBef>
                <a:spcPts val="50"/>
              </a:spcBef>
            </a:pPr>
            <a:r>
              <a:rPr sz="900" i="1" spc="0" dirty="0">
                <a:latin typeface="Times New Roman"/>
                <a:cs typeface="Times New Roman"/>
              </a:rPr>
              <a:t>Al</a:t>
            </a:r>
            <a:r>
              <a:rPr sz="900" i="1" spc="8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termine</a:t>
            </a:r>
            <a:r>
              <a:rPr sz="900" i="1" spc="-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5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ogni</a:t>
            </a:r>
            <a:r>
              <a:rPr sz="900" i="1" spc="-3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esercizio</a:t>
            </a:r>
            <a:r>
              <a:rPr sz="900" i="1" spc="1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gli </a:t>
            </a:r>
            <a:r>
              <a:rPr sz="900" i="1" spc="5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amministratori</a:t>
            </a:r>
            <a:r>
              <a:rPr sz="900" i="1" spc="2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devono</a:t>
            </a:r>
            <a:r>
              <a:rPr sz="900" i="1" spc="-10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redigere</a:t>
            </a:r>
            <a:r>
              <a:rPr sz="900" i="1" spc="11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il</a:t>
            </a:r>
            <a:r>
              <a:rPr sz="900" i="1" spc="7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bilancio.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.24 DE</a:t>
            </a:r>
            <a:r>
              <a:rPr sz="1200" b="1" spc="-34" dirty="0">
                <a:solidFill>
                  <a:srgbClr val="FEFFFE"/>
                </a:solidFill>
                <a:latin typeface="Times New Roman"/>
                <a:cs typeface="Times New Roman"/>
              </a:rPr>
              <a:t>S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TINAZIONE DELL’UTILE 	</a:t>
            </a:r>
            <a:endParaRPr sz="1200">
              <a:latin typeface="Times New Roman"/>
              <a:cs typeface="Times New Roman"/>
            </a:endParaRPr>
          </a:p>
          <a:p>
            <a:pPr marL="12700" marR="1903318">
              <a:lnSpc>
                <a:spcPts val="1000"/>
              </a:lnSpc>
              <a:spcBef>
                <a:spcPts val="557"/>
              </a:spcBef>
            </a:pPr>
            <a:r>
              <a:rPr sz="900" spc="0" dirty="0">
                <a:latin typeface="Times New Roman"/>
                <a:cs typeface="Times New Roman"/>
              </a:rPr>
              <a:t>Nelle 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cooperative</a:t>
            </a:r>
            <a:r>
              <a:rPr sz="900" spc="-6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l’utile</a:t>
            </a:r>
            <a:r>
              <a:rPr sz="900" spc="-2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</a:t>
            </a:r>
            <a:r>
              <a:rPr sz="900" spc="5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esercizio</a:t>
            </a:r>
            <a:r>
              <a:rPr sz="900" spc="1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deve </a:t>
            </a:r>
            <a:r>
              <a:rPr sz="900" spc="7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essere</a:t>
            </a:r>
            <a:r>
              <a:rPr sz="900" spc="-8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ripartito</a:t>
            </a:r>
            <a:r>
              <a:rPr sz="900" spc="11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nel 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seguente</a:t>
            </a:r>
            <a:r>
              <a:rPr sz="900" spc="19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modo: A)</a:t>
            </a:r>
            <a:r>
              <a:rPr sz="900" spc="-5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una</a:t>
            </a:r>
            <a:r>
              <a:rPr sz="900" i="1" spc="19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quota</a:t>
            </a:r>
            <a:r>
              <a:rPr sz="900" i="1" spc="3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non </a:t>
            </a:r>
            <a:r>
              <a:rPr sz="900" i="1" spc="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inferiore</a:t>
            </a:r>
            <a:r>
              <a:rPr sz="900" i="1" spc="1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al</a:t>
            </a:r>
            <a:r>
              <a:rPr sz="900" i="1" spc="13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30%</a:t>
            </a:r>
            <a:r>
              <a:rPr sz="900" i="1" spc="21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alla</a:t>
            </a:r>
            <a:r>
              <a:rPr sz="900" i="1" spc="20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riserva</a:t>
            </a:r>
            <a:r>
              <a:rPr sz="900" i="1" spc="13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legale;</a:t>
            </a:r>
            <a:endParaRPr sz="900">
              <a:latin typeface="Times New Roman"/>
              <a:cs typeface="Times New Roman"/>
            </a:endParaRPr>
          </a:p>
          <a:p>
            <a:pPr marL="152031" marR="430106" indent="-139331">
              <a:lnSpc>
                <a:spcPts val="1000"/>
              </a:lnSpc>
            </a:pPr>
            <a:r>
              <a:rPr sz="900" spc="0" dirty="0">
                <a:latin typeface="Times New Roman"/>
                <a:cs typeface="Times New Roman"/>
              </a:rPr>
              <a:t>B)</a:t>
            </a:r>
            <a:r>
              <a:rPr sz="900" spc="-3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una</a:t>
            </a:r>
            <a:r>
              <a:rPr sz="900" i="1" spc="19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quota</a:t>
            </a:r>
            <a:r>
              <a:rPr sz="900" i="1" spc="-1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pari</a:t>
            </a:r>
            <a:r>
              <a:rPr sz="900" i="1" spc="7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al</a:t>
            </a:r>
            <a:r>
              <a:rPr sz="900" i="1" spc="13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3%</a:t>
            </a:r>
            <a:r>
              <a:rPr sz="900" i="1" spc="16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ai</a:t>
            </a:r>
            <a:r>
              <a:rPr sz="900" i="1" spc="20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fondi</a:t>
            </a:r>
            <a:r>
              <a:rPr sz="900" i="1" spc="3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mutualistici</a:t>
            </a:r>
            <a:r>
              <a:rPr sz="900" i="1" spc="1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per </a:t>
            </a:r>
            <a:r>
              <a:rPr sz="900" i="1" spc="7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la</a:t>
            </a:r>
            <a:r>
              <a:rPr sz="900" i="1" spc="13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promozione</a:t>
            </a:r>
            <a:r>
              <a:rPr sz="900" i="1" spc="2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lo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sviluppo</a:t>
            </a:r>
            <a:r>
              <a:rPr sz="900" i="1" spc="2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della </a:t>
            </a:r>
            <a:r>
              <a:rPr sz="900" i="1" spc="10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cooperazione,</a:t>
            </a:r>
            <a:r>
              <a:rPr sz="900" i="1" spc="2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ai</a:t>
            </a:r>
            <a:r>
              <a:rPr sz="900" i="1" spc="20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sensi dell’articolo</a:t>
            </a:r>
            <a:r>
              <a:rPr sz="900" i="1" spc="3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11</a:t>
            </a:r>
            <a:r>
              <a:rPr sz="900" i="1" spc="17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della </a:t>
            </a:r>
            <a:r>
              <a:rPr sz="900" i="1" spc="10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L.59/1992;</a:t>
            </a:r>
            <a:endParaRPr sz="900">
              <a:latin typeface="Times New Roman"/>
              <a:cs typeface="Times New Roman"/>
            </a:endParaRPr>
          </a:p>
          <a:p>
            <a:pPr marL="147459" marR="238082" indent="-134759">
              <a:lnSpc>
                <a:spcPts val="1000"/>
              </a:lnSpc>
            </a:pPr>
            <a:r>
              <a:rPr sz="900" spc="0" dirty="0">
                <a:latin typeface="Times New Roman"/>
                <a:cs typeface="Times New Roman"/>
              </a:rPr>
              <a:t>C)</a:t>
            </a:r>
            <a:r>
              <a:rPr sz="900" spc="-6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una</a:t>
            </a:r>
            <a:r>
              <a:rPr sz="900" i="1" spc="19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quota</a:t>
            </a:r>
            <a:r>
              <a:rPr sz="900" i="1" spc="3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ad</a:t>
            </a:r>
            <a:r>
              <a:rPr sz="900" i="1" spc="17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eventuale</a:t>
            </a:r>
            <a:r>
              <a:rPr sz="900" i="1" spc="6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remunerazione</a:t>
            </a:r>
            <a:r>
              <a:rPr sz="900" i="1" spc="2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 </a:t>
            </a:r>
            <a:r>
              <a:rPr sz="900" i="1" spc="3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capitale</a:t>
            </a:r>
            <a:r>
              <a:rPr sz="900" i="1" spc="-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sociale</a:t>
            </a:r>
            <a:r>
              <a:rPr sz="900" i="1" spc="-5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effettivamente </a:t>
            </a:r>
            <a:r>
              <a:rPr sz="900" i="1" spc="1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versato</a:t>
            </a:r>
            <a:r>
              <a:rPr sz="900" i="1" spc="2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in  misura</a:t>
            </a:r>
            <a:r>
              <a:rPr sz="900" i="1" spc="3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non </a:t>
            </a:r>
            <a:r>
              <a:rPr sz="900" i="1" spc="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superiore all’interesse</a:t>
            </a:r>
            <a:r>
              <a:rPr sz="900" i="1" spc="16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massimo</a:t>
            </a:r>
            <a:r>
              <a:rPr sz="900" i="1" spc="-6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dei </a:t>
            </a:r>
            <a:r>
              <a:rPr sz="900" i="1" spc="10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buoni</a:t>
            </a:r>
            <a:r>
              <a:rPr sz="900" i="1" spc="-13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postali</a:t>
            </a:r>
            <a:r>
              <a:rPr sz="900" i="1" spc="-8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fruttiferi,</a:t>
            </a:r>
            <a:r>
              <a:rPr sz="900" i="1" spc="27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aumentato</a:t>
            </a:r>
            <a:r>
              <a:rPr sz="900" i="1" spc="-12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7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due </a:t>
            </a:r>
            <a:r>
              <a:rPr sz="900" i="1" spc="4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punti</a:t>
            </a:r>
            <a:r>
              <a:rPr sz="900" i="1" spc="1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mezzo;</a:t>
            </a:r>
            <a:endParaRPr sz="900">
              <a:latin typeface="Times New Roman"/>
              <a:cs typeface="Times New Roman"/>
            </a:endParaRPr>
          </a:p>
          <a:p>
            <a:pPr marL="156603" marR="41486" indent="-143903">
              <a:lnSpc>
                <a:spcPts val="1000"/>
              </a:lnSpc>
            </a:pPr>
            <a:r>
              <a:rPr sz="900" spc="0" dirty="0">
                <a:latin typeface="Times New Roman"/>
                <a:cs typeface="Times New Roman"/>
              </a:rPr>
              <a:t>D)</a:t>
            </a:r>
            <a:r>
              <a:rPr sz="900" spc="-3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una</a:t>
            </a:r>
            <a:r>
              <a:rPr sz="900" i="1" spc="19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quota</a:t>
            </a:r>
            <a:r>
              <a:rPr sz="900" i="1" spc="3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ad</a:t>
            </a:r>
            <a:r>
              <a:rPr sz="900" i="1" spc="17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eventuale</a:t>
            </a:r>
            <a:r>
              <a:rPr sz="900" i="1" spc="-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remunerazione</a:t>
            </a:r>
            <a:r>
              <a:rPr sz="900" i="1" spc="-8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degli</a:t>
            </a:r>
            <a:r>
              <a:rPr sz="900" i="1" spc="7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strumenti</a:t>
            </a:r>
            <a:r>
              <a:rPr sz="900" i="1" spc="9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nei </a:t>
            </a:r>
            <a:r>
              <a:rPr sz="900" i="1" spc="8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limiti</a:t>
            </a:r>
            <a:r>
              <a:rPr sz="900" i="1" spc="6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consentiti</a:t>
            </a:r>
            <a:r>
              <a:rPr sz="900" i="1" spc="-5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dalla </a:t>
            </a:r>
            <a:r>
              <a:rPr sz="900" i="1" spc="4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legge</a:t>
            </a:r>
            <a:r>
              <a:rPr sz="900" i="1" spc="2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alle </a:t>
            </a:r>
            <a:r>
              <a:rPr sz="900" i="1" spc="2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cooperative</a:t>
            </a:r>
            <a:r>
              <a:rPr sz="900" i="1" spc="2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</a:t>
            </a:r>
            <a:r>
              <a:rPr sz="900" i="1" spc="100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mu- tualità</a:t>
            </a:r>
            <a:r>
              <a:rPr sz="900" i="1" spc="6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prevalente</a:t>
            </a:r>
            <a:r>
              <a:rPr sz="900" i="1" spc="-1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(nel</a:t>
            </a:r>
            <a:r>
              <a:rPr sz="900" i="1" spc="21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caso </a:t>
            </a:r>
            <a:r>
              <a:rPr sz="900" i="1" spc="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in  cui </a:t>
            </a:r>
            <a:r>
              <a:rPr sz="900" i="1" spc="1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la</a:t>
            </a:r>
            <a:r>
              <a:rPr sz="900" i="1" spc="13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coop. </a:t>
            </a:r>
            <a:r>
              <a:rPr sz="900" i="1" spc="9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abbia</a:t>
            </a:r>
            <a:r>
              <a:rPr sz="900" i="1" spc="-3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previsto</a:t>
            </a:r>
            <a:r>
              <a:rPr sz="900" i="1" spc="11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la</a:t>
            </a:r>
            <a:r>
              <a:rPr sz="900" i="1" spc="13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possibilità</a:t>
            </a:r>
            <a:r>
              <a:rPr sz="900" i="1" spc="5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5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emettere</a:t>
            </a:r>
            <a:r>
              <a:rPr sz="900" i="1" spc="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strumenti</a:t>
            </a:r>
            <a:r>
              <a:rPr sz="900" i="1" spc="-1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finanziari);</a:t>
            </a:r>
            <a:endParaRPr sz="900">
              <a:latin typeface="Times New Roman"/>
              <a:cs typeface="Times New Roman"/>
            </a:endParaRPr>
          </a:p>
          <a:p>
            <a:pPr marL="147459" marR="254084" indent="-134759">
              <a:lnSpc>
                <a:spcPts val="1000"/>
              </a:lnSpc>
            </a:pPr>
            <a:r>
              <a:rPr sz="900" spc="0" dirty="0">
                <a:latin typeface="Times New Roman"/>
                <a:cs typeface="Times New Roman"/>
              </a:rPr>
              <a:t>E)</a:t>
            </a:r>
            <a:r>
              <a:rPr sz="900" spc="-1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un’eventuale</a:t>
            </a:r>
            <a:r>
              <a:rPr sz="900" i="1" spc="3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quota</a:t>
            </a:r>
            <a:r>
              <a:rPr sz="900" i="1" spc="5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ad</a:t>
            </a:r>
            <a:r>
              <a:rPr sz="900" i="1" spc="17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aumento</a:t>
            </a:r>
            <a:r>
              <a:rPr sz="900" i="1" spc="-9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gratuito</a:t>
            </a:r>
            <a:r>
              <a:rPr sz="900" i="1" spc="14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 </a:t>
            </a:r>
            <a:r>
              <a:rPr sz="900" i="1" spc="3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capitale</a:t>
            </a:r>
            <a:r>
              <a:rPr sz="900" i="1" spc="-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sociale</a:t>
            </a:r>
            <a:r>
              <a:rPr sz="900" i="1" spc="-5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sottoscritto</a:t>
            </a:r>
            <a:r>
              <a:rPr sz="900" i="1" spc="22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versato</a:t>
            </a:r>
            <a:r>
              <a:rPr sz="900" i="1" spc="2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dai </a:t>
            </a:r>
            <a:r>
              <a:rPr sz="900" i="1" spc="5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 </a:t>
            </a:r>
            <a:r>
              <a:rPr sz="900" i="1" spc="7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cooperatori,</a:t>
            </a:r>
            <a:r>
              <a:rPr sz="900" i="1" spc="-6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ai sensi</a:t>
            </a:r>
            <a:r>
              <a:rPr sz="900" i="1" spc="1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</a:t>
            </a:r>
            <a:r>
              <a:rPr sz="900" i="1" spc="14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nei </a:t>
            </a:r>
            <a:r>
              <a:rPr sz="900" i="1" spc="8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limiti</a:t>
            </a:r>
            <a:r>
              <a:rPr sz="900" i="1" spc="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stabiliti</a:t>
            </a:r>
            <a:r>
              <a:rPr sz="900" i="1" spc="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dall’articolo</a:t>
            </a:r>
            <a:r>
              <a:rPr sz="900" i="1" spc="3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7</a:t>
            </a:r>
            <a:r>
              <a:rPr sz="900" i="1" spc="11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della </a:t>
            </a:r>
            <a:r>
              <a:rPr sz="900" i="1" spc="10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Legge </a:t>
            </a:r>
            <a:r>
              <a:rPr sz="900" i="1" spc="1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59/1992;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.25 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S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CIOGLIMEN</a:t>
            </a:r>
            <a:r>
              <a:rPr sz="1200" b="1" spc="-25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O 	</a:t>
            </a:r>
            <a:endParaRPr sz="1200">
              <a:latin typeface="Times New Roman"/>
              <a:cs typeface="Times New Roman"/>
            </a:endParaRPr>
          </a:p>
          <a:p>
            <a:pPr marL="12700" marR="36799">
              <a:lnSpc>
                <a:spcPts val="1000"/>
              </a:lnSpc>
              <a:spcBef>
                <a:spcPts val="557"/>
              </a:spcBef>
            </a:pPr>
            <a:r>
              <a:rPr sz="900" i="1" spc="0" dirty="0">
                <a:latin typeface="Times New Roman"/>
                <a:cs typeface="Times New Roman"/>
              </a:rPr>
              <a:t>In</a:t>
            </a:r>
            <a:r>
              <a:rPr sz="900" i="1" spc="17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caso </a:t>
            </a:r>
            <a:r>
              <a:rPr sz="900" i="1" spc="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di</a:t>
            </a:r>
            <a:r>
              <a:rPr sz="900" i="1" spc="6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scioglimento</a:t>
            </a:r>
            <a:r>
              <a:rPr sz="900" i="1" spc="-11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l’intero</a:t>
            </a:r>
            <a:r>
              <a:rPr sz="900" i="1" spc="-33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patrimonio,</a:t>
            </a:r>
            <a:r>
              <a:rPr sz="900" i="1" spc="-6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dedotto</a:t>
            </a:r>
            <a:r>
              <a:rPr sz="900" i="1" spc="19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il</a:t>
            </a:r>
            <a:r>
              <a:rPr sz="900" i="1" spc="6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capitale</a:t>
            </a:r>
            <a:r>
              <a:rPr sz="900" i="1" spc="-66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effettivamente</a:t>
            </a:r>
            <a:r>
              <a:rPr sz="900" i="1" spc="17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versato</a:t>
            </a:r>
            <a:r>
              <a:rPr sz="900" i="1" spc="-3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dai </a:t>
            </a:r>
            <a:r>
              <a:rPr sz="900" i="1" spc="5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soci </a:t>
            </a:r>
            <a:r>
              <a:rPr sz="900" i="1" spc="71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ed</a:t>
            </a:r>
            <a:r>
              <a:rPr sz="900" i="1" spc="217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eventualmente rivalutato,</a:t>
            </a:r>
            <a:r>
              <a:rPr sz="900" i="1" spc="22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deve</a:t>
            </a:r>
            <a:r>
              <a:rPr sz="900" i="1" spc="5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essere</a:t>
            </a:r>
            <a:r>
              <a:rPr sz="900" i="1" spc="4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destinato</a:t>
            </a:r>
            <a:r>
              <a:rPr sz="900" i="1" spc="8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ai</a:t>
            </a:r>
            <a:r>
              <a:rPr sz="900" i="1" spc="204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fondi</a:t>
            </a:r>
            <a:r>
              <a:rPr sz="900" i="1" spc="38" dirty="0">
                <a:latin typeface="Times New Roman"/>
                <a:cs typeface="Times New Roman"/>
              </a:rPr>
              <a:t> </a:t>
            </a:r>
            <a:r>
              <a:rPr sz="900" i="1" spc="0" dirty="0">
                <a:latin typeface="Times New Roman"/>
                <a:cs typeface="Times New Roman"/>
              </a:rPr>
              <a:t>mutualistici.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9"/>
              </a:spcBef>
              <a:tabLst>
                <a:tab pos="6121400" algn="l"/>
              </a:tabLst>
            </a:pPr>
            <a:r>
              <a:rPr sz="1200" b="1" dirty="0">
                <a:solidFill>
                  <a:srgbClr val="FEFFFE"/>
                </a:solidFill>
                <a:latin typeface="Times New Roman"/>
                <a:cs typeface="Times New Roman"/>
              </a:rPr>
              <a:t> A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R</a:t>
            </a:r>
            <a:r>
              <a:rPr sz="1200" b="1" spc="-119" dirty="0">
                <a:solidFill>
                  <a:srgbClr val="FEFFFE"/>
                </a:solidFill>
                <a:latin typeface="Times New Roman"/>
                <a:cs typeface="Times New Roman"/>
              </a:rPr>
              <a:t>T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.26 CLAU</a:t>
            </a:r>
            <a:r>
              <a:rPr sz="1200" b="1" spc="-9" dirty="0">
                <a:solidFill>
                  <a:srgbClr val="FEFFFE"/>
                </a:solidFill>
                <a:latin typeface="Times New Roman"/>
                <a:cs typeface="Times New Roman"/>
              </a:rPr>
              <a:t>S</a:t>
            </a:r>
            <a:r>
              <a:rPr sz="1200" b="1" spc="0" dirty="0">
                <a:solidFill>
                  <a:srgbClr val="FEFFFE"/>
                </a:solidFill>
                <a:latin typeface="Times New Roman"/>
                <a:cs typeface="Times New Roman"/>
              </a:rPr>
              <a:t>OLA ARBITRALE 	</a:t>
            </a:r>
            <a:endParaRPr sz="1200">
              <a:latin typeface="Times New Roman"/>
              <a:cs typeface="Times New Roman"/>
            </a:endParaRPr>
          </a:p>
          <a:p>
            <a:pPr marL="12700" marR="55087">
              <a:lnSpc>
                <a:spcPts val="1000"/>
              </a:lnSpc>
              <a:spcBef>
                <a:spcPts val="557"/>
              </a:spcBef>
            </a:pPr>
            <a:r>
              <a:rPr sz="900" spc="0" dirty="0">
                <a:latin typeface="Times New Roman"/>
                <a:cs typeface="Times New Roman"/>
              </a:rPr>
              <a:t>In</a:t>
            </a:r>
            <a:r>
              <a:rPr sz="900" spc="17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caso </a:t>
            </a:r>
            <a:r>
              <a:rPr sz="900" spc="4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controversie</a:t>
            </a:r>
            <a:r>
              <a:rPr sz="900" spc="11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promosse</a:t>
            </a:r>
            <a:r>
              <a:rPr sz="900" spc="-11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da</a:t>
            </a:r>
            <a:r>
              <a:rPr sz="900" spc="21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soci,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amministratori</a:t>
            </a:r>
            <a:r>
              <a:rPr sz="900" spc="12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ecc., 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ovvero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promosse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nei </a:t>
            </a:r>
            <a:r>
              <a:rPr sz="900" spc="8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loro</a:t>
            </a:r>
            <a:r>
              <a:rPr sz="900" spc="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confronti</a:t>
            </a:r>
            <a:r>
              <a:rPr sz="900" spc="-1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relativamente al</a:t>
            </a:r>
            <a:r>
              <a:rPr sz="900" spc="18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rapporto</a:t>
            </a:r>
            <a:r>
              <a:rPr sz="900" spc="11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sociale</a:t>
            </a:r>
            <a:r>
              <a:rPr sz="900" spc="-2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e</a:t>
            </a:r>
            <a:r>
              <a:rPr sz="900" spc="14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mutualistico</a:t>
            </a:r>
            <a:r>
              <a:rPr sz="900" spc="-11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si</a:t>
            </a:r>
            <a:r>
              <a:rPr sz="900" spc="73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può 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far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ricorso</a:t>
            </a:r>
            <a:r>
              <a:rPr sz="900" spc="-3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all’arbitrato.</a:t>
            </a:r>
            <a:endParaRPr sz="900">
              <a:latin typeface="Times New Roman"/>
              <a:cs typeface="Times New Roman"/>
            </a:endParaRPr>
          </a:p>
          <a:p>
            <a:pPr marL="12700" marR="22859">
              <a:lnSpc>
                <a:spcPts val="994"/>
              </a:lnSpc>
            </a:pPr>
            <a:r>
              <a:rPr sz="900" spc="0" dirty="0">
                <a:latin typeface="Times New Roman"/>
                <a:cs typeface="Times New Roman"/>
              </a:rPr>
              <a:t>Gli</a:t>
            </a:r>
            <a:r>
              <a:rPr sz="900" spc="12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arbitri</a:t>
            </a:r>
            <a:r>
              <a:rPr sz="900" spc="-1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vengono</a:t>
            </a:r>
            <a:r>
              <a:rPr sz="900" spc="-5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nominati</a:t>
            </a:r>
            <a:r>
              <a:rPr sz="900" spc="12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da</a:t>
            </a:r>
            <a:r>
              <a:rPr sz="900" spc="21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un</a:t>
            </a:r>
            <a:r>
              <a:rPr sz="900" spc="17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soggetto</a:t>
            </a:r>
            <a:r>
              <a:rPr sz="900" spc="-13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terzo.</a:t>
            </a:r>
            <a:endParaRPr sz="900">
              <a:latin typeface="Times New Roman"/>
              <a:cs typeface="Times New Roman"/>
            </a:endParaRPr>
          </a:p>
          <a:p>
            <a:pPr marL="12700" marR="79490">
              <a:lnSpc>
                <a:spcPts val="1000"/>
              </a:lnSpc>
              <a:spcBef>
                <a:spcPts val="5"/>
              </a:spcBef>
            </a:pPr>
            <a:r>
              <a:rPr sz="900" spc="0" dirty="0">
                <a:latin typeface="Times New Roman"/>
                <a:cs typeface="Times New Roman"/>
              </a:rPr>
              <a:t>II</a:t>
            </a:r>
            <a:r>
              <a:rPr sz="900" spc="18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compito</a:t>
            </a:r>
            <a:r>
              <a:rPr sz="900" spc="-5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degli</a:t>
            </a:r>
            <a:r>
              <a:rPr sz="900" spc="8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arbitri</a:t>
            </a:r>
            <a:r>
              <a:rPr sz="900" spc="-11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(di </a:t>
            </a:r>
            <a:r>
              <a:rPr sz="900" spc="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norma</a:t>
            </a:r>
            <a:r>
              <a:rPr sz="900" spc="-1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tre)</a:t>
            </a:r>
            <a:r>
              <a:rPr sz="900" spc="9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è</a:t>
            </a:r>
            <a:r>
              <a:rPr sz="900" spc="148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quello</a:t>
            </a:r>
            <a:r>
              <a:rPr sz="900" spc="-11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</a:t>
            </a:r>
            <a:r>
              <a:rPr sz="900" spc="5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risolvere</a:t>
            </a:r>
            <a:r>
              <a:rPr sz="900" spc="4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in</a:t>
            </a:r>
            <a:r>
              <a:rPr sz="900" spc="3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tempi</a:t>
            </a:r>
            <a:r>
              <a:rPr sz="900" spc="-6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brevi</a:t>
            </a:r>
            <a:r>
              <a:rPr sz="900" spc="1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(rispetto</a:t>
            </a:r>
            <a:r>
              <a:rPr sz="900" spc="10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alla </a:t>
            </a:r>
            <a:r>
              <a:rPr sz="900" spc="86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tempistica</a:t>
            </a:r>
            <a:r>
              <a:rPr sz="900" spc="-9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di</a:t>
            </a:r>
            <a:r>
              <a:rPr sz="900" spc="3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un</a:t>
            </a:r>
            <a:r>
              <a:rPr sz="900" spc="172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Tribu- nale </a:t>
            </a:r>
            <a:r>
              <a:rPr sz="900" spc="94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ordinario)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le</a:t>
            </a:r>
            <a:r>
              <a:rPr sz="900" spc="187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controversie</a:t>
            </a:r>
            <a:r>
              <a:rPr sz="900" spc="19" dirty="0">
                <a:latin typeface="Times New Roman"/>
                <a:cs typeface="Times New Roman"/>
              </a:rPr>
              <a:t> </a:t>
            </a:r>
            <a:r>
              <a:rPr sz="900" spc="0" dirty="0">
                <a:latin typeface="Times New Roman"/>
                <a:cs typeface="Times New Roman"/>
              </a:rPr>
              <a:t>societarie.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23226" y="10040798"/>
            <a:ext cx="342772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5"/>
              </a:spcBef>
            </a:pPr>
            <a:r>
              <a:rPr sz="700" spc="0" dirty="0">
                <a:latin typeface="Times New Roman"/>
                <a:cs typeface="Times New Roman"/>
              </a:rPr>
              <a:t>Statuto</a:t>
            </a:r>
            <a:endParaRPr sz="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574</Words>
  <Application>Microsoft Office PowerPoint</Application>
  <PresentationFormat>Personalizzato</PresentationFormat>
  <Paragraphs>126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 RL. Linzarini</dc:creator>
  <cp:lastModifiedBy>utente</cp:lastModifiedBy>
  <cp:revision>3</cp:revision>
  <dcterms:modified xsi:type="dcterms:W3CDTF">2017-01-08T17:38:09Z</dcterms:modified>
</cp:coreProperties>
</file>