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Lst>
  <p:notesMasterIdLst>
    <p:notesMasterId r:id="rId89"/>
  </p:notesMasterIdLst>
  <p:sldIdLst>
    <p:sldId id="424" r:id="rId2"/>
    <p:sldId id="297" r:id="rId3"/>
    <p:sldId id="335" r:id="rId4"/>
    <p:sldId id="391" r:id="rId5"/>
    <p:sldId id="392" r:id="rId6"/>
    <p:sldId id="393" r:id="rId7"/>
    <p:sldId id="394" r:id="rId8"/>
    <p:sldId id="395" r:id="rId9"/>
    <p:sldId id="396" r:id="rId10"/>
    <p:sldId id="397" r:id="rId11"/>
    <p:sldId id="398" r:id="rId12"/>
    <p:sldId id="399" r:id="rId13"/>
    <p:sldId id="400" r:id="rId14"/>
    <p:sldId id="401" r:id="rId15"/>
    <p:sldId id="279" r:id="rId16"/>
    <p:sldId id="353" r:id="rId17"/>
    <p:sldId id="354" r:id="rId18"/>
    <p:sldId id="355" r:id="rId19"/>
    <p:sldId id="357" r:id="rId20"/>
    <p:sldId id="356" r:id="rId21"/>
    <p:sldId id="281" r:id="rId22"/>
    <p:sldId id="402" r:id="rId23"/>
    <p:sldId id="403" r:id="rId24"/>
    <p:sldId id="404" r:id="rId25"/>
    <p:sldId id="405" r:id="rId26"/>
    <p:sldId id="406" r:id="rId27"/>
    <p:sldId id="407" r:id="rId28"/>
    <p:sldId id="408" r:id="rId29"/>
    <p:sldId id="409" r:id="rId30"/>
    <p:sldId id="411" r:id="rId31"/>
    <p:sldId id="412" r:id="rId32"/>
    <p:sldId id="390" r:id="rId33"/>
    <p:sldId id="413" r:id="rId34"/>
    <p:sldId id="326" r:id="rId35"/>
    <p:sldId id="327" r:id="rId36"/>
    <p:sldId id="328" r:id="rId37"/>
    <p:sldId id="329" r:id="rId38"/>
    <p:sldId id="330" r:id="rId39"/>
    <p:sldId id="331" r:id="rId40"/>
    <p:sldId id="333" r:id="rId41"/>
    <p:sldId id="311" r:id="rId42"/>
    <p:sldId id="312" r:id="rId43"/>
    <p:sldId id="313" r:id="rId44"/>
    <p:sldId id="410" r:id="rId45"/>
    <p:sldId id="314" r:id="rId46"/>
    <p:sldId id="315" r:id="rId47"/>
    <p:sldId id="316" r:id="rId48"/>
    <p:sldId id="415" r:id="rId49"/>
    <p:sldId id="416" r:id="rId50"/>
    <p:sldId id="417" r:id="rId51"/>
    <p:sldId id="418" r:id="rId52"/>
    <p:sldId id="419" r:id="rId53"/>
    <p:sldId id="420" r:id="rId54"/>
    <p:sldId id="421" r:id="rId55"/>
    <p:sldId id="422" r:id="rId56"/>
    <p:sldId id="359" r:id="rId57"/>
    <p:sldId id="360" r:id="rId58"/>
    <p:sldId id="361" r:id="rId59"/>
    <p:sldId id="362" r:id="rId60"/>
    <p:sldId id="364" r:id="rId61"/>
    <p:sldId id="365" r:id="rId62"/>
    <p:sldId id="366" r:id="rId63"/>
    <p:sldId id="367" r:id="rId64"/>
    <p:sldId id="368" r:id="rId65"/>
    <p:sldId id="369" r:id="rId66"/>
    <p:sldId id="370" r:id="rId67"/>
    <p:sldId id="371" r:id="rId68"/>
    <p:sldId id="372" r:id="rId69"/>
    <p:sldId id="373" r:id="rId70"/>
    <p:sldId id="374" r:id="rId71"/>
    <p:sldId id="414" r:id="rId72"/>
    <p:sldId id="380" r:id="rId73"/>
    <p:sldId id="381" r:id="rId74"/>
    <p:sldId id="382" r:id="rId75"/>
    <p:sldId id="383" r:id="rId76"/>
    <p:sldId id="384" r:id="rId77"/>
    <p:sldId id="385" r:id="rId78"/>
    <p:sldId id="386" r:id="rId79"/>
    <p:sldId id="337" r:id="rId80"/>
    <p:sldId id="338" r:id="rId81"/>
    <p:sldId id="339" r:id="rId82"/>
    <p:sldId id="340" r:id="rId83"/>
    <p:sldId id="341" r:id="rId84"/>
    <p:sldId id="387" r:id="rId85"/>
    <p:sldId id="388" r:id="rId86"/>
    <p:sldId id="389" r:id="rId87"/>
    <p:sldId id="336" r:id="rId88"/>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1B50"/>
    <a:srgbClr val="00CCFF"/>
    <a:srgbClr val="336600"/>
    <a:srgbClr val="993300"/>
    <a:srgbClr val="002F8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52" autoAdjust="0"/>
    <p:restoredTop sz="94612" autoAdjust="0"/>
  </p:normalViewPr>
  <p:slideViewPr>
    <p:cSldViewPr snapToObjects="1">
      <p:cViewPr varScale="1">
        <p:scale>
          <a:sx n="104" d="100"/>
          <a:sy n="104" d="100"/>
        </p:scale>
        <p:origin x="2052" y="108"/>
      </p:cViewPr>
      <p:guideLst>
        <p:guide orient="horz" pos="2160"/>
        <p:guide pos="2880"/>
      </p:guideLst>
    </p:cSldViewPr>
  </p:slideViewPr>
  <p:outlineViewPr>
    <p:cViewPr>
      <p:scale>
        <a:sx n="33" d="100"/>
        <a:sy n="33" d="100"/>
      </p:scale>
      <p:origin x="246"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1828800" cy="18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ＭＳ Ｐゴシック" pitchFamily="68" charset="-128"/>
                <a:cs typeface="+mn-cs"/>
              </a:defRPr>
            </a:lvl1pPr>
          </a:lstStyle>
          <a:p>
            <a:pPr>
              <a:defRPr/>
            </a:pPr>
            <a:endParaRPr lang="it-IT"/>
          </a:p>
        </p:txBody>
      </p:sp>
      <p:sp>
        <p:nvSpPr>
          <p:cNvPr id="3" name="Segnaposto data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ea typeface="ＭＳ Ｐゴシック" pitchFamily="68" charset="-128"/>
                <a:cs typeface="+mn-cs"/>
              </a:defRPr>
            </a:lvl1pPr>
          </a:lstStyle>
          <a:p>
            <a:pPr>
              <a:defRPr/>
            </a:pPr>
            <a:fld id="{D4A08422-7B2D-4EA6-AFD6-0AD0FB5BF888}" type="datetimeFigureOut">
              <a:rPr lang="it-IT"/>
              <a:pPr>
                <a:defRPr/>
              </a:pPr>
              <a:t>20/02/2018</a:t>
            </a:fld>
            <a:endParaRPr lang="it-IT"/>
          </a:p>
        </p:txBody>
      </p:sp>
      <p:sp>
        <p:nvSpPr>
          <p:cNvPr id="4" name="Segnaposto immagine diapositiva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450" y="4716463"/>
            <a:ext cx="5440363" cy="4468812"/>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ea typeface="ＭＳ Ｐゴシック" pitchFamily="68" charset="-128"/>
                <a:cs typeface="+mn-cs"/>
              </a:defRPr>
            </a:lvl1pPr>
          </a:lstStyle>
          <a:p>
            <a:pPr>
              <a:defRPr/>
            </a:pPr>
            <a:endParaRPr lang="it-IT"/>
          </a:p>
        </p:txBody>
      </p:sp>
      <p:sp>
        <p:nvSpPr>
          <p:cNvPr id="7" name="Segnaposto numero diapositiva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ea typeface="ＭＳ Ｐゴシック" pitchFamily="68" charset="-128"/>
                <a:cs typeface="+mn-cs"/>
              </a:defRPr>
            </a:lvl1pPr>
          </a:lstStyle>
          <a:p>
            <a:pPr>
              <a:defRPr/>
            </a:pPr>
            <a:fld id="{3216BD03-7E74-4A42-BCA6-AC6B00117ABC}" type="slidenum">
              <a:rPr lang="it-IT"/>
              <a:pPr>
                <a:defRPr/>
              </a:pPr>
              <a:t>‹N›</a:t>
            </a:fld>
            <a:endParaRPr lang="it-IT"/>
          </a:p>
        </p:txBody>
      </p:sp>
    </p:spTree>
    <p:extLst>
      <p:ext uri="{BB962C8B-B14F-4D97-AF65-F5344CB8AC3E}">
        <p14:creationId xmlns:p14="http://schemas.microsoft.com/office/powerpoint/2010/main" val="2875428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xfrm>
            <a:off x="915988" y="744538"/>
            <a:ext cx="4967287" cy="3724275"/>
          </a:xfrm>
          <a:prstGeom prst="rect">
            <a:avLst/>
          </a:prstGeom>
        </p:spPr>
        <p:txBody>
          <a:bodyPr/>
          <a:lstStyle/>
          <a:p>
            <a:pPr lvl="0"/>
            <a:endParaRPr/>
          </a:p>
        </p:txBody>
      </p:sp>
      <p:sp>
        <p:nvSpPr>
          <p:cNvPr id="43" name="Shape 43"/>
          <p:cNvSpPr>
            <a:spLocks noGrp="1"/>
          </p:cNvSpPr>
          <p:nvPr>
            <p:ph type="body" sz="quarter" idx="1"/>
          </p:nvPr>
        </p:nvSpPr>
        <p:spPr>
          <a:prstGeom prst="rect">
            <a:avLst/>
          </a:prstGeom>
        </p:spPr>
        <p:txBody>
          <a:bodyPr/>
          <a:lstStyle/>
          <a:p>
            <a:pPr lvl="0">
              <a:lnSpc>
                <a:spcPct val="117999"/>
              </a:lnSpc>
              <a:defRPr sz="1800"/>
            </a:pPr>
            <a:r>
              <a:rPr sz="2000"/>
              <a:t>prima di presentarmi sono curioso di capire un po' di voi. vorrei sapere come vedete questo mondo che gira all’impazzata e alla velocità della luce.</a:t>
            </a:r>
          </a:p>
          <a:p>
            <a:pPr lvl="0">
              <a:lnSpc>
                <a:spcPct val="117999"/>
              </a:lnSpc>
              <a:defRPr sz="1800"/>
            </a:pPr>
            <a:endParaRPr sz="2000"/>
          </a:p>
          <a:p>
            <a:pPr lvl="0">
              <a:lnSpc>
                <a:spcPct val="117999"/>
              </a:lnSpc>
              <a:defRPr sz="1800"/>
            </a:pPr>
            <a:r>
              <a:rPr sz="2000"/>
              <a:t>lo vedete, percepite in modo positivo o negativo.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6802324-2B51-486A-A6D8-03C4230C508F}" type="slidenum">
              <a:rPr lang="it-IT" altLang="it-IT" smtClean="0">
                <a:ea typeface="ＭＳ Ｐゴシック" pitchFamily="34" charset="-128"/>
              </a:rPr>
              <a:pPr/>
              <a:t>12</a:t>
            </a:fld>
            <a:endParaRPr lang="it-IT" altLang="it-IT">
              <a:ea typeface="ＭＳ Ｐゴシック" pitchFamily="34" charset="-128"/>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374885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CF73A4E5-B4C9-40AC-B691-AE9658EDD9C4}" type="slidenum">
              <a:rPr lang="it-IT" altLang="it-IT" smtClean="0">
                <a:latin typeface="Arial" panose="020B0604020202020204" pitchFamily="34" charset="0"/>
                <a:ea typeface="ＭＳ Ｐゴシック" panose="020B0600070205080204" pitchFamily="34" charset="-128"/>
              </a:rPr>
              <a:pPr/>
              <a:t>14</a:t>
            </a:fld>
            <a:endParaRPr lang="it-IT" altLang="it-IT">
              <a:latin typeface="Arial" panose="020B0604020202020204" pitchFamily="34" charset="0"/>
              <a:ea typeface="ＭＳ Ｐゴシック" panose="020B0600070205080204" pitchFamily="34" charset="-128"/>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64116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FA1BFA1-4802-4402-8261-D3F254FFC7FD}" type="slidenum">
              <a:rPr lang="it-IT" altLang="it-IT" smtClean="0">
                <a:ea typeface="ＭＳ Ｐゴシック" pitchFamily="34" charset="-128"/>
              </a:rPr>
              <a:pPr/>
              <a:t>15</a:t>
            </a:fld>
            <a:endParaRPr lang="it-IT" altLang="it-IT">
              <a:ea typeface="ＭＳ Ｐゴシック" pitchFamily="34" charset="-128"/>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CA729A8-9741-4BD8-AB2C-8E640442F024}" type="slidenum">
              <a:rPr lang="it-IT" altLang="it-IT" smtClean="0">
                <a:ea typeface="ＭＳ Ｐゴシック" pitchFamily="34" charset="-128"/>
              </a:rPr>
              <a:pPr/>
              <a:t>16</a:t>
            </a:fld>
            <a:endParaRPr lang="it-IT" altLang="it-IT">
              <a:ea typeface="ＭＳ Ｐゴシック" pitchFamily="34" charset="-128"/>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D8F846F-6169-4A57-96F2-37520824FF0A}" type="slidenum">
              <a:rPr lang="it-IT" altLang="it-IT" smtClean="0">
                <a:ea typeface="ＭＳ Ｐゴシック" pitchFamily="34" charset="-128"/>
              </a:rPr>
              <a:pPr/>
              <a:t>17</a:t>
            </a:fld>
            <a:endParaRPr lang="it-IT" altLang="it-IT">
              <a:ea typeface="ＭＳ Ｐゴシック" pitchFamily="34" charset="-128"/>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0EBA0F-1732-4716-A0B2-C4070AF4C926}" type="slidenum">
              <a:rPr lang="it-IT" altLang="it-IT" smtClean="0">
                <a:ea typeface="ＭＳ Ｐゴシック" pitchFamily="34" charset="-128"/>
              </a:rPr>
              <a:pPr/>
              <a:t>18</a:t>
            </a:fld>
            <a:endParaRPr lang="it-IT" altLang="it-IT">
              <a:ea typeface="ＭＳ Ｐゴシック" pitchFamily="34" charset="-128"/>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4E733DD-F28D-4D09-AF29-3AD2F61280A4}" type="slidenum">
              <a:rPr lang="it-IT" altLang="it-IT" smtClean="0">
                <a:ea typeface="ＭＳ Ｐゴシック" pitchFamily="34" charset="-128"/>
              </a:rPr>
              <a:pPr/>
              <a:t>19</a:t>
            </a:fld>
            <a:endParaRPr lang="it-IT" altLang="it-IT">
              <a:ea typeface="ＭＳ Ｐゴシック" pitchFamily="34" charset="-128"/>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9F3B342-0147-43DC-A8B6-34A433C9553D}" type="slidenum">
              <a:rPr lang="it-IT" altLang="it-IT" smtClean="0">
                <a:ea typeface="ＭＳ Ｐゴシック" pitchFamily="34" charset="-128"/>
              </a:rPr>
              <a:pPr/>
              <a:t>20</a:t>
            </a:fld>
            <a:endParaRPr lang="it-IT" altLang="it-IT">
              <a:ea typeface="ＭＳ Ｐゴシック" pitchFamily="34" charset="-128"/>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511C9AF-335B-49D5-98D1-55595C6189F0}" type="slidenum">
              <a:rPr lang="it-IT" altLang="it-IT" smtClean="0">
                <a:ea typeface="ＭＳ Ｐゴシック" pitchFamily="34" charset="-128"/>
              </a:rPr>
              <a:pPr/>
              <a:t>34</a:t>
            </a:fld>
            <a:endParaRPr lang="it-IT" altLang="it-IT">
              <a:ea typeface="ＭＳ Ｐゴシック" pitchFamily="34" charset="-128"/>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AC886CF-317E-4B9A-95D0-FF8F0A559116}" type="slidenum">
              <a:rPr lang="it-IT" altLang="it-IT" smtClean="0">
                <a:ea typeface="ＭＳ Ｐゴシック" pitchFamily="34" charset="-128"/>
              </a:rPr>
              <a:pPr/>
              <a:t>39</a:t>
            </a:fld>
            <a:endParaRPr lang="it-IT" altLang="it-IT">
              <a:ea typeface="ＭＳ Ｐゴシック" pitchFamily="34" charset="-128"/>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5250FE80-A164-4252-9F20-B3017A33F3F0}" type="slidenum">
              <a:rPr lang="it-IT" altLang="it-IT" smtClean="0">
                <a:latin typeface="Calibri" panose="020F0502020204030204" pitchFamily="34" charset="0"/>
              </a:rPr>
              <a:pPr/>
              <a:t>4</a:t>
            </a:fld>
            <a:endParaRPr lang="it-IT" altLang="it-IT">
              <a:latin typeface="Calibri" panose="020F0502020204030204"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3896130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10EE29-60FB-4047-9BF5-1869C3C2BAEE}" type="slidenum">
              <a:rPr lang="it-IT" altLang="it-IT" smtClean="0">
                <a:ea typeface="ＭＳ Ｐゴシック" pitchFamily="34" charset="-128"/>
              </a:rPr>
              <a:pPr/>
              <a:t>47</a:t>
            </a:fld>
            <a:endParaRPr lang="it-IT" altLang="it-IT">
              <a:ea typeface="ＭＳ Ｐゴシック" pitchFamily="34" charset="-128"/>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6A10DA1-49D2-491B-8C24-1E63F13D240A}" type="slidenum">
              <a:rPr lang="it-IT" altLang="it-IT" smtClean="0">
                <a:ea typeface="ＭＳ Ｐゴシック" pitchFamily="34" charset="-128"/>
              </a:rPr>
              <a:pPr/>
              <a:t>68</a:t>
            </a:fld>
            <a:endParaRPr lang="it-IT" altLang="it-IT">
              <a:ea typeface="ＭＳ Ｐゴシック" pitchFamily="34" charset="-128"/>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xfrm>
            <a:off x="906463" y="4716463"/>
            <a:ext cx="4986337" cy="4470400"/>
          </a:xfrm>
          <a:noFill/>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383DC40-4588-4E0C-8BC8-E4D86EB3C24C}" type="slidenum">
              <a:rPr lang="it-IT" altLang="it-IT" smtClean="0">
                <a:ea typeface="ＭＳ Ｐゴシック" pitchFamily="34" charset="-128"/>
              </a:rPr>
              <a:pPr/>
              <a:t>72</a:t>
            </a:fld>
            <a:endParaRPr lang="it-IT" altLang="it-IT">
              <a:ea typeface="ＭＳ Ｐゴシック" pitchFamily="34" charset="-128"/>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D2C479-24D0-4928-BAEF-54E32BBE6795}" type="slidenum">
              <a:rPr lang="it-IT" altLang="it-IT" smtClean="0">
                <a:ea typeface="ＭＳ Ｐゴシック" pitchFamily="34" charset="-128"/>
              </a:rPr>
              <a:pPr/>
              <a:t>73</a:t>
            </a:fld>
            <a:endParaRPr lang="it-IT" altLang="it-IT">
              <a:ea typeface="ＭＳ Ｐゴシック" pitchFamily="34" charset="-128"/>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2E4F54-3C45-4FB2-8E17-30A596B35A7C}" type="slidenum">
              <a:rPr lang="it-IT" altLang="it-IT" smtClean="0">
                <a:ea typeface="ＭＳ Ｐゴシック" pitchFamily="34" charset="-128"/>
              </a:rPr>
              <a:pPr/>
              <a:t>74</a:t>
            </a:fld>
            <a:endParaRPr lang="it-IT" altLang="it-IT">
              <a:ea typeface="ＭＳ Ｐゴシック" pitchFamily="34" charset="-128"/>
            </a:endParaRPr>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9F4560E-B3DB-4A66-BFBA-E66794488126}" type="slidenum">
              <a:rPr lang="it-IT" altLang="it-IT" smtClean="0">
                <a:ea typeface="ＭＳ Ｐゴシック" pitchFamily="34" charset="-128"/>
              </a:rPr>
              <a:pPr/>
              <a:t>75</a:t>
            </a:fld>
            <a:endParaRPr lang="it-IT" altLang="it-IT">
              <a:ea typeface="ＭＳ Ｐゴシック" pitchFamily="34" charset="-128"/>
            </a:endParaRPr>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983058E-A83D-4FC9-8B73-E3C4B50E1BF9}" type="slidenum">
              <a:rPr lang="it-IT" altLang="it-IT" smtClean="0">
                <a:ea typeface="ＭＳ Ｐゴシック" pitchFamily="34" charset="-128"/>
              </a:rPr>
              <a:pPr/>
              <a:t>77</a:t>
            </a:fld>
            <a:endParaRPr lang="it-IT" altLang="it-IT">
              <a:ea typeface="ＭＳ Ｐゴシック" pitchFamily="34" charset="-128"/>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957FE42-B7B1-4733-BFE2-D040C7D6263E}" type="slidenum">
              <a:rPr lang="it-IT" altLang="it-IT" smtClean="0">
                <a:latin typeface="Calibri" panose="020F0502020204030204" pitchFamily="34" charset="0"/>
              </a:rPr>
              <a:pPr/>
              <a:t>5</a:t>
            </a:fld>
            <a:endParaRPr lang="it-IT" altLang="it-IT">
              <a:latin typeface="Calibri" panose="020F0502020204030204"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98989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E5C7D9D7-4E75-48DA-8031-060084367BC0}" type="slidenum">
              <a:rPr lang="it-IT" altLang="it-IT" smtClean="0">
                <a:latin typeface="Calibri" panose="020F0502020204030204" pitchFamily="34" charset="0"/>
              </a:rPr>
              <a:pPr/>
              <a:t>6</a:t>
            </a:fld>
            <a:endParaRPr lang="it-IT" altLang="it-IT">
              <a:latin typeface="Calibri" panose="020F050202020403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393231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09484CA6-1B6E-40B5-BF88-70DEEDAE1B18}" type="slidenum">
              <a:rPr lang="it-IT" altLang="it-IT" smtClean="0">
                <a:latin typeface="Calibri" panose="020F0502020204030204" pitchFamily="34" charset="0"/>
              </a:rPr>
              <a:pPr/>
              <a:t>7</a:t>
            </a:fld>
            <a:endParaRPr lang="it-IT" altLang="it-IT">
              <a:latin typeface="Calibri" panose="020F050202020403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2791991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A0AFA392-7204-4566-970E-DCFAB3A79D8B}" type="slidenum">
              <a:rPr lang="it-IT" altLang="it-IT" smtClean="0">
                <a:latin typeface="Calibri" panose="020F0502020204030204" pitchFamily="34" charset="0"/>
              </a:rPr>
              <a:pPr/>
              <a:t>8</a:t>
            </a:fld>
            <a:endParaRPr lang="it-IT" altLang="it-IT">
              <a:latin typeface="Calibri" panose="020F0502020204030204"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315526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F9560167-22C5-47BC-9E3B-B8BC60221FC3}" type="slidenum">
              <a:rPr lang="it-IT" altLang="it-IT" smtClean="0">
                <a:latin typeface="Calibri" panose="020F0502020204030204" pitchFamily="34" charset="0"/>
              </a:rPr>
              <a:pPr/>
              <a:t>9</a:t>
            </a:fld>
            <a:endParaRPr lang="it-IT" altLang="it-IT">
              <a:latin typeface="Calibri" panose="020F0502020204030204"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3884241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270CB733-F5C8-4B79-A5F8-FE7BC0BCB9DF}" type="slidenum">
              <a:rPr lang="it-IT" altLang="it-IT" smtClean="0">
                <a:latin typeface="Calibri" panose="020F0502020204030204" pitchFamily="34" charset="0"/>
              </a:rPr>
              <a:pPr/>
              <a:t>10</a:t>
            </a:fld>
            <a:endParaRPr lang="it-IT" altLang="it-IT">
              <a:latin typeface="Calibri" panose="020F0502020204030204"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3477277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9BCEA0-75C6-4092-BC01-CA4FD81BE400}" type="slidenum">
              <a:rPr lang="it-IT" altLang="it-IT" smtClean="0">
                <a:ea typeface="ＭＳ Ｐゴシック" pitchFamily="34" charset="-128"/>
              </a:rPr>
              <a:pPr/>
              <a:t>11</a:t>
            </a:fld>
            <a:endParaRPr lang="it-IT" altLang="it-IT">
              <a:ea typeface="ＭＳ Ｐゴシック" pitchFamily="34" charset="-128"/>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xfrm>
            <a:off x="906463" y="4716463"/>
            <a:ext cx="4986337" cy="4468812"/>
          </a:xfrm>
          <a:noFill/>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1668204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fld id="{34B24FDF-797B-471E-AE70-B36FD7FAB683}" type="datetime1">
              <a:rPr lang="it-IT" smtClean="0"/>
              <a:pPr>
                <a:defRPr/>
              </a:pPr>
              <a:t>20/02/2018</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DCA8491C-1A9D-4566-8D5B-C05EC7F02616}" type="slidenum">
              <a:rPr lang="it-IT" smtClean="0"/>
              <a:pPr>
                <a:defRPr/>
              </a:pPr>
              <a:t>‹N›</a:t>
            </a:fld>
            <a:endParaRPr lang="it-IT"/>
          </a:p>
        </p:txBody>
      </p:sp>
    </p:spTree>
    <p:extLst>
      <p:ext uri="{BB962C8B-B14F-4D97-AF65-F5344CB8AC3E}">
        <p14:creationId xmlns:p14="http://schemas.microsoft.com/office/powerpoint/2010/main" val="1024508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pPr>
              <a:defRPr/>
            </a:pPr>
            <a:fld id="{03E66D24-FDE9-4A8B-8EAD-DE704293053E}" type="datetime1">
              <a:rPr lang="it-IT" smtClean="0"/>
              <a:pPr>
                <a:defRPr/>
              </a:pPr>
              <a:t>20/02/2018</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D6C0FA09-377B-4E36-B38A-3E5ADE2CB855}" type="slidenum">
              <a:rPr lang="it-IT" smtClean="0"/>
              <a:pPr>
                <a:defRPr/>
              </a:pPr>
              <a:t>‹N›</a:t>
            </a:fld>
            <a:endParaRPr lang="it-IT"/>
          </a:p>
        </p:txBody>
      </p:sp>
    </p:spTree>
    <p:extLst>
      <p:ext uri="{BB962C8B-B14F-4D97-AF65-F5344CB8AC3E}">
        <p14:creationId xmlns:p14="http://schemas.microsoft.com/office/powerpoint/2010/main" val="249019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pPr>
              <a:defRPr/>
            </a:pPr>
            <a:fld id="{03E66D24-FDE9-4A8B-8EAD-DE704293053E}" type="datetime1">
              <a:rPr lang="it-IT" smtClean="0"/>
              <a:pPr>
                <a:defRPr/>
              </a:pPr>
              <a:t>20/02/2018</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D6C0FA09-377B-4E36-B38A-3E5ADE2CB855}" type="slidenum">
              <a:rPr lang="it-IT" smtClean="0"/>
              <a:pPr>
                <a:defRPr/>
              </a:pPr>
              <a:t>‹N›</a:t>
            </a:fld>
            <a:endParaRPr lang="it-IT"/>
          </a:p>
        </p:txBody>
      </p:sp>
    </p:spTree>
    <p:extLst>
      <p:ext uri="{BB962C8B-B14F-4D97-AF65-F5344CB8AC3E}">
        <p14:creationId xmlns:p14="http://schemas.microsoft.com/office/powerpoint/2010/main" val="28433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pPr>
              <a:defRPr/>
            </a:pPr>
            <a:fld id="{03E66D24-FDE9-4A8B-8EAD-DE704293053E}" type="datetime1">
              <a:rPr lang="it-IT" smtClean="0"/>
              <a:pPr>
                <a:defRPr/>
              </a:pPr>
              <a:t>20/02/2018</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D6C0FA09-377B-4E36-B38A-3E5ADE2CB855}" type="slidenum">
              <a:rPr lang="it-IT" smtClean="0"/>
              <a:pPr>
                <a:defRPr/>
              </a:pPr>
              <a:t>‹N›</a:t>
            </a:fld>
            <a:endParaRPr lang="it-IT"/>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54649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pPr>
              <a:defRPr/>
            </a:pPr>
            <a:fld id="{03E66D24-FDE9-4A8B-8EAD-DE704293053E}" type="datetime1">
              <a:rPr lang="it-IT" smtClean="0"/>
              <a:pPr>
                <a:defRPr/>
              </a:pPr>
              <a:t>20/02/2018</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D6C0FA09-377B-4E36-B38A-3E5ADE2CB855}" type="slidenum">
              <a:rPr lang="it-IT" smtClean="0"/>
              <a:pPr>
                <a:defRPr/>
              </a:pPr>
              <a:t>‹N›</a:t>
            </a:fld>
            <a:endParaRPr lang="it-IT"/>
          </a:p>
        </p:txBody>
      </p:sp>
    </p:spTree>
    <p:extLst>
      <p:ext uri="{BB962C8B-B14F-4D97-AF65-F5344CB8AC3E}">
        <p14:creationId xmlns:p14="http://schemas.microsoft.com/office/powerpoint/2010/main" val="923332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pPr>
              <a:defRPr/>
            </a:pPr>
            <a:fld id="{03E66D24-FDE9-4A8B-8EAD-DE704293053E}" type="datetime1">
              <a:rPr lang="it-IT" smtClean="0"/>
              <a:pPr>
                <a:defRPr/>
              </a:pPr>
              <a:t>20/02/2018</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D6C0FA09-377B-4E36-B38A-3E5ADE2CB855}" type="slidenum">
              <a:rPr lang="it-IT" smtClean="0"/>
              <a:pPr>
                <a:defRPr/>
              </a:pPr>
              <a:t>‹N›</a:t>
            </a:fld>
            <a:endParaRPr lang="it-IT"/>
          </a:p>
        </p:txBody>
      </p:sp>
    </p:spTree>
    <p:extLst>
      <p:ext uri="{BB962C8B-B14F-4D97-AF65-F5344CB8AC3E}">
        <p14:creationId xmlns:p14="http://schemas.microsoft.com/office/powerpoint/2010/main" val="509898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pPr>
              <a:defRPr/>
            </a:pPr>
            <a:fld id="{03E66D24-FDE9-4A8B-8EAD-DE704293053E}" type="datetime1">
              <a:rPr lang="it-IT" smtClean="0"/>
              <a:pPr>
                <a:defRPr/>
              </a:pPr>
              <a:t>20/02/2018</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D6C0FA09-377B-4E36-B38A-3E5ADE2CB855}" type="slidenum">
              <a:rPr lang="it-IT" smtClean="0"/>
              <a:pPr>
                <a:defRPr/>
              </a:pPr>
              <a:t>‹N›</a:t>
            </a:fld>
            <a:endParaRPr lang="it-IT"/>
          </a:p>
        </p:txBody>
      </p:sp>
    </p:spTree>
    <p:extLst>
      <p:ext uri="{BB962C8B-B14F-4D97-AF65-F5344CB8AC3E}">
        <p14:creationId xmlns:p14="http://schemas.microsoft.com/office/powerpoint/2010/main" val="288848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F18D8856-80B9-47CB-A37E-28ABE4C98185}" type="datetime1">
              <a:rPr lang="it-IT" smtClean="0"/>
              <a:pPr>
                <a:defRPr/>
              </a:pPr>
              <a:t>20/02/2018</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0BA324B1-D1D6-413D-9B44-37D56538110C}" type="slidenum">
              <a:rPr lang="it-IT" smtClean="0"/>
              <a:pPr>
                <a:defRPr/>
              </a:pPr>
              <a:t>‹N›</a:t>
            </a:fld>
            <a:endParaRPr lang="it-IT"/>
          </a:p>
        </p:txBody>
      </p:sp>
    </p:spTree>
    <p:extLst>
      <p:ext uri="{BB962C8B-B14F-4D97-AF65-F5344CB8AC3E}">
        <p14:creationId xmlns:p14="http://schemas.microsoft.com/office/powerpoint/2010/main" val="3819562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51C32471-34CB-4BBD-8017-95C31AA99D8F}" type="datetime1">
              <a:rPr lang="it-IT" smtClean="0"/>
              <a:pPr>
                <a:defRPr/>
              </a:pPr>
              <a:t>20/02/2018</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0BDB43CD-D2E0-44D2-9917-3A8D08272167}" type="slidenum">
              <a:rPr lang="it-IT" smtClean="0"/>
              <a:pPr>
                <a:defRPr/>
              </a:pPr>
              <a:t>‹N›</a:t>
            </a:fld>
            <a:endParaRPr lang="it-IT"/>
          </a:p>
        </p:txBody>
      </p:sp>
    </p:spTree>
    <p:extLst>
      <p:ext uri="{BB962C8B-B14F-4D97-AF65-F5344CB8AC3E}">
        <p14:creationId xmlns:p14="http://schemas.microsoft.com/office/powerpoint/2010/main" val="347045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hapter Break">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192A33CF-5B05-46EF-94BC-88D228314634}" type="datetime1">
              <a:rPr lang="it-IT" smtClean="0"/>
              <a:pPr>
                <a:defRPr/>
              </a:pPr>
              <a:t>20/02/2018</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3F656173-94F7-4B63-92F2-FEFCA5E9F620}" type="slidenum">
              <a:rPr lang="it-IT" smtClean="0"/>
              <a:pPr>
                <a:defRPr/>
              </a:pPr>
              <a:t>‹N›</a:t>
            </a:fld>
            <a:endParaRPr lang="it-IT"/>
          </a:p>
        </p:txBody>
      </p:sp>
    </p:spTree>
    <p:extLst>
      <p:ext uri="{BB962C8B-B14F-4D97-AF65-F5344CB8AC3E}">
        <p14:creationId xmlns:p14="http://schemas.microsoft.com/office/powerpoint/2010/main" val="208792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pPr>
              <a:defRPr/>
            </a:pPr>
            <a:fld id="{5357B2C4-40D6-4882-B1F7-06B2E1638013}" type="datetime1">
              <a:rPr lang="it-IT" smtClean="0"/>
              <a:pPr>
                <a:defRPr/>
              </a:pPr>
              <a:t>20/02/2018</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3416CBB6-D0F4-4826-8A2A-BF02544D2372}" type="slidenum">
              <a:rPr lang="it-IT" smtClean="0"/>
              <a:pPr>
                <a:defRPr/>
              </a:pPr>
              <a:t>‹N›</a:t>
            </a:fld>
            <a:endParaRPr lang="it-IT"/>
          </a:p>
        </p:txBody>
      </p:sp>
    </p:spTree>
    <p:extLst>
      <p:ext uri="{BB962C8B-B14F-4D97-AF65-F5344CB8AC3E}">
        <p14:creationId xmlns:p14="http://schemas.microsoft.com/office/powerpoint/2010/main" val="306848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fld id="{9F3CDA34-7AEB-442E-9531-F646689D0D3F}" type="datetime1">
              <a:rPr lang="it-IT" smtClean="0"/>
              <a:pPr>
                <a:defRPr/>
              </a:pPr>
              <a:t>20/02/2018</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FAFCFE67-855B-41EC-834E-5FD13AB38556}" type="slidenum">
              <a:rPr lang="it-IT" smtClean="0"/>
              <a:pPr>
                <a:defRPr/>
              </a:pPr>
              <a:t>‹N›</a:t>
            </a:fld>
            <a:endParaRPr lang="it-IT"/>
          </a:p>
        </p:txBody>
      </p:sp>
    </p:spTree>
    <p:extLst>
      <p:ext uri="{BB962C8B-B14F-4D97-AF65-F5344CB8AC3E}">
        <p14:creationId xmlns:p14="http://schemas.microsoft.com/office/powerpoint/2010/main" val="265584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Content Placeholder 3"/>
          <p:cNvSpPr>
            <a:spLocks noGrp="1"/>
          </p:cNvSpPr>
          <p:nvPr>
            <p:ph sz="quarter" idx="13"/>
          </p:nvPr>
        </p:nvSpPr>
        <p:spPr>
          <a:xfrm>
            <a:off x="685331" y="3051013"/>
            <a:ext cx="3829520" cy="2740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3" name="Content Placeholder 5"/>
          <p:cNvSpPr>
            <a:spLocks noGrp="1"/>
          </p:cNvSpPr>
          <p:nvPr>
            <p:ph sz="quarter" idx="14"/>
          </p:nvPr>
        </p:nvSpPr>
        <p:spPr>
          <a:xfrm>
            <a:off x="4629150" y="3051013"/>
            <a:ext cx="3829051" cy="2740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fld id="{F6A645E3-776C-4629-8C37-6F2B35340C5C}" type="datetime1">
              <a:rPr lang="it-IT" smtClean="0"/>
              <a:pPr>
                <a:defRPr/>
              </a:pPr>
              <a:t>20/02/2018</a:t>
            </a:fld>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F505DC53-45E6-41E1-8F28-F9D4E579D1BB}" type="slidenum">
              <a:rPr lang="it-IT" smtClean="0"/>
              <a:pPr>
                <a:defRPr/>
              </a:pPr>
              <a:t>‹N›</a:t>
            </a:fld>
            <a:endParaRPr lang="it-IT"/>
          </a:p>
        </p:txBody>
      </p:sp>
    </p:spTree>
    <p:extLst>
      <p:ext uri="{BB962C8B-B14F-4D97-AF65-F5344CB8AC3E}">
        <p14:creationId xmlns:p14="http://schemas.microsoft.com/office/powerpoint/2010/main" val="10996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fld id="{402393B7-A85A-4B2C-B190-76AC20FF6A34}" type="datetime1">
              <a:rPr lang="it-IT" smtClean="0"/>
              <a:pPr>
                <a:defRPr/>
              </a:pPr>
              <a:t>20/02/2018</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E1120867-D205-40EA-822B-37B60A505962}" type="slidenum">
              <a:rPr lang="it-IT" smtClean="0"/>
              <a:pPr>
                <a:defRPr/>
              </a:pPr>
              <a:t>‹N›</a:t>
            </a:fld>
            <a:endParaRPr lang="it-IT"/>
          </a:p>
        </p:txBody>
      </p:sp>
    </p:spTree>
    <p:extLst>
      <p:ext uri="{BB962C8B-B14F-4D97-AF65-F5344CB8AC3E}">
        <p14:creationId xmlns:p14="http://schemas.microsoft.com/office/powerpoint/2010/main" val="104691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fld id="{62640EBB-159A-4D72-BCFB-0A977A2BC7DB}" type="datetime1">
              <a:rPr lang="it-IT" smtClean="0"/>
              <a:pPr>
                <a:defRPr/>
              </a:pPr>
              <a:t>20/02/2018</a:t>
            </a:fld>
            <a:endParaRPr lang="it-IT"/>
          </a:p>
        </p:txBody>
      </p:sp>
      <p:sp>
        <p:nvSpPr>
          <p:cNvPr id="3" name="Footer Placeholder 2"/>
          <p:cNvSpPr>
            <a:spLocks noGrp="1"/>
          </p:cNvSpPr>
          <p:nvPr>
            <p:ph type="ftr" sz="quarter" idx="11"/>
          </p:nvPr>
        </p:nvSpPr>
        <p:spPr/>
        <p:txBody>
          <a:bodyPr/>
          <a:lstStyle/>
          <a:p>
            <a:pPr>
              <a:defRPr/>
            </a:pPr>
            <a:endParaRPr lang="it-IT"/>
          </a:p>
        </p:txBody>
      </p:sp>
      <p:sp>
        <p:nvSpPr>
          <p:cNvPr id="4" name="Slide Number Placeholder 3"/>
          <p:cNvSpPr>
            <a:spLocks noGrp="1"/>
          </p:cNvSpPr>
          <p:nvPr>
            <p:ph type="sldNum" sz="quarter" idx="12"/>
          </p:nvPr>
        </p:nvSpPr>
        <p:spPr/>
        <p:txBody>
          <a:bodyPr/>
          <a:lstStyle/>
          <a:p>
            <a:pPr>
              <a:defRPr/>
            </a:pPr>
            <a:fld id="{3E2ACE2D-32F3-42DB-90E8-EF1B633147BD}" type="slidenum">
              <a:rPr lang="it-IT" smtClean="0"/>
              <a:pPr>
                <a:defRPr/>
              </a:pPr>
              <a:t>‹N›</a:t>
            </a:fld>
            <a:endParaRPr lang="it-IT"/>
          </a:p>
        </p:txBody>
      </p:sp>
    </p:spTree>
    <p:extLst>
      <p:ext uri="{BB962C8B-B14F-4D97-AF65-F5344CB8AC3E}">
        <p14:creationId xmlns:p14="http://schemas.microsoft.com/office/powerpoint/2010/main" val="218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pPr>
              <a:defRPr/>
            </a:pPr>
            <a:fld id="{F488E340-9F47-43ED-B99D-E86D569C5478}" type="datetime1">
              <a:rPr lang="it-IT" smtClean="0"/>
              <a:pPr>
                <a:defRPr/>
              </a:pPr>
              <a:t>20/02/2018</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9EE893A9-E3C5-4D17-BEBD-0085DE9AA69D}" type="slidenum">
              <a:rPr lang="it-IT" smtClean="0"/>
              <a:pPr>
                <a:defRPr/>
              </a:pPr>
              <a:t>‹N›</a:t>
            </a:fld>
            <a:endParaRPr lang="it-IT"/>
          </a:p>
        </p:txBody>
      </p:sp>
    </p:spTree>
    <p:extLst>
      <p:ext uri="{BB962C8B-B14F-4D97-AF65-F5344CB8AC3E}">
        <p14:creationId xmlns:p14="http://schemas.microsoft.com/office/powerpoint/2010/main" val="345762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pPr>
              <a:defRPr/>
            </a:pPr>
            <a:fld id="{78F9AC6F-D70D-4E20-81F1-43E77CA00F2D}" type="datetime1">
              <a:rPr lang="it-IT" smtClean="0"/>
              <a:pPr>
                <a:defRPr/>
              </a:pPr>
              <a:t>20/02/2018</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540A23DD-7E99-4DFF-A173-48F9E6AB614F}" type="slidenum">
              <a:rPr lang="it-IT" smtClean="0"/>
              <a:pPr>
                <a:defRPr/>
              </a:pPr>
              <a:t>‹N›</a:t>
            </a:fld>
            <a:endParaRPr lang="it-IT"/>
          </a:p>
        </p:txBody>
      </p:sp>
    </p:spTree>
    <p:extLst>
      <p:ext uri="{BB962C8B-B14F-4D97-AF65-F5344CB8AC3E}">
        <p14:creationId xmlns:p14="http://schemas.microsoft.com/office/powerpoint/2010/main" val="2181496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CCFF"/>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fld id="{03E66D24-FDE9-4A8B-8EAD-DE704293053E}" type="datetime1">
              <a:rPr lang="it-IT" smtClean="0"/>
              <a:pPr>
                <a:defRPr/>
              </a:pPr>
              <a:t>20/02/2018</a:t>
            </a:fld>
            <a:endParaRPr lang="it-IT"/>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it-IT"/>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D6C0FA09-377B-4E36-B38A-3E5ADE2CB855}" type="slidenum">
              <a:rPr lang="it-IT" smtClean="0"/>
              <a:pPr>
                <a:defRPr/>
              </a:pPr>
              <a:t>‹N›</a:t>
            </a:fld>
            <a:endParaRPr lang="it-IT"/>
          </a:p>
        </p:txBody>
      </p:sp>
    </p:spTree>
    <p:extLst>
      <p:ext uri="{BB962C8B-B14F-4D97-AF65-F5344CB8AC3E}">
        <p14:creationId xmlns:p14="http://schemas.microsoft.com/office/powerpoint/2010/main" val="275183358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it.wikipedia.org/wiki/Sindacato"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s://it.wikipedia.org/wiki/Datore_di_lavoro" TargetMode="External"/><Relationship Id="rId4" Type="http://schemas.openxmlformats.org/officeDocument/2006/relationships/hyperlink" Target="https://it.wikipedia.org/wiki/Lavoratore_dipendent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cooperativeimolesi.it/"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4.png"/>
          <p:cNvPicPr/>
          <p:nvPr/>
        </p:nvPicPr>
        <p:blipFill>
          <a:blip r:embed="rId3">
            <a:extLst/>
          </a:blip>
          <a:srcRect l="22656" t="35590" r="34041" b="26288"/>
          <a:stretch>
            <a:fillRect/>
          </a:stretch>
        </p:blipFill>
        <p:spPr>
          <a:xfrm>
            <a:off x="-91649" y="-228600"/>
            <a:ext cx="9518411" cy="7086601"/>
          </a:xfrm>
          <a:prstGeom prst="rect">
            <a:avLst/>
          </a:prstGeom>
          <a:ln w="12700">
            <a:miter lim="400000"/>
          </a:ln>
        </p:spPr>
      </p:pic>
      <p:sp>
        <p:nvSpPr>
          <p:cNvPr id="34" name="Shape 34"/>
          <p:cNvSpPr/>
          <p:nvPr/>
        </p:nvSpPr>
        <p:spPr>
          <a:xfrm>
            <a:off x="-91649" y="4162605"/>
            <a:ext cx="4585298" cy="479847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a:effectLst>
            <a:outerShdw blurRad="38100" dist="25400" dir="5400000" rotWithShape="0">
              <a:srgbClr val="000000">
                <a:alpha val="50000"/>
              </a:srgbClr>
            </a:outerShdw>
          </a:effectLst>
        </p:spPr>
        <p:txBody>
          <a:bodyPr lIns="0" tIns="0" rIns="0" bIns="0" anchor="ctr"/>
          <a:lstStyle/>
          <a:p>
            <a:pPr lvl="0">
              <a:defRPr sz="3200">
                <a:solidFill>
                  <a:srgbClr val="FFFFFF"/>
                </a:solidFill>
              </a:defRPr>
            </a:pPr>
            <a:endParaRPr/>
          </a:p>
        </p:txBody>
      </p:sp>
      <p:pic>
        <p:nvPicPr>
          <p:cNvPr id="35" name="image3.png"/>
          <p:cNvPicPr/>
          <p:nvPr/>
        </p:nvPicPr>
        <p:blipFill>
          <a:blip r:embed="rId4">
            <a:extLst/>
          </a:blip>
          <a:srcRect l="4330" t="6606"/>
          <a:stretch>
            <a:fillRect/>
          </a:stretch>
        </p:blipFill>
        <p:spPr>
          <a:xfrm>
            <a:off x="914400" y="4468504"/>
            <a:ext cx="2061046" cy="1647060"/>
          </a:xfrm>
          <a:prstGeom prst="rect">
            <a:avLst/>
          </a:prstGeom>
          <a:ln w="12700">
            <a:miter lim="400000"/>
          </a:ln>
        </p:spPr>
      </p:pic>
      <p:sp>
        <p:nvSpPr>
          <p:cNvPr id="36" name="Shape 36"/>
          <p:cNvSpPr/>
          <p:nvPr/>
        </p:nvSpPr>
        <p:spPr>
          <a:xfrm>
            <a:off x="425033" y="6115564"/>
            <a:ext cx="3203319" cy="446276"/>
          </a:xfrm>
          <a:prstGeom prst="rect">
            <a:avLst/>
          </a:prstGeom>
          <a:solidFill>
            <a:srgbClr val="272454"/>
          </a:solidFill>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7000">
                <a:solidFill>
                  <a:srgbClr val="FFFFFF"/>
                </a:solidFill>
                <a:latin typeface="Oswald Bold"/>
                <a:ea typeface="Oswald Bold"/>
                <a:cs typeface="Oswald Bold"/>
                <a:sym typeface="Oswald Bold"/>
              </a:defRPr>
            </a:lvl1pPr>
          </a:lstStyle>
          <a:p>
            <a:pPr lvl="0">
              <a:defRPr sz="1800">
                <a:solidFill>
                  <a:srgbClr val="000000"/>
                </a:solidFill>
              </a:defRPr>
            </a:pPr>
            <a:r>
              <a:rPr sz="2900" dirty="0" err="1">
                <a:solidFill>
                  <a:schemeClr val="bg1"/>
                </a:solidFill>
              </a:rPr>
              <a:t>Vitamina</a:t>
            </a:r>
            <a:r>
              <a:rPr sz="2900" dirty="0">
                <a:solidFill>
                  <a:schemeClr val="bg1"/>
                </a:solidFill>
              </a:rPr>
              <a:t> C</a:t>
            </a:r>
          </a:p>
        </p:txBody>
      </p:sp>
      <p:pic>
        <p:nvPicPr>
          <p:cNvPr id="41" name="image2.jpeg"/>
          <p:cNvPicPr/>
          <p:nvPr/>
        </p:nvPicPr>
        <p:blipFill>
          <a:blip r:embed="rId5">
            <a:extLst/>
          </a:blip>
          <a:stretch>
            <a:fillRect/>
          </a:stretch>
        </p:blipFill>
        <p:spPr>
          <a:xfrm>
            <a:off x="2975446" y="5257801"/>
            <a:ext cx="908487" cy="857764"/>
          </a:xfrm>
          <a:prstGeom prst="rect">
            <a:avLst/>
          </a:prstGeom>
          <a:ln w="12700">
            <a:miter lim="400000"/>
          </a:ln>
        </p:spPr>
      </p:pic>
      <p:sp>
        <p:nvSpPr>
          <p:cNvPr id="10" name="CasellaDiTesto 5"/>
          <p:cNvSpPr txBox="1">
            <a:spLocks noChangeArrowheads="1"/>
          </p:cNvSpPr>
          <p:nvPr/>
        </p:nvSpPr>
        <p:spPr bwMode="auto">
          <a:xfrm>
            <a:off x="914400" y="1600200"/>
            <a:ext cx="7740000" cy="2062103"/>
          </a:xfrm>
          <a:prstGeom prst="rect">
            <a:avLst/>
          </a:prstGeom>
          <a:noFill/>
          <a:ln w="9525">
            <a:noFill/>
            <a:miter lim="800000"/>
            <a:headEnd/>
            <a:tailEnd/>
          </a:ln>
        </p:spPr>
        <p:txBody>
          <a:bodyPr wrap="square">
            <a:spAutoFit/>
          </a:bodyPr>
          <a:lstStyle/>
          <a:p>
            <a:pPr algn="ctr"/>
            <a:r>
              <a:rPr lang="it-IT" altLang="it-IT" sz="3200" b="1" i="1" dirty="0">
                <a:solidFill>
                  <a:schemeClr val="bg1"/>
                </a:solidFill>
                <a:latin typeface="Baskerville Old Face" pitchFamily="18" charset="0"/>
              </a:rPr>
              <a:t>Vitamina C </a:t>
            </a:r>
          </a:p>
          <a:p>
            <a:pPr algn="ctr"/>
            <a:r>
              <a:rPr lang="it-IT" altLang="it-IT" sz="3200" b="1" i="1" dirty="0">
                <a:solidFill>
                  <a:schemeClr val="bg1"/>
                </a:solidFill>
                <a:latin typeface="Baskerville Old Face" pitchFamily="18" charset="0"/>
              </a:rPr>
              <a:t>Cooperazione Condivisione Cultura d’impresa </a:t>
            </a:r>
            <a:br>
              <a:rPr lang="it-IT" altLang="it-IT" sz="3200" b="1" i="1" dirty="0">
                <a:solidFill>
                  <a:schemeClr val="bg1"/>
                </a:solidFill>
                <a:latin typeface="Baskerville Old Face" pitchFamily="18" charset="0"/>
              </a:rPr>
            </a:br>
            <a:r>
              <a:rPr lang="it-IT" altLang="it-IT" sz="3200" b="1" i="1" dirty="0">
                <a:solidFill>
                  <a:schemeClr val="bg1"/>
                </a:solidFill>
                <a:latin typeface="Baskerville Old Face" pitchFamily="18" charset="0"/>
              </a:rPr>
              <a:t> </a:t>
            </a:r>
            <a:br>
              <a:rPr lang="it-IT" altLang="it-IT" sz="3200" b="1" i="1" dirty="0">
                <a:solidFill>
                  <a:schemeClr val="bg1"/>
                </a:solidFill>
                <a:latin typeface="Baskerville Old Face" pitchFamily="18" charset="0"/>
              </a:rPr>
            </a:br>
            <a:r>
              <a:rPr lang="it-IT" altLang="it-IT" sz="3200" b="1" i="1" dirty="0">
                <a:solidFill>
                  <a:schemeClr val="bg1"/>
                </a:solidFill>
                <a:latin typeface="Baskerville Old Face" pitchFamily="18" charset="0"/>
              </a:rPr>
              <a:t>Anno scolastico 2017-2018</a:t>
            </a:r>
            <a:endParaRPr lang="it-IT" altLang="it-IT" sz="3200" dirty="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92238" y="1979613"/>
            <a:ext cx="6837362" cy="876300"/>
          </a:xfrm>
        </p:spPr>
        <p:txBody>
          <a:bodyPr>
            <a:normAutofit fontScale="90000"/>
          </a:bodyPr>
          <a:lstStyle/>
          <a:p>
            <a:pPr eaLnBrk="1" hangingPunct="1"/>
            <a:r>
              <a:rPr lang="it-IT" altLang="it-IT" b="1" i="1">
                <a:solidFill>
                  <a:srgbClr val="001B50"/>
                </a:solidFill>
                <a:latin typeface="Baskerville Old Face" pitchFamily="18" charset="0"/>
              </a:rPr>
              <a:t>Le prime cooperative in Italia</a:t>
            </a:r>
          </a:p>
        </p:txBody>
      </p:sp>
      <p:sp>
        <p:nvSpPr>
          <p:cNvPr id="33796" name="CasellaDiTesto 1"/>
          <p:cNvSpPr txBox="1">
            <a:spLocks noChangeArrowheads="1"/>
          </p:cNvSpPr>
          <p:nvPr/>
        </p:nvSpPr>
        <p:spPr bwMode="auto">
          <a:xfrm>
            <a:off x="287338" y="3429000"/>
            <a:ext cx="8750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it-IT" altLang="it-IT" sz="3600">
                <a:solidFill>
                  <a:srgbClr val="FF0000"/>
                </a:solidFill>
                <a:latin typeface="Baskerville Old Face" pitchFamily="18" charset="0"/>
              </a:rPr>
              <a:t>Video sulla nascita della cooperazione in italia</a:t>
            </a:r>
          </a:p>
        </p:txBody>
      </p:sp>
      <p:pic>
        <p:nvPicPr>
          <p:cNvPr id="5"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pic>
        <p:nvPicPr>
          <p:cNvPr id="2" name="Immagine 1">
            <a:extLst>
              <a:ext uri="{FF2B5EF4-FFF2-40B4-BE49-F238E27FC236}">
                <a16:creationId xmlns:a16="http://schemas.microsoft.com/office/drawing/2014/main" id="{8C1057C9-96CC-43F1-B6D3-2469D8AF9654}"/>
              </a:ext>
            </a:extLst>
          </p:cNvPr>
          <p:cNvPicPr>
            <a:picLocks noChangeAspect="1"/>
          </p:cNvPicPr>
          <p:nvPr/>
        </p:nvPicPr>
        <p:blipFill>
          <a:blip r:embed="rId4"/>
          <a:stretch>
            <a:fillRect/>
          </a:stretch>
        </p:blipFill>
        <p:spPr>
          <a:xfrm>
            <a:off x="5162611" y="109696"/>
            <a:ext cx="1828959" cy="1121761"/>
          </a:xfrm>
          <a:prstGeom prst="rect">
            <a:avLst/>
          </a:prstGeom>
        </p:spPr>
      </p:pic>
    </p:spTree>
    <p:extLst>
      <p:ext uri="{BB962C8B-B14F-4D97-AF65-F5344CB8AC3E}">
        <p14:creationId xmlns:p14="http://schemas.microsoft.com/office/powerpoint/2010/main" val="1688087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0"/>
            <a:ext cx="7543800" cy="1008062"/>
          </a:xfrm>
        </p:spPr>
        <p:txBody>
          <a:bodyPr>
            <a:normAutofit fontScale="90000"/>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Le prime cooperative ad Imola</a:t>
            </a:r>
          </a:p>
        </p:txBody>
      </p:sp>
      <p:sp>
        <p:nvSpPr>
          <p:cNvPr id="31746"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31747"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31748" name="Rectangle 8"/>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30731" name="Text Box 11"/>
          <p:cNvSpPr txBox="1">
            <a:spLocks noChangeArrowheads="1"/>
          </p:cNvSpPr>
          <p:nvPr/>
        </p:nvSpPr>
        <p:spPr bwMode="auto">
          <a:xfrm>
            <a:off x="468313" y="1484313"/>
            <a:ext cx="7777162" cy="4524375"/>
          </a:xfrm>
          <a:prstGeom prst="rect">
            <a:avLst/>
          </a:prstGeom>
          <a:noFill/>
          <a:ln w="9525">
            <a:noFill/>
            <a:miter lim="800000"/>
            <a:headEnd/>
            <a:tailEnd/>
          </a:ln>
        </p:spPr>
        <p:txBody>
          <a:bodyPr>
            <a:spAutoFit/>
          </a:bodyPr>
          <a:lstStyle/>
          <a:p>
            <a:pPr algn="ctr">
              <a:spcBef>
                <a:spcPct val="50000"/>
              </a:spcBef>
            </a:pPr>
            <a:r>
              <a:rPr lang="it-IT" altLang="it-IT" sz="2400">
                <a:solidFill>
                  <a:srgbClr val="001B50"/>
                </a:solidFill>
                <a:latin typeface="Baskerville Old Face" pitchFamily="18" charset="0"/>
              </a:rPr>
              <a:t>Imola fu vivaio di idee cooperative fin dalla seconda metà del 1800 quando, dopo l’unità d’Italia, si avvertirono i primi segnali di quel lento processo di industrializzazione che sarebbe giunto a piena maturazione solo in tempi recenti.</a:t>
            </a:r>
          </a:p>
          <a:p>
            <a:pPr algn="ctr">
              <a:spcBef>
                <a:spcPct val="50000"/>
              </a:spcBef>
            </a:pPr>
            <a:r>
              <a:rPr lang="it-IT" altLang="it-IT" sz="2400">
                <a:solidFill>
                  <a:srgbClr val="001B50"/>
                </a:solidFill>
                <a:latin typeface="Baskerville Old Face" pitchFamily="18" charset="0"/>
              </a:rPr>
              <a:t> I 70 anni che vanno dal 1850 al 1920 furono per Imola estremamente importanti per attività ed iniziative che tendevano ad elevare e migliorare le condizioni di vita, in particolare per le classi sociali più povere.</a:t>
            </a:r>
          </a:p>
          <a:p>
            <a:pPr algn="ctr">
              <a:spcBef>
                <a:spcPct val="50000"/>
              </a:spcBef>
            </a:pPr>
            <a:r>
              <a:rPr lang="it-IT" altLang="it-IT" sz="2400">
                <a:solidFill>
                  <a:srgbClr val="001B50"/>
                </a:solidFill>
                <a:latin typeface="Baskerville Old Face" pitchFamily="18" charset="0"/>
              </a:rPr>
              <a:t> A questo proposito va segnalato il grande sviluppo delle cooperative, la maggior parte delle quali è tuttora in attività e costituisce l’asse portante dell’economia della città.</a:t>
            </a: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spTree>
    <p:extLst>
      <p:ext uri="{BB962C8B-B14F-4D97-AF65-F5344CB8AC3E}">
        <p14:creationId xmlns:p14="http://schemas.microsoft.com/office/powerpoint/2010/main" val="109203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28000" y="360000"/>
            <a:ext cx="7543800" cy="1008062"/>
          </a:xfrm>
        </p:spPr>
        <p:txBody>
          <a:bodyPr>
            <a:normAutofit fontScale="90000"/>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Le prime cooperative ad Imola</a:t>
            </a:r>
          </a:p>
        </p:txBody>
      </p:sp>
      <p:sp>
        <p:nvSpPr>
          <p:cNvPr id="33794"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33795"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33796" name="Rectangle 7"/>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32777" name="Text Box 9"/>
          <p:cNvSpPr txBox="1">
            <a:spLocks noChangeArrowheads="1"/>
          </p:cNvSpPr>
          <p:nvPr/>
        </p:nvSpPr>
        <p:spPr bwMode="auto">
          <a:xfrm>
            <a:off x="611188" y="1557338"/>
            <a:ext cx="7705725" cy="5078313"/>
          </a:xfrm>
          <a:prstGeom prst="rect">
            <a:avLst/>
          </a:prstGeom>
          <a:noFill/>
          <a:ln w="9525">
            <a:noFill/>
            <a:miter lim="800000"/>
            <a:headEnd/>
            <a:tailEnd/>
          </a:ln>
        </p:spPr>
        <p:txBody>
          <a:bodyPr>
            <a:spAutoFit/>
          </a:bodyPr>
          <a:lstStyle/>
          <a:p>
            <a:pPr algn="ctr">
              <a:spcBef>
                <a:spcPct val="50000"/>
              </a:spcBef>
            </a:pPr>
            <a:r>
              <a:rPr lang="it-IT" altLang="it-IT" sz="2400" dirty="0">
                <a:solidFill>
                  <a:srgbClr val="001B50"/>
                </a:solidFill>
                <a:latin typeface="Baskerville Old Face" pitchFamily="18" charset="0"/>
              </a:rPr>
              <a:t>Nel 1869 fu costituita la Cooperativa di Consumo denominata “Magazzino Cooperativo”</a:t>
            </a:r>
          </a:p>
          <a:p>
            <a:pPr algn="ctr">
              <a:spcBef>
                <a:spcPct val="50000"/>
              </a:spcBef>
            </a:pPr>
            <a:r>
              <a:rPr lang="it-IT" altLang="it-IT" sz="2400" dirty="0">
                <a:solidFill>
                  <a:srgbClr val="001B50"/>
                </a:solidFill>
                <a:latin typeface="Baskerville Old Face" pitchFamily="18" charset="0"/>
              </a:rPr>
              <a:t>Nel 1874 la Cooperativa Ceramica</a:t>
            </a:r>
          </a:p>
          <a:p>
            <a:pPr algn="ctr">
              <a:spcBef>
                <a:spcPct val="50000"/>
              </a:spcBef>
            </a:pPr>
            <a:r>
              <a:rPr lang="it-IT" altLang="it-IT" sz="2400" dirty="0">
                <a:solidFill>
                  <a:srgbClr val="001B50"/>
                </a:solidFill>
                <a:latin typeface="Baskerville Old Face" pitchFamily="18" charset="0"/>
              </a:rPr>
              <a:t>Nel 1889 la Cooperativa Lavoratori della Terra (Medicina)</a:t>
            </a:r>
          </a:p>
          <a:p>
            <a:pPr algn="ctr">
              <a:spcBef>
                <a:spcPct val="50000"/>
              </a:spcBef>
            </a:pPr>
            <a:r>
              <a:rPr lang="it-IT" altLang="it-IT" sz="2400" dirty="0">
                <a:solidFill>
                  <a:srgbClr val="001B50"/>
                </a:solidFill>
                <a:latin typeface="Baskerville Old Face" pitchFamily="18" charset="0"/>
              </a:rPr>
              <a:t>Nel 1893 la Cooperativa Ortolani</a:t>
            </a:r>
          </a:p>
          <a:p>
            <a:pPr algn="ctr">
              <a:spcBef>
                <a:spcPct val="50000"/>
              </a:spcBef>
            </a:pPr>
            <a:r>
              <a:rPr lang="it-IT" altLang="it-IT" sz="2400" dirty="0">
                <a:solidFill>
                  <a:srgbClr val="001B50"/>
                </a:solidFill>
                <a:latin typeface="Baskerville Old Face" pitchFamily="18" charset="0"/>
              </a:rPr>
              <a:t>Nel 1900 la Cooperativa Tipografica Galeati</a:t>
            </a:r>
          </a:p>
          <a:p>
            <a:pPr algn="ctr">
              <a:spcBef>
                <a:spcPct val="50000"/>
              </a:spcBef>
            </a:pPr>
            <a:r>
              <a:rPr lang="it-IT" altLang="it-IT" sz="2400" dirty="0">
                <a:solidFill>
                  <a:srgbClr val="001B50"/>
                </a:solidFill>
                <a:latin typeface="Baskerville Old Face" pitchFamily="18" charset="0"/>
              </a:rPr>
              <a:t>Nel 1908 la Cooperativa di Falegnami “La Lavorazione del Legno (3 Elle)”</a:t>
            </a:r>
          </a:p>
          <a:p>
            <a:pPr algn="ctr">
              <a:spcBef>
                <a:spcPct val="50000"/>
              </a:spcBef>
            </a:pPr>
            <a:r>
              <a:rPr lang="it-IT" altLang="it-IT" sz="2400" dirty="0">
                <a:solidFill>
                  <a:srgbClr val="001B50"/>
                </a:solidFill>
                <a:latin typeface="Baskerville Old Face" pitchFamily="18" charset="0"/>
              </a:rPr>
              <a:t>Nel 1919 la Sacmi</a:t>
            </a:r>
          </a:p>
          <a:p>
            <a:pPr algn="ctr">
              <a:spcBef>
                <a:spcPct val="50000"/>
              </a:spcBef>
            </a:pPr>
            <a:endParaRPr lang="it-IT" altLang="it-IT" sz="2400" dirty="0">
              <a:solidFill>
                <a:srgbClr val="001B50"/>
              </a:solidFill>
              <a:latin typeface="Baskerville Old Face" pitchFamily="18" charset="0"/>
            </a:endParaRP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29600" y="197571"/>
            <a:ext cx="925602" cy="790417"/>
          </a:xfrm>
          <a:prstGeom prst="rect">
            <a:avLst/>
          </a:prstGeom>
          <a:noFill/>
          <a:ln w="9525">
            <a:noFill/>
            <a:miter lim="800000"/>
            <a:headEnd/>
            <a:tailEnd/>
          </a:ln>
        </p:spPr>
      </p:pic>
    </p:spTree>
    <p:extLst>
      <p:ext uri="{BB962C8B-B14F-4D97-AF65-F5344CB8AC3E}">
        <p14:creationId xmlns:p14="http://schemas.microsoft.com/office/powerpoint/2010/main" val="895329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74700" y="1403350"/>
            <a:ext cx="7543800" cy="1008063"/>
          </a:xfrm>
        </p:spPr>
        <p:txBody>
          <a:bodyPr>
            <a:normAutofit fontScale="90000"/>
          </a:bodyPr>
          <a:lstStyle/>
          <a:p>
            <a:pPr algn="ctr" eaLnBrk="1" hangingPunct="1"/>
            <a:r>
              <a:rPr lang="it-IT" altLang="it-IT" b="1" i="1" dirty="0">
                <a:solidFill>
                  <a:srgbClr val="001B50"/>
                </a:solidFill>
                <a:latin typeface="Baskerville Old Face" pitchFamily="18" charset="0"/>
                <a:ea typeface="ＭＳ Ｐゴシック" panose="020B0600070205080204" pitchFamily="34" charset="-128"/>
              </a:rPr>
              <a:t>La storia della cooperazione</a:t>
            </a:r>
            <a:br>
              <a:rPr lang="it-IT" altLang="it-IT" b="1" i="1" dirty="0">
                <a:solidFill>
                  <a:srgbClr val="001B50"/>
                </a:solidFill>
                <a:latin typeface="Baskerville Old Face" pitchFamily="18" charset="0"/>
                <a:ea typeface="ＭＳ Ｐゴシック" panose="020B0600070205080204" pitchFamily="34" charset="-128"/>
              </a:rPr>
            </a:br>
            <a:r>
              <a:rPr lang="it-IT" altLang="it-IT" b="1" i="1" dirty="0">
                <a:solidFill>
                  <a:srgbClr val="001B50"/>
                </a:solidFill>
                <a:latin typeface="Baskerville Old Face" pitchFamily="18" charset="0"/>
                <a:ea typeface="ＭＳ Ｐゴシック" panose="020B0600070205080204" pitchFamily="34" charset="-128"/>
              </a:rPr>
              <a:t> ad Imola</a:t>
            </a:r>
          </a:p>
        </p:txBody>
      </p:sp>
      <p:sp>
        <p:nvSpPr>
          <p:cNvPr id="39939" name="CasellaDiTesto 3"/>
          <p:cNvSpPr txBox="1">
            <a:spLocks noChangeArrowheads="1"/>
          </p:cNvSpPr>
          <p:nvPr/>
        </p:nvSpPr>
        <p:spPr bwMode="auto">
          <a:xfrm>
            <a:off x="2743200" y="3429000"/>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it-IT" altLang="it-IT" sz="3600">
                <a:solidFill>
                  <a:srgbClr val="FF0000"/>
                </a:solidFill>
                <a:latin typeface="Baskerville Old Face" pitchFamily="18" charset="0"/>
              </a:rPr>
              <a:t>Video</a:t>
            </a:r>
          </a:p>
        </p:txBody>
      </p:sp>
      <p:pic>
        <p:nvPicPr>
          <p:cNvPr id="4"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29600" y="197571"/>
            <a:ext cx="925602" cy="790417"/>
          </a:xfrm>
          <a:prstGeom prst="rect">
            <a:avLst/>
          </a:prstGeom>
          <a:noFill/>
          <a:ln w="9525">
            <a:noFill/>
            <a:miter lim="800000"/>
            <a:headEnd/>
            <a:tailEnd/>
          </a:ln>
        </p:spPr>
      </p:pic>
      <p:pic>
        <p:nvPicPr>
          <p:cNvPr id="2" name="Immagine 1">
            <a:extLst>
              <a:ext uri="{FF2B5EF4-FFF2-40B4-BE49-F238E27FC236}">
                <a16:creationId xmlns:a16="http://schemas.microsoft.com/office/drawing/2014/main" id="{EB96896C-3922-45EA-B655-82430BEAE14D}"/>
              </a:ext>
            </a:extLst>
          </p:cNvPr>
          <p:cNvPicPr>
            <a:picLocks noChangeAspect="1"/>
          </p:cNvPicPr>
          <p:nvPr/>
        </p:nvPicPr>
        <p:blipFill>
          <a:blip r:embed="rId3"/>
          <a:stretch>
            <a:fillRect/>
          </a:stretch>
        </p:blipFill>
        <p:spPr>
          <a:xfrm>
            <a:off x="914241" y="5257800"/>
            <a:ext cx="1828959" cy="1121761"/>
          </a:xfrm>
          <a:prstGeom prst="rect">
            <a:avLst/>
          </a:prstGeom>
        </p:spPr>
      </p:pic>
    </p:spTree>
    <p:extLst>
      <p:ext uri="{BB962C8B-B14F-4D97-AF65-F5344CB8AC3E}">
        <p14:creationId xmlns:p14="http://schemas.microsoft.com/office/powerpoint/2010/main" val="10059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7975" y="0"/>
            <a:ext cx="7921625" cy="1223963"/>
          </a:xfrm>
        </p:spPr>
        <p:txBody>
          <a:bodyPr/>
          <a:lstStyle/>
          <a:p>
            <a:pPr algn="ctr" eaLnBrk="1" hangingPunct="1"/>
            <a:r>
              <a:rPr lang="it-IT" altLang="it-IT" b="1" i="1">
                <a:solidFill>
                  <a:srgbClr val="001B50"/>
                </a:solidFill>
                <a:latin typeface="Baskerville Old Face" pitchFamily="18" charset="0"/>
                <a:ea typeface="ＭＳ Ｐゴシック" panose="020B0600070205080204" pitchFamily="34" charset="-128"/>
              </a:rPr>
              <a:t>       Che cos’è una</a:t>
            </a:r>
            <a:br>
              <a:rPr lang="it-IT" altLang="it-IT" b="1" i="1">
                <a:solidFill>
                  <a:srgbClr val="001B50"/>
                </a:solidFill>
                <a:latin typeface="Baskerville Old Face" pitchFamily="18" charset="0"/>
                <a:ea typeface="ＭＳ Ｐゴシック" panose="020B0600070205080204" pitchFamily="34" charset="-128"/>
              </a:rPr>
            </a:br>
            <a:r>
              <a:rPr lang="it-IT" altLang="it-IT" b="1" i="1">
                <a:solidFill>
                  <a:srgbClr val="001B50"/>
                </a:solidFill>
                <a:latin typeface="Baskerville Old Face" pitchFamily="18" charset="0"/>
                <a:ea typeface="ＭＳ Ｐゴシック" panose="020B0600070205080204" pitchFamily="34" charset="-128"/>
              </a:rPr>
              <a:t>associazione di categoria</a:t>
            </a:r>
          </a:p>
        </p:txBody>
      </p:sp>
      <p:sp>
        <p:nvSpPr>
          <p:cNvPr id="40963" name="Rectangle 3"/>
          <p:cNvSpPr>
            <a:spLocks noChangeArrowheads="1"/>
          </p:cNvSpPr>
          <p:nvPr/>
        </p:nvSpPr>
        <p:spPr bwMode="auto">
          <a:xfrm>
            <a:off x="590550" y="2143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it-IT" altLang="it-IT" sz="2400">
              <a:solidFill>
                <a:schemeClr val="tx1"/>
              </a:solidFill>
              <a:latin typeface="Baskerville Old Face" pitchFamily="18" charset="0"/>
              <a:ea typeface="ＭＳ Ｐゴシック" panose="020B0600070205080204" pitchFamily="34" charset="-128"/>
            </a:endParaRPr>
          </a:p>
        </p:txBody>
      </p:sp>
      <p:sp>
        <p:nvSpPr>
          <p:cNvPr id="40964" name="Rectangle 4"/>
          <p:cNvSpPr>
            <a:spLocks noChangeArrowheads="1"/>
          </p:cNvSpPr>
          <p:nvPr/>
        </p:nvSpPr>
        <p:spPr bwMode="auto">
          <a:xfrm>
            <a:off x="2273300" y="2157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it-IT" altLang="it-IT" sz="2400">
              <a:solidFill>
                <a:schemeClr val="tx1"/>
              </a:solidFill>
              <a:latin typeface="Baskerville Old Face" pitchFamily="18" charset="0"/>
              <a:ea typeface="ＭＳ Ｐゴシック" panose="020B0600070205080204" pitchFamily="34" charset="-128"/>
            </a:endParaRPr>
          </a:p>
        </p:txBody>
      </p:sp>
      <p:sp>
        <p:nvSpPr>
          <p:cNvPr id="40965" name="Rectangle 5"/>
          <p:cNvSpPr>
            <a:spLocks noChangeArrowheads="1"/>
          </p:cNvSpPr>
          <p:nvPr/>
        </p:nvSpPr>
        <p:spPr bwMode="auto">
          <a:xfrm>
            <a:off x="179388" y="2852738"/>
            <a:ext cx="78327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it-IT" altLang="it-IT" sz="4400" b="1" i="1">
              <a:solidFill>
                <a:schemeClr val="tx2"/>
              </a:solidFill>
              <a:latin typeface="Baskerville Old Face" pitchFamily="18" charset="0"/>
              <a:ea typeface="ＭＳ Ｐゴシック" panose="020B0600070205080204" pitchFamily="34" charset="-128"/>
            </a:endParaRPr>
          </a:p>
        </p:txBody>
      </p:sp>
      <p:sp>
        <p:nvSpPr>
          <p:cNvPr id="40966" name="CasellaDiTesto 1"/>
          <p:cNvSpPr txBox="1">
            <a:spLocks noChangeArrowheads="1"/>
          </p:cNvSpPr>
          <p:nvPr/>
        </p:nvSpPr>
        <p:spPr bwMode="auto">
          <a:xfrm>
            <a:off x="179388" y="1236663"/>
            <a:ext cx="878522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it-IT" altLang="it-IT" sz="2000" dirty="0">
                <a:solidFill>
                  <a:srgbClr val="001B50"/>
                </a:solidFill>
                <a:latin typeface="Baskerville Old Face" pitchFamily="18" charset="0"/>
              </a:rPr>
              <a:t>E’ una associazione di soggetti esercenti attività in campo economico (di un certo settore o di una certa tipologia di impresa) che ha la finalità di rappresentare e tutelare i propri associati nei rapporti con le controparti, con le istituzioni, con gli enti pubblici, con le altri parti sociali. Inoltre può erogare una serie di servizi quali: assistenza contabile e amministrativa, paghe e contributi, aspetti economici e finanziari, rappresentanza sindacale, disbrigo di pratiche burocratiche, consulenza nella gestione della sicurezza e della salute sul posto di lavoro, consulenza ambientale, sulla qualità e sulla privacy,  servizi di organizzazione di fiere, seminari e viaggi studio, contrattualistica, formazione, analisi statistiche e raccolta dati.</a:t>
            </a:r>
          </a:p>
          <a:p>
            <a:pPr algn="just" eaLnBrk="1" hangingPunct="1">
              <a:spcBef>
                <a:spcPct val="0"/>
              </a:spcBef>
              <a:buClrTx/>
              <a:buFontTx/>
              <a:buNone/>
            </a:pPr>
            <a:r>
              <a:rPr lang="it-IT" altLang="it-IT" sz="2000" dirty="0">
                <a:solidFill>
                  <a:srgbClr val="001B50"/>
                </a:solidFill>
                <a:latin typeface="Baskerville Old Face" pitchFamily="18" charset="0"/>
              </a:rPr>
              <a:t>Le associazioni di categoria, svolgendo prevalentemente o integralmente attività a rappresentanza e tutela dei loro aderenti, possono anche essere interlocutori dei </a:t>
            </a:r>
            <a:r>
              <a:rPr lang="it-IT" altLang="it-IT" sz="2000" dirty="0">
                <a:solidFill>
                  <a:srgbClr val="001B50"/>
                </a:solidFill>
                <a:latin typeface="Baskerville Old Face" pitchFamily="18" charset="0"/>
                <a:hlinkClick r:id="rId3" tooltip="Sindacato"/>
              </a:rPr>
              <a:t>sindacati</a:t>
            </a:r>
            <a:r>
              <a:rPr lang="it-IT" altLang="it-IT" sz="2000" dirty="0">
                <a:solidFill>
                  <a:srgbClr val="001B50"/>
                </a:solidFill>
                <a:latin typeface="Baskerville Old Face" pitchFamily="18" charset="0"/>
              </a:rPr>
              <a:t> dei </a:t>
            </a:r>
            <a:r>
              <a:rPr lang="it-IT" altLang="it-IT" sz="2000" dirty="0">
                <a:solidFill>
                  <a:srgbClr val="001B50"/>
                </a:solidFill>
                <a:latin typeface="Baskerville Old Face" pitchFamily="18" charset="0"/>
                <a:hlinkClick r:id="rId4" tooltip="Lavoratore dipendente"/>
              </a:rPr>
              <a:t>lavoratori dipendenti</a:t>
            </a:r>
            <a:r>
              <a:rPr lang="it-IT" altLang="it-IT" sz="2000" dirty="0">
                <a:solidFill>
                  <a:srgbClr val="001B50"/>
                </a:solidFill>
                <a:latin typeface="Baskerville Old Face" pitchFamily="18" charset="0"/>
              </a:rPr>
              <a:t> e dei </a:t>
            </a:r>
            <a:r>
              <a:rPr lang="it-IT" altLang="it-IT" sz="2000" dirty="0">
                <a:solidFill>
                  <a:srgbClr val="001B50"/>
                </a:solidFill>
                <a:latin typeface="Baskerville Old Face" pitchFamily="18" charset="0"/>
                <a:hlinkClick r:id="rId5" tooltip="Datore di lavoro"/>
              </a:rPr>
              <a:t>datori di lavoro</a:t>
            </a:r>
            <a:r>
              <a:rPr lang="it-IT" altLang="it-IT" sz="2000" dirty="0">
                <a:solidFill>
                  <a:srgbClr val="001B50"/>
                </a:solidFill>
                <a:latin typeface="Baskerville Old Face" pitchFamily="18" charset="0"/>
              </a:rPr>
              <a:t>.</a:t>
            </a:r>
          </a:p>
          <a:p>
            <a:pPr algn="just" eaLnBrk="1" hangingPunct="1">
              <a:spcBef>
                <a:spcPct val="0"/>
              </a:spcBef>
              <a:buClrTx/>
              <a:buFontTx/>
              <a:buNone/>
            </a:pPr>
            <a:r>
              <a:rPr lang="it-IT" altLang="it-IT" sz="2000" dirty="0">
                <a:solidFill>
                  <a:srgbClr val="001B50"/>
                </a:solidFill>
                <a:latin typeface="Baskerville Old Face" pitchFamily="18" charset="0"/>
              </a:rPr>
              <a:t>Esistono associazioni di categoria per ogni determinata tipologia economico-produttiva, suddivise per singola varietà di prodotto/bene o servizio, per dimensione o struttura degli iscritti/rappresentati, per zona/territorio, per scopo o vocazione, ecc. Pertanto, vi sono numerosissime associazioni di categoria, per qualsiasi bene o servizio, in ambito industriale, artigianale, commerciale, agricolo, professionale e del terziario. </a:t>
            </a:r>
          </a:p>
        </p:txBody>
      </p:sp>
      <p:pic>
        <p:nvPicPr>
          <p:cNvPr id="8" name="Immagine 5" descr="ACI-sito.pn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8229600" y="232432"/>
            <a:ext cx="925602" cy="790417"/>
          </a:xfrm>
          <a:prstGeom prst="rect">
            <a:avLst/>
          </a:prstGeom>
          <a:noFill/>
          <a:ln w="9525">
            <a:noFill/>
            <a:miter lim="800000"/>
            <a:headEnd/>
            <a:tailEnd/>
          </a:ln>
        </p:spPr>
      </p:pic>
    </p:spTree>
    <p:extLst>
      <p:ext uri="{BB962C8B-B14F-4D97-AF65-F5344CB8AC3E}">
        <p14:creationId xmlns:p14="http://schemas.microsoft.com/office/powerpoint/2010/main" val="325157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7976" y="0"/>
            <a:ext cx="7704137" cy="1223962"/>
          </a:xfrm>
        </p:spPr>
        <p:txBody>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       La nascita delle associazioni cooperative</a:t>
            </a:r>
          </a:p>
        </p:txBody>
      </p:sp>
      <p:sp>
        <p:nvSpPr>
          <p:cNvPr id="16386"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16387"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16388" name="Rectangle 5"/>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34823" name="Text Box 7"/>
          <p:cNvSpPr txBox="1">
            <a:spLocks noChangeArrowheads="1"/>
          </p:cNvSpPr>
          <p:nvPr/>
        </p:nvSpPr>
        <p:spPr bwMode="auto">
          <a:xfrm>
            <a:off x="539750" y="1628775"/>
            <a:ext cx="7705725" cy="4432300"/>
          </a:xfrm>
          <a:prstGeom prst="rect">
            <a:avLst/>
          </a:prstGeom>
          <a:noFill/>
          <a:ln w="9525">
            <a:noFill/>
            <a:miter lim="800000"/>
            <a:headEnd/>
            <a:tailEnd/>
          </a:ln>
        </p:spPr>
        <p:txBody>
          <a:bodyPr>
            <a:spAutoFit/>
          </a:bodyPr>
          <a:lstStyle/>
          <a:p>
            <a:pPr algn="ctr">
              <a:spcBef>
                <a:spcPct val="50000"/>
              </a:spcBef>
              <a:buFont typeface="Wingdings" pitchFamily="2" charset="2"/>
              <a:buChar char="ü"/>
            </a:pPr>
            <a:r>
              <a:rPr lang="it-IT" altLang="it-IT" sz="2400">
                <a:solidFill>
                  <a:srgbClr val="001B50"/>
                </a:solidFill>
                <a:latin typeface="Baskerville Old Face" pitchFamily="18" charset="0"/>
              </a:rPr>
              <a:t>Nell’autunno del 1886 a Milano nasce la Federazione Nazionale delle Cooperative (dal 1893 Lega delle Cooperative), per volontà di 248 cooperative e di 70.000 soci, per dare vita ad una struttura organizzativa che assicurasse lo sviluppo ed il coordinamento di una realtà cooperativa molto variegata.</a:t>
            </a:r>
          </a:p>
          <a:p>
            <a:pPr algn="ctr">
              <a:spcBef>
                <a:spcPct val="50000"/>
              </a:spcBef>
              <a:buFont typeface="Wingdings" pitchFamily="2" charset="2"/>
              <a:buChar char="ü"/>
            </a:pPr>
            <a:r>
              <a:rPr lang="it-IT" altLang="it-IT" sz="2400">
                <a:solidFill>
                  <a:srgbClr val="001B50"/>
                </a:solidFill>
                <a:latin typeface="Baskerville Old Face" pitchFamily="18" charset="0"/>
              </a:rPr>
              <a:t>Prima della grande guerra (1915-1918) la cooperazione aveva già acquisito una certa solidità economica e quelle caratteristiche che ne avrebbero consentito, dopo il 1918 un rilancio politico-organizzativo.</a:t>
            </a:r>
          </a:p>
          <a:p>
            <a:pPr algn="ctr">
              <a:spcBef>
                <a:spcPct val="50000"/>
              </a:spcBef>
              <a:buFont typeface="Wingdings" pitchFamily="2" charset="2"/>
              <a:buNone/>
            </a:pPr>
            <a:endParaRPr lang="it-IT" altLang="it-IT" sz="2000">
              <a:solidFill>
                <a:srgbClr val="001B50"/>
              </a:solidFill>
              <a:latin typeface="Baskerville Old Face" pitchFamily="18" charset="0"/>
            </a:endParaRP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7976" y="0"/>
            <a:ext cx="7704137" cy="1223962"/>
          </a:xfrm>
        </p:spPr>
        <p:txBody>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       La nascita delle associazioni cooperative</a:t>
            </a:r>
          </a:p>
        </p:txBody>
      </p:sp>
      <p:sp>
        <p:nvSpPr>
          <p:cNvPr id="18434"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18435"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18436" name="Rectangle 5"/>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34823" name="Text Box 7"/>
          <p:cNvSpPr txBox="1">
            <a:spLocks noChangeArrowheads="1"/>
          </p:cNvSpPr>
          <p:nvPr/>
        </p:nvSpPr>
        <p:spPr bwMode="auto">
          <a:xfrm>
            <a:off x="539750" y="1628775"/>
            <a:ext cx="7705725" cy="4340225"/>
          </a:xfrm>
          <a:prstGeom prst="rect">
            <a:avLst/>
          </a:prstGeom>
          <a:noFill/>
          <a:ln w="9525">
            <a:noFill/>
            <a:miter lim="800000"/>
            <a:headEnd/>
            <a:tailEnd/>
          </a:ln>
        </p:spPr>
        <p:txBody>
          <a:bodyPr>
            <a:spAutoFit/>
          </a:bodyPr>
          <a:lstStyle/>
          <a:p>
            <a:pPr algn="ctr">
              <a:spcBef>
                <a:spcPct val="50000"/>
              </a:spcBef>
              <a:buFont typeface="Wingdings" pitchFamily="2" charset="2"/>
              <a:buChar char="ü"/>
            </a:pPr>
            <a:r>
              <a:rPr lang="it-IT" altLang="it-IT" sz="2400" dirty="0">
                <a:solidFill>
                  <a:srgbClr val="001B50"/>
                </a:solidFill>
                <a:latin typeface="Baskerville Old Face" pitchFamily="18" charset="0"/>
              </a:rPr>
              <a:t>A partire dai contenuti delle enciclica “Rerum </a:t>
            </a:r>
            <a:r>
              <a:rPr lang="it-IT" altLang="it-IT" sz="2400" dirty="0" err="1">
                <a:solidFill>
                  <a:srgbClr val="001B50"/>
                </a:solidFill>
                <a:latin typeface="Baskerville Old Face" pitchFamily="18" charset="0"/>
              </a:rPr>
              <a:t>Novarum</a:t>
            </a:r>
            <a:r>
              <a:rPr lang="it-IT" altLang="it-IT" sz="2400" dirty="0">
                <a:solidFill>
                  <a:srgbClr val="001B50"/>
                </a:solidFill>
                <a:latin typeface="Baskerville Old Face" pitchFamily="18" charset="0"/>
              </a:rPr>
              <a:t>” si sviluppa un intero filone di pensiero, cui verrà dato il nome di “Dottrina Sociale della Chiesa”, che diviene il punto di riferimento fondante per tutti i cattolici impegnati nel mondo della cooperazione, le cui esperienze condurranno, nel 1919,  alla nascita della “Confederazione Cooperativa Italiana”. </a:t>
            </a:r>
          </a:p>
          <a:p>
            <a:pPr algn="ctr">
              <a:spcBef>
                <a:spcPct val="50000"/>
              </a:spcBef>
              <a:buFont typeface="Wingdings" pitchFamily="2" charset="2"/>
              <a:buChar char="ü"/>
            </a:pPr>
            <a:r>
              <a:rPr lang="it-IT" altLang="it-IT" sz="2400" dirty="0">
                <a:solidFill>
                  <a:srgbClr val="001B50"/>
                </a:solidFill>
                <a:latin typeface="Baskerville Old Face" pitchFamily="18" charset="0"/>
              </a:rPr>
              <a:t>Secondo i dati illustrati dal primo Segretario Generale, Ercole </a:t>
            </a:r>
            <a:r>
              <a:rPr lang="it-IT" altLang="it-IT" sz="2400" dirty="0" err="1">
                <a:solidFill>
                  <a:srgbClr val="001B50"/>
                </a:solidFill>
                <a:latin typeface="Baskerville Old Face" pitchFamily="18" charset="0"/>
              </a:rPr>
              <a:t>Chiri</a:t>
            </a:r>
            <a:r>
              <a:rPr lang="it-IT" altLang="it-IT" sz="2400" dirty="0">
                <a:solidFill>
                  <a:srgbClr val="001B50"/>
                </a:solidFill>
                <a:latin typeface="Baskerville Old Face" pitchFamily="18" charset="0"/>
              </a:rPr>
              <a:t>, la Confederazione rappresenta 7.365 cooperative che si ispirano ai principi ed ai valori della dottrina sociale della Chiesa.</a:t>
            </a: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782674" y="94369"/>
            <a:ext cx="925602" cy="79041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7976" y="0"/>
            <a:ext cx="7704137" cy="1223962"/>
          </a:xfrm>
        </p:spPr>
        <p:txBody>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       La nascita delle associazioni cooperative</a:t>
            </a:r>
          </a:p>
        </p:txBody>
      </p:sp>
      <p:sp>
        <p:nvSpPr>
          <p:cNvPr id="20482"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0483"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0484" name="Rectangle 5"/>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34823" name="Text Box 7"/>
          <p:cNvSpPr txBox="1">
            <a:spLocks noChangeArrowheads="1"/>
          </p:cNvSpPr>
          <p:nvPr/>
        </p:nvSpPr>
        <p:spPr bwMode="auto">
          <a:xfrm>
            <a:off x="539750" y="1628775"/>
            <a:ext cx="7705725" cy="4894263"/>
          </a:xfrm>
          <a:prstGeom prst="rect">
            <a:avLst/>
          </a:prstGeom>
          <a:noFill/>
          <a:ln w="9525">
            <a:noFill/>
            <a:miter lim="800000"/>
            <a:headEnd/>
            <a:tailEnd/>
          </a:ln>
        </p:spPr>
        <p:txBody>
          <a:bodyPr>
            <a:spAutoFit/>
          </a:bodyPr>
          <a:lstStyle/>
          <a:p>
            <a:pPr algn="ctr">
              <a:buFont typeface="Wingdings" pitchFamily="2" charset="2"/>
              <a:buChar char="ü"/>
            </a:pPr>
            <a:r>
              <a:rPr lang="it-IT" altLang="it-IT" sz="2400">
                <a:solidFill>
                  <a:srgbClr val="001B50"/>
                </a:solidFill>
                <a:latin typeface="Baskerville Old Face" pitchFamily="18" charset="0"/>
              </a:rPr>
              <a:t>1922-1925:</a:t>
            </a:r>
            <a:r>
              <a:rPr lang="it-IT" altLang="it-IT" sz="2400" i="1">
                <a:solidFill>
                  <a:srgbClr val="001B50"/>
                </a:solidFill>
                <a:latin typeface="Baskerville Old Face" pitchFamily="18" charset="0"/>
              </a:rPr>
              <a:t> Il Fascismo impone a molte società cooperative la chiusura, iniziando poi un processo di normalizzazione.</a:t>
            </a:r>
            <a:r>
              <a:rPr lang="it-IT" altLang="it-IT" sz="2400">
                <a:solidFill>
                  <a:srgbClr val="001B50"/>
                </a:solidFill>
                <a:latin typeface="Baskerville Old Face" pitchFamily="18" charset="0"/>
              </a:rPr>
              <a:t> </a:t>
            </a:r>
          </a:p>
          <a:p>
            <a:pPr algn="ctr"/>
            <a:r>
              <a:rPr lang="it-IT" altLang="it-IT" sz="2400">
                <a:solidFill>
                  <a:srgbClr val="001B50"/>
                </a:solidFill>
                <a:latin typeface="Baskerville Old Face" pitchFamily="18" charset="0"/>
              </a:rPr>
              <a:t>Non esiste una stima accurata riguardo al numero delle sedi cooperative distrutte, ma si può calcolare che, alla vigilia della marcia su Roma, oltre 200 sedi cooperative fossero già state devastate o distrutte o, comunque, forzosamente chiuse.</a:t>
            </a:r>
          </a:p>
          <a:p>
            <a:pPr algn="ctr">
              <a:buFont typeface="Wingdings" pitchFamily="2" charset="2"/>
              <a:buChar char="ü"/>
            </a:pPr>
            <a:r>
              <a:rPr lang="it-IT" altLang="it-IT" sz="2400">
                <a:solidFill>
                  <a:srgbClr val="001B50"/>
                </a:solidFill>
                <a:latin typeface="Baskerville Old Face" pitchFamily="18" charset="0"/>
              </a:rPr>
              <a:t>1926: Viene fondato </a:t>
            </a:r>
            <a:r>
              <a:rPr lang="it-IT" altLang="it-IT" sz="2400" i="1">
                <a:solidFill>
                  <a:srgbClr val="001B50"/>
                </a:solidFill>
                <a:latin typeface="Baskerville Old Face" pitchFamily="18" charset="0"/>
              </a:rPr>
              <a:t>l’Ente Nazionale Fascista per la Cooperazione</a:t>
            </a:r>
            <a:r>
              <a:rPr lang="it-IT" altLang="it-IT" sz="2400">
                <a:solidFill>
                  <a:srgbClr val="001B50"/>
                </a:solidFill>
                <a:latin typeface="Baskerville Old Face" pitchFamily="18" charset="0"/>
              </a:rPr>
              <a:t> . La cooperazione viene a tutti gli effetti inquadrata nell’ordinamento corporativo. L’adesione formale al nuovo ente cooperativo determina sovente la chiusura delle cooperative nella propria dimensione aziendalistica.</a:t>
            </a:r>
          </a:p>
          <a:p>
            <a:br>
              <a:rPr lang="it-IT" altLang="it-IT" sz="2400"/>
            </a:br>
            <a:endParaRPr lang="it-IT" altLang="it-IT" sz="2400">
              <a:solidFill>
                <a:srgbClr val="001B50"/>
              </a:solidFill>
              <a:latin typeface="Baskerville Old Face" pitchFamily="18" charset="0"/>
            </a:endParaRP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18398" y="216772"/>
            <a:ext cx="925602" cy="79041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7976" y="0"/>
            <a:ext cx="7704137" cy="1223962"/>
          </a:xfrm>
        </p:spPr>
        <p:txBody>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       La nascita delle associazioni cooperative</a:t>
            </a:r>
          </a:p>
        </p:txBody>
      </p:sp>
      <p:sp>
        <p:nvSpPr>
          <p:cNvPr id="22530"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2531"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2532" name="Rectangle 5"/>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34823" name="Text Box 7"/>
          <p:cNvSpPr txBox="1">
            <a:spLocks noChangeArrowheads="1"/>
          </p:cNvSpPr>
          <p:nvPr/>
        </p:nvSpPr>
        <p:spPr bwMode="auto">
          <a:xfrm>
            <a:off x="539750" y="1229828"/>
            <a:ext cx="7705725" cy="5632450"/>
          </a:xfrm>
          <a:prstGeom prst="rect">
            <a:avLst/>
          </a:prstGeom>
          <a:noFill/>
          <a:ln w="9525">
            <a:noFill/>
            <a:miter lim="800000"/>
            <a:headEnd/>
            <a:tailEnd/>
          </a:ln>
        </p:spPr>
        <p:txBody>
          <a:bodyPr>
            <a:spAutoFit/>
          </a:bodyPr>
          <a:lstStyle/>
          <a:p>
            <a:pPr algn="ctr">
              <a:buFont typeface="Wingdings" pitchFamily="2" charset="2"/>
              <a:buChar char="ü"/>
            </a:pPr>
            <a:r>
              <a:rPr lang="it-IT" altLang="it-IT" sz="2400" dirty="0">
                <a:solidFill>
                  <a:srgbClr val="001B50"/>
                </a:solidFill>
                <a:latin typeface="Baskerville Old Face" pitchFamily="18" charset="0"/>
              </a:rPr>
              <a:t>Le Associazioni cooperative</a:t>
            </a:r>
            <a:r>
              <a:rPr lang="it-IT" altLang="it-IT" sz="2400" i="1" dirty="0">
                <a:solidFill>
                  <a:srgbClr val="001B50"/>
                </a:solidFill>
                <a:latin typeface="Baskerville Old Face" pitchFamily="18" charset="0"/>
              </a:rPr>
              <a:t> vengono sciolte</a:t>
            </a:r>
            <a:r>
              <a:rPr lang="it-IT" altLang="it-IT" sz="2400" dirty="0">
                <a:solidFill>
                  <a:srgbClr val="001B50"/>
                </a:solidFill>
                <a:latin typeface="Baskerville Old Face" pitchFamily="18" charset="0"/>
              </a:rPr>
              <a:t> dal regime fascista che, pur esaltando retoricamente la cooperazione, ne ignora e combatte, di fatto, l’esistenza.</a:t>
            </a:r>
          </a:p>
          <a:p>
            <a:pPr algn="ctr">
              <a:buFont typeface="Wingdings" pitchFamily="2" charset="2"/>
              <a:buChar char="ü"/>
            </a:pPr>
            <a:r>
              <a:rPr lang="it-IT" altLang="it-IT" sz="2400" dirty="0">
                <a:solidFill>
                  <a:srgbClr val="001B50"/>
                </a:solidFill>
                <a:latin typeface="Baskerville Old Face" pitchFamily="18" charset="0"/>
              </a:rPr>
              <a:t>1928 – 1944: Alla sistematica devastazione portata avanti dal regime fascista fanno seguito i pesanti effetti del secondo conflitto mondiale che coinvolgono, naturalmente, la cooperazione e le sue organizzazioni di riferimento, al pari di tutte le altre realtà socio economiche del Paese.</a:t>
            </a:r>
          </a:p>
          <a:p>
            <a:pPr algn="ctr">
              <a:buFont typeface="Wingdings" pitchFamily="2" charset="2"/>
              <a:buChar char="ü"/>
            </a:pPr>
            <a:r>
              <a:rPr lang="it-IT" altLang="it-IT" sz="2400" dirty="0">
                <a:solidFill>
                  <a:srgbClr val="001B50"/>
                </a:solidFill>
                <a:latin typeface="Baskerville Old Face" pitchFamily="18" charset="0"/>
              </a:rPr>
              <a:t>Tali effetti, tuttavia, non impediscono a molti cooperatori di tener </a:t>
            </a:r>
            <a:r>
              <a:rPr lang="it-IT" altLang="it-IT" sz="2400" i="1" dirty="0">
                <a:solidFill>
                  <a:srgbClr val="001B50"/>
                </a:solidFill>
                <a:latin typeface="Baskerville Old Face" pitchFamily="18" charset="0"/>
              </a:rPr>
              <a:t>vivi lo spirito ed i principi della cooperazione.</a:t>
            </a:r>
            <a:r>
              <a:rPr lang="it-IT" altLang="it-IT" sz="2400" dirty="0">
                <a:solidFill>
                  <a:srgbClr val="001B50"/>
                </a:solidFill>
                <a:latin typeface="Baskerville Old Face" pitchFamily="18" charset="0"/>
              </a:rPr>
              <a:t> </a:t>
            </a:r>
          </a:p>
          <a:p>
            <a:pPr algn="ctr">
              <a:buFont typeface="Wingdings" pitchFamily="2" charset="2"/>
              <a:buChar char="ü"/>
            </a:pPr>
            <a:r>
              <a:rPr lang="it-IT" altLang="it-IT" sz="2400" dirty="0">
                <a:solidFill>
                  <a:srgbClr val="001B50"/>
                </a:solidFill>
                <a:latin typeface="Baskerville Old Face" pitchFamily="18" charset="0"/>
              </a:rPr>
              <a:t>Ciò costituisce la premessa sulla base della quale verrà realizzata una rapida “ricostruzione cooperativa” quando, terminata la guerra, viene restaurata la libertà e si affermano i principi democratici. </a:t>
            </a:r>
            <a:br>
              <a:rPr lang="it-IT" altLang="it-IT" sz="2400" dirty="0">
                <a:solidFill>
                  <a:srgbClr val="001B50"/>
                </a:solidFill>
                <a:latin typeface="Baskerville Old Face" pitchFamily="18" charset="0"/>
              </a:rPr>
            </a:br>
            <a:endParaRPr lang="it-IT" altLang="it-IT" sz="2400" dirty="0">
              <a:solidFill>
                <a:srgbClr val="001B50"/>
              </a:solidFill>
              <a:latin typeface="Baskerville Old Face" pitchFamily="18" charset="0"/>
            </a:endParaRP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782674" y="168541"/>
            <a:ext cx="925602" cy="79041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79388" y="0"/>
            <a:ext cx="7704137" cy="1223962"/>
          </a:xfrm>
        </p:spPr>
        <p:txBody>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    La Rinascita </a:t>
            </a:r>
          </a:p>
        </p:txBody>
      </p:sp>
      <p:sp>
        <p:nvSpPr>
          <p:cNvPr id="24578"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4579"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4580" name="Rectangle 5"/>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47111" name="Text Box 7"/>
          <p:cNvSpPr txBox="1">
            <a:spLocks noChangeArrowheads="1"/>
          </p:cNvSpPr>
          <p:nvPr/>
        </p:nvSpPr>
        <p:spPr bwMode="auto">
          <a:xfrm>
            <a:off x="590550" y="1333658"/>
            <a:ext cx="7705725" cy="4755148"/>
          </a:xfrm>
          <a:prstGeom prst="rect">
            <a:avLst/>
          </a:prstGeom>
          <a:noFill/>
          <a:ln w="9525">
            <a:noFill/>
            <a:miter lim="800000"/>
            <a:headEnd/>
            <a:tailEnd/>
          </a:ln>
        </p:spPr>
        <p:txBody>
          <a:bodyPr>
            <a:spAutoFit/>
          </a:bodyPr>
          <a:lstStyle/>
          <a:p>
            <a:pPr algn="ctr">
              <a:spcBef>
                <a:spcPct val="50000"/>
              </a:spcBef>
              <a:buFont typeface="Wingdings" pitchFamily="2" charset="2"/>
              <a:buChar char="ü"/>
            </a:pPr>
            <a:r>
              <a:rPr lang="it-IT" altLang="it-IT" sz="2100" dirty="0">
                <a:solidFill>
                  <a:srgbClr val="001B50"/>
                </a:solidFill>
                <a:latin typeface="Baskerville Old Face" pitchFamily="18" charset="0"/>
              </a:rPr>
              <a:t>La rinascita della cooperazione avvenne dopo l’uscita dal tunnel della dittatura e dall’immane tragedia della seconda guerra mondiale e fu congiunta alla volontà di ricostruzione del Paese su basi di solidarietà, di democrazia e di partecipazione.</a:t>
            </a:r>
          </a:p>
          <a:p>
            <a:pPr algn="ctr">
              <a:spcBef>
                <a:spcPct val="50000"/>
              </a:spcBef>
              <a:buFont typeface="Wingdings" pitchFamily="2" charset="2"/>
              <a:buChar char="ü"/>
            </a:pPr>
            <a:r>
              <a:rPr lang="it-IT" altLang="it-IT" sz="2100" dirty="0">
                <a:solidFill>
                  <a:srgbClr val="001B50"/>
                </a:solidFill>
                <a:latin typeface="Baskerville Old Face" pitchFamily="18" charset="0"/>
              </a:rPr>
              <a:t>La Confederazione Cooperative Italiana e la Lega Nazionale delle Cooperative e Mutue vengono ricostruite e di fatto riprendono ad operare alla luce del sole, con il 1945 e la liberazione del Paese.</a:t>
            </a:r>
          </a:p>
          <a:p>
            <a:pPr algn="ctr">
              <a:spcBef>
                <a:spcPct val="50000"/>
              </a:spcBef>
              <a:buFont typeface="Wingdings" pitchFamily="2" charset="2"/>
              <a:buChar char="ü"/>
            </a:pPr>
            <a:r>
              <a:rPr lang="it-IT" altLang="it-IT" sz="2100" dirty="0">
                <a:solidFill>
                  <a:srgbClr val="001B50"/>
                </a:solidFill>
                <a:latin typeface="Baskerville Old Face" pitchFamily="18" charset="0"/>
              </a:rPr>
              <a:t>A partire dal dopoguerra la cooperazione è riuscita, pure attraverso le difficoltà, a consolidarsi ed a crescere, a diventare una presenza diffusa su tutto il territorio nazionale. Oggi le cooperative dell’Alleanza delle cooperative delle sono attive, spesso in posizione di eccellenza, in numerosi settori dell’economia del Paese. </a:t>
            </a:r>
          </a:p>
          <a:p>
            <a:pPr algn="ctr">
              <a:spcBef>
                <a:spcPct val="50000"/>
              </a:spcBef>
            </a:pPr>
            <a:endParaRPr lang="it-IT" altLang="it-IT" sz="2000" dirty="0">
              <a:solidFill>
                <a:schemeClr val="accent2"/>
              </a:solidFill>
              <a:latin typeface="Baskerville Old Face" pitchFamily="18" charset="0"/>
            </a:endParaRP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00800" y="39688"/>
            <a:ext cx="1828800" cy="1560512"/>
          </a:xfrm>
          <a:prstGeom prst="rect">
            <a:avLst/>
          </a:prstGeom>
          <a:noFill/>
          <a:ln w="9525">
            <a:noFill/>
            <a:miter lim="800000"/>
            <a:headEnd/>
            <a:tailEnd/>
          </a:ln>
        </p:spPr>
      </p:pic>
      <p:sp>
        <p:nvSpPr>
          <p:cNvPr id="3075" name="CasellaDiTesto 5"/>
          <p:cNvSpPr txBox="1">
            <a:spLocks noChangeArrowheads="1"/>
          </p:cNvSpPr>
          <p:nvPr/>
        </p:nvSpPr>
        <p:spPr bwMode="auto">
          <a:xfrm>
            <a:off x="756000" y="2340000"/>
            <a:ext cx="7740000" cy="2340000"/>
          </a:xfrm>
          <a:prstGeom prst="rect">
            <a:avLst/>
          </a:prstGeom>
          <a:noFill/>
          <a:ln w="9525">
            <a:noFill/>
            <a:miter lim="800000"/>
            <a:headEnd/>
            <a:tailEnd/>
          </a:ln>
        </p:spPr>
        <p:txBody>
          <a:bodyPr wrap="square">
            <a:spAutoFit/>
          </a:bodyPr>
          <a:lstStyle/>
          <a:p>
            <a:pPr algn="ctr"/>
            <a:r>
              <a:rPr lang="it-IT" altLang="it-IT" sz="3200" b="1" i="1" dirty="0">
                <a:solidFill>
                  <a:srgbClr val="001B50"/>
                </a:solidFill>
                <a:latin typeface="Baskerville Old Face" pitchFamily="18" charset="0"/>
              </a:rPr>
              <a:t>Vitamina C </a:t>
            </a:r>
          </a:p>
          <a:p>
            <a:pPr algn="ctr"/>
            <a:r>
              <a:rPr lang="it-IT" altLang="it-IT" sz="3200" b="1" i="1" dirty="0">
                <a:solidFill>
                  <a:srgbClr val="001B50"/>
                </a:solidFill>
                <a:latin typeface="Baskerville Old Face" pitchFamily="18" charset="0"/>
              </a:rPr>
              <a:t>Cooperazione Condivisione Cultura d’impresa </a:t>
            </a:r>
            <a:br>
              <a:rPr lang="it-IT" altLang="it-IT" sz="3200" b="1" i="1" dirty="0">
                <a:solidFill>
                  <a:srgbClr val="001B50"/>
                </a:solidFill>
                <a:latin typeface="Baskerville Old Face" pitchFamily="18" charset="0"/>
              </a:rPr>
            </a:br>
            <a:r>
              <a:rPr lang="it-IT" altLang="it-IT" sz="3200" b="1" i="1" dirty="0">
                <a:solidFill>
                  <a:srgbClr val="001B50"/>
                </a:solidFill>
                <a:latin typeface="Baskerville Old Face" pitchFamily="18" charset="0"/>
              </a:rPr>
              <a:t> </a:t>
            </a:r>
            <a:br>
              <a:rPr lang="it-IT" altLang="it-IT" sz="3200" b="1" i="1" dirty="0">
                <a:solidFill>
                  <a:srgbClr val="001B50"/>
                </a:solidFill>
                <a:latin typeface="Baskerville Old Face" pitchFamily="18" charset="0"/>
              </a:rPr>
            </a:br>
            <a:r>
              <a:rPr lang="it-IT" altLang="it-IT" sz="3200" b="1" i="1" dirty="0">
                <a:solidFill>
                  <a:srgbClr val="001B50"/>
                </a:solidFill>
                <a:latin typeface="Baskerville Old Face" pitchFamily="18" charset="0"/>
              </a:rPr>
              <a:t>Anno scolastico 2017-2018</a:t>
            </a:r>
            <a:endParaRPr lang="it-IT" altLang="it-IT" sz="3200" dirty="0">
              <a:solidFill>
                <a:srgbClr val="001B50"/>
              </a:solidFill>
            </a:endParaRPr>
          </a:p>
        </p:txBody>
      </p:sp>
      <p:sp>
        <p:nvSpPr>
          <p:cNvPr id="3076" name="CasellaDiTesto 6"/>
          <p:cNvSpPr txBox="1">
            <a:spLocks noChangeArrowheads="1"/>
          </p:cNvSpPr>
          <p:nvPr/>
        </p:nvSpPr>
        <p:spPr bwMode="auto">
          <a:xfrm>
            <a:off x="914400" y="5257800"/>
            <a:ext cx="7315200" cy="1200150"/>
          </a:xfrm>
          <a:prstGeom prst="rect">
            <a:avLst/>
          </a:prstGeom>
          <a:noFill/>
          <a:ln w="9525">
            <a:noFill/>
            <a:miter lim="800000"/>
            <a:headEnd/>
            <a:tailEnd/>
          </a:ln>
        </p:spPr>
        <p:txBody>
          <a:bodyPr>
            <a:spAutoFit/>
          </a:bodyPr>
          <a:lstStyle/>
          <a:p>
            <a:pPr algn="ctr"/>
            <a:endParaRPr lang="it-IT" altLang="it-IT" sz="2400" i="1" dirty="0">
              <a:solidFill>
                <a:srgbClr val="001B50"/>
              </a:solidFill>
              <a:latin typeface="Baskerville Old Face" pitchFamily="18" charset="0"/>
            </a:endParaRPr>
          </a:p>
          <a:p>
            <a:pPr algn="ctr"/>
            <a:r>
              <a:rPr lang="it-IT" altLang="it-IT" sz="2400" i="1" dirty="0">
                <a:solidFill>
                  <a:srgbClr val="001B50"/>
                </a:solidFill>
                <a:latin typeface="Baskerville Old Face" pitchFamily="18" charset="0"/>
              </a:rPr>
              <a:t>Alleanza delle Cooperative Italiane Imola</a:t>
            </a:r>
          </a:p>
          <a:p>
            <a:pPr algn="ctr"/>
            <a:r>
              <a:rPr lang="it-IT" altLang="it-IT" sz="2400" i="1" dirty="0">
                <a:solidFill>
                  <a:srgbClr val="001B50"/>
                </a:solidFill>
                <a:latin typeface="Baskerville Old Face" pitchFamily="18" charset="0"/>
              </a:rPr>
              <a:t> </a:t>
            </a:r>
            <a:endParaRPr lang="it-IT" altLang="it-IT" sz="2400" dirty="0"/>
          </a:p>
        </p:txBody>
      </p:sp>
      <p:pic>
        <p:nvPicPr>
          <p:cNvPr id="3" name="Immagine 2">
            <a:extLst>
              <a:ext uri="{FF2B5EF4-FFF2-40B4-BE49-F238E27FC236}">
                <a16:creationId xmlns:a16="http://schemas.microsoft.com/office/drawing/2014/main" id="{E5B0CD03-B45E-47D4-A383-BB7191AE09D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340805"/>
            <a:ext cx="1828800" cy="1123637"/>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4924" y="288132"/>
            <a:ext cx="7704137" cy="1223962"/>
          </a:xfrm>
        </p:spPr>
        <p:txBody>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       La nascita delle associazioni cooperative</a:t>
            </a:r>
          </a:p>
        </p:txBody>
      </p:sp>
      <p:sp>
        <p:nvSpPr>
          <p:cNvPr id="28674" name="Rectangle 3"/>
          <p:cNvSpPr>
            <a:spLocks noChangeArrowheads="1"/>
          </p:cNvSpPr>
          <p:nvPr/>
        </p:nvSpPr>
        <p:spPr bwMode="auto">
          <a:xfrm>
            <a:off x="590550" y="2143125"/>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8675" name="Rectangle 4"/>
          <p:cNvSpPr>
            <a:spLocks noChangeArrowheads="1"/>
          </p:cNvSpPr>
          <p:nvPr/>
        </p:nvSpPr>
        <p:spPr bwMode="auto">
          <a:xfrm>
            <a:off x="2273300" y="2157413"/>
            <a:ext cx="184150" cy="457200"/>
          </a:xfrm>
          <a:prstGeom prst="rect">
            <a:avLst/>
          </a:prstGeom>
          <a:noFill/>
          <a:ln w="9525">
            <a:noFill/>
            <a:miter lim="800000"/>
            <a:headEnd/>
            <a:tailEnd/>
          </a:ln>
        </p:spPr>
        <p:txBody>
          <a:bodyPr wrap="none">
            <a:spAutoFit/>
          </a:bodyPr>
          <a:lstStyle/>
          <a:p>
            <a:pPr eaLnBrk="0" hangingPunct="0"/>
            <a:endParaRPr lang="it-IT" altLang="it-IT" sz="2400">
              <a:latin typeface="Baskerville Old Face" pitchFamily="18" charset="0"/>
            </a:endParaRPr>
          </a:p>
        </p:txBody>
      </p:sp>
      <p:sp>
        <p:nvSpPr>
          <p:cNvPr id="28676" name="Rectangle 5"/>
          <p:cNvSpPr>
            <a:spLocks noChangeArrowheads="1"/>
          </p:cNvSpPr>
          <p:nvPr/>
        </p:nvSpPr>
        <p:spPr bwMode="auto">
          <a:xfrm>
            <a:off x="179388" y="2852738"/>
            <a:ext cx="7832725" cy="863600"/>
          </a:xfrm>
          <a:prstGeom prst="rect">
            <a:avLst/>
          </a:prstGeom>
          <a:noFill/>
          <a:ln w="9525">
            <a:noFill/>
            <a:miter lim="800000"/>
            <a:headEnd/>
            <a:tailEnd/>
          </a:ln>
        </p:spPr>
        <p:txBody>
          <a:bodyPr anchor="b"/>
          <a:lstStyle/>
          <a:p>
            <a:pPr algn="ctr"/>
            <a:endParaRPr lang="it-IT" altLang="it-IT" sz="4400" b="1" i="1">
              <a:solidFill>
                <a:schemeClr val="tx2"/>
              </a:solidFill>
              <a:latin typeface="Baskerville Old Face" pitchFamily="18" charset="0"/>
            </a:endParaRPr>
          </a:p>
        </p:txBody>
      </p:sp>
      <p:sp>
        <p:nvSpPr>
          <p:cNvPr id="34823" name="Text Box 7"/>
          <p:cNvSpPr txBox="1">
            <a:spLocks noChangeArrowheads="1"/>
          </p:cNvSpPr>
          <p:nvPr/>
        </p:nvSpPr>
        <p:spPr bwMode="auto">
          <a:xfrm>
            <a:off x="590550" y="2143125"/>
            <a:ext cx="7705725" cy="4524375"/>
          </a:xfrm>
          <a:prstGeom prst="rect">
            <a:avLst/>
          </a:prstGeom>
          <a:noFill/>
          <a:ln w="9525">
            <a:noFill/>
            <a:miter lim="800000"/>
            <a:headEnd/>
            <a:tailEnd/>
          </a:ln>
        </p:spPr>
        <p:txBody>
          <a:bodyPr>
            <a:spAutoFit/>
          </a:bodyPr>
          <a:lstStyle/>
          <a:p>
            <a:pPr algn="ctr">
              <a:buFont typeface="Wingdings" pitchFamily="2" charset="2"/>
              <a:buChar char="ü"/>
            </a:pPr>
            <a:r>
              <a:rPr lang="it-IT" altLang="it-IT" sz="2400" dirty="0">
                <a:solidFill>
                  <a:srgbClr val="001B50"/>
                </a:solidFill>
                <a:latin typeface="Baskerville Old Face" pitchFamily="18" charset="0"/>
              </a:rPr>
              <a:t>L’AGCI, Associazione Generale delle Cooperative Italiane,</a:t>
            </a:r>
            <a:br>
              <a:rPr lang="it-IT" altLang="it-IT" sz="2400" dirty="0">
                <a:solidFill>
                  <a:srgbClr val="001B50"/>
                </a:solidFill>
                <a:latin typeface="Baskerville Old Face" pitchFamily="18" charset="0"/>
              </a:rPr>
            </a:br>
            <a:r>
              <a:rPr lang="it-IT" altLang="it-IT" sz="2400" dirty="0">
                <a:solidFill>
                  <a:srgbClr val="001B50"/>
                </a:solidFill>
                <a:latin typeface="Baskerville Old Face" pitchFamily="18" charset="0"/>
              </a:rPr>
              <a:t>nasce a Roma nell’ottobre 1952 ufficiale</a:t>
            </a:r>
            <a:br>
              <a:rPr lang="it-IT" altLang="it-IT" sz="2400" dirty="0">
                <a:solidFill>
                  <a:srgbClr val="001B50"/>
                </a:solidFill>
                <a:latin typeface="Baskerville Old Face" pitchFamily="18" charset="0"/>
              </a:rPr>
            </a:br>
            <a:r>
              <a:rPr lang="it-IT" altLang="it-IT" sz="2400" dirty="0">
                <a:solidFill>
                  <a:srgbClr val="001B50"/>
                </a:solidFill>
                <a:latin typeface="Baskerville Old Face" pitchFamily="18" charset="0"/>
              </a:rPr>
              <a:t>riconoscimento giuridico con Decreto del Ministro per il</a:t>
            </a:r>
            <a:br>
              <a:rPr lang="it-IT" altLang="it-IT" sz="2400" dirty="0">
                <a:solidFill>
                  <a:srgbClr val="001B50"/>
                </a:solidFill>
                <a:latin typeface="Baskerville Old Face" pitchFamily="18" charset="0"/>
              </a:rPr>
            </a:br>
            <a:r>
              <a:rPr lang="it-IT" altLang="it-IT" sz="2400" dirty="0">
                <a:solidFill>
                  <a:srgbClr val="001B50"/>
                </a:solidFill>
                <a:latin typeface="Baskerville Old Face" pitchFamily="18" charset="0"/>
              </a:rPr>
              <a:t>Lavoro e la Previdenza sociale del 14/12/1961.</a:t>
            </a:r>
          </a:p>
          <a:p>
            <a:pPr algn="ctr">
              <a:buFont typeface="Wingdings" pitchFamily="2" charset="2"/>
              <a:buChar char="ü"/>
            </a:pPr>
            <a:r>
              <a:rPr lang="it-IT" altLang="it-IT" sz="2400" dirty="0">
                <a:solidFill>
                  <a:srgbClr val="001B50"/>
                </a:solidFill>
                <a:latin typeface="Baskerville Old Face" pitchFamily="18" charset="0"/>
              </a:rPr>
              <a:t> L’AGCI è frutto dell’iniziativa di un gruppo di sodalizi di</a:t>
            </a:r>
            <a:br>
              <a:rPr lang="it-IT" altLang="it-IT" sz="2400" dirty="0">
                <a:solidFill>
                  <a:srgbClr val="001B50"/>
                </a:solidFill>
                <a:latin typeface="Baskerville Old Face" pitchFamily="18" charset="0"/>
              </a:rPr>
            </a:br>
            <a:r>
              <a:rPr lang="it-IT" altLang="it-IT" sz="2400" dirty="0">
                <a:solidFill>
                  <a:srgbClr val="001B50"/>
                </a:solidFill>
                <a:latin typeface="Baskerville Old Face" pitchFamily="18" charset="0"/>
              </a:rPr>
              <a:t>ispirazione repubblicana, liberale e socialdemocratica,</a:t>
            </a:r>
            <a:br>
              <a:rPr lang="it-IT" altLang="it-IT" sz="2400" dirty="0">
                <a:solidFill>
                  <a:srgbClr val="001B50"/>
                </a:solidFill>
                <a:latin typeface="Baskerville Old Face" pitchFamily="18" charset="0"/>
              </a:rPr>
            </a:br>
            <a:r>
              <a:rPr lang="it-IT" altLang="it-IT" sz="2400" dirty="0">
                <a:solidFill>
                  <a:srgbClr val="001B50"/>
                </a:solidFill>
                <a:latin typeface="Baskerville Old Face" pitchFamily="18" charset="0"/>
              </a:rPr>
              <a:t>che si distacca dalla Lega Nazionale delle Cooperative e</a:t>
            </a:r>
            <a:br>
              <a:rPr lang="it-IT" altLang="it-IT" sz="2400" dirty="0">
                <a:solidFill>
                  <a:srgbClr val="001B50"/>
                </a:solidFill>
                <a:latin typeface="Baskerville Old Face" pitchFamily="18" charset="0"/>
              </a:rPr>
            </a:br>
            <a:r>
              <a:rPr lang="it-IT" altLang="it-IT" sz="2400" dirty="0">
                <a:solidFill>
                  <a:srgbClr val="001B50"/>
                </a:solidFill>
                <a:latin typeface="Baskerville Old Face" pitchFamily="18" charset="0"/>
              </a:rPr>
              <a:t>Mutue, per dar vita, così come era precedentemente</a:t>
            </a:r>
            <a:br>
              <a:rPr lang="it-IT" altLang="it-IT" sz="2400" dirty="0">
                <a:solidFill>
                  <a:srgbClr val="001B50"/>
                </a:solidFill>
                <a:latin typeface="Baskerville Old Face" pitchFamily="18" charset="0"/>
              </a:rPr>
            </a:br>
            <a:r>
              <a:rPr lang="it-IT" altLang="it-IT" sz="2400" dirty="0">
                <a:solidFill>
                  <a:srgbClr val="001B50"/>
                </a:solidFill>
                <a:latin typeface="Baskerville Old Face" pitchFamily="18" charset="0"/>
              </a:rPr>
              <a:t>avvenuto per i cooperatori cattolici, ad una nuova Centrale cooperativa.</a:t>
            </a:r>
            <a:br>
              <a:rPr lang="it-IT" altLang="it-IT" sz="2400" dirty="0"/>
            </a:br>
            <a:r>
              <a:rPr lang="it-IT" altLang="it-IT" sz="2400" dirty="0">
                <a:latin typeface="Baskerville Old Face" pitchFamily="18" charset="0"/>
              </a:rPr>
              <a:t> </a:t>
            </a:r>
            <a:br>
              <a:rPr lang="it-IT" altLang="it-IT" sz="2400" dirty="0">
                <a:latin typeface="Baskerville Old Face" pitchFamily="18" charset="0"/>
              </a:rPr>
            </a:br>
            <a:endParaRPr lang="it-IT" altLang="it-IT" sz="2400" dirty="0">
              <a:solidFill>
                <a:srgbClr val="001B50"/>
              </a:solidFill>
              <a:latin typeface="Baskerville Old Face" pitchFamily="18" charset="0"/>
            </a:endParaRPr>
          </a:p>
        </p:txBody>
      </p:sp>
      <p:pic>
        <p:nvPicPr>
          <p:cNvPr id="7"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833474" y="109696"/>
            <a:ext cx="925602" cy="79041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48000" y="144000"/>
            <a:ext cx="7200000" cy="1295400"/>
          </a:xfrm>
        </p:spPr>
        <p:txBody>
          <a:bodyPr/>
          <a:lstStyle/>
          <a:p>
            <a:pPr algn="ctr" eaLnBrk="1" fontAlgn="auto" hangingPunct="1">
              <a:spcAft>
                <a:spcPts val="0"/>
              </a:spcAft>
              <a:defRPr/>
            </a:pPr>
            <a:r>
              <a:rPr lang="it-IT" sz="3200" b="1" i="1" dirty="0">
                <a:solidFill>
                  <a:srgbClr val="001B50"/>
                </a:solidFill>
                <a:latin typeface="Baskerville Old Face" pitchFamily="18" charset="0"/>
                <a:ea typeface="ＭＳ Ｐゴシック" pitchFamily="1" charset="-128"/>
              </a:rPr>
              <a:t>Le ASSOCIAZIONI COOPERATIVE </a:t>
            </a:r>
          </a:p>
        </p:txBody>
      </p:sp>
      <p:sp>
        <p:nvSpPr>
          <p:cNvPr id="50179" name="Text Box 3"/>
          <p:cNvSpPr txBox="1">
            <a:spLocks noChangeArrowheads="1"/>
          </p:cNvSpPr>
          <p:nvPr/>
        </p:nvSpPr>
        <p:spPr bwMode="auto">
          <a:xfrm>
            <a:off x="539750" y="1484313"/>
            <a:ext cx="8064500" cy="4708525"/>
          </a:xfrm>
          <a:prstGeom prst="rect">
            <a:avLst/>
          </a:prstGeom>
          <a:noFill/>
          <a:ln w="9525">
            <a:noFill/>
            <a:miter lim="800000"/>
            <a:headEnd/>
            <a:tailEnd/>
          </a:ln>
        </p:spPr>
        <p:txBody>
          <a:bodyPr>
            <a:spAutoFit/>
          </a:bodyPr>
          <a:lstStyle/>
          <a:p>
            <a:pPr algn="ctr">
              <a:spcBef>
                <a:spcPct val="50000"/>
              </a:spcBef>
              <a:buFont typeface="Wingdings" pitchFamily="2" charset="2"/>
              <a:buChar char="ü"/>
            </a:pPr>
            <a:r>
              <a:rPr lang="it-IT" altLang="it-IT" sz="2400" dirty="0">
                <a:solidFill>
                  <a:srgbClr val="FF0000"/>
                </a:solidFill>
                <a:latin typeface="Baskerville Old Face" pitchFamily="18" charset="0"/>
              </a:rPr>
              <a:t>Le Associazioni Cooperative svolgono azione di tutela e rappresentanza nei confronti delle cooperative associate, sono riconosciute come persone giuridiche con Dlgs del 1947 sono presenti ed operanti in tutte le Regioni attraverso le rispettive articolazioni territoriali; sono inoltre strutturate in Associazioni di settore (consumo; dettaglianti; produzione e lavoro; servizi; sociale; agroalimentare; abitanti; turismo; pesca), per fornire in questo modo, adeguati supporti anche specialistici e servizi alle aderenti.</a:t>
            </a:r>
          </a:p>
          <a:p>
            <a:pPr algn="ctr">
              <a:spcBef>
                <a:spcPct val="50000"/>
              </a:spcBef>
              <a:buFont typeface="Wingdings" pitchFamily="2" charset="2"/>
              <a:buChar char="ü"/>
            </a:pPr>
            <a:r>
              <a:rPr lang="it-IT" altLang="it-IT" sz="2400" dirty="0">
                <a:solidFill>
                  <a:srgbClr val="001B50"/>
                </a:solidFill>
                <a:latin typeface="Baskerville Old Face" pitchFamily="18" charset="0"/>
              </a:rPr>
              <a:t>In Emilia-Romagna, le principali associazioni sono presente in tutte le Province e nel Circondario Imolese, con proprie articolazioni territoriali. </a:t>
            </a:r>
          </a:p>
        </p:txBody>
      </p:sp>
      <p:pic>
        <p:nvPicPr>
          <p:cNvPr id="4"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87450" y="1125538"/>
            <a:ext cx="7416800" cy="2016125"/>
          </a:xfrm>
        </p:spPr>
        <p:txBody>
          <a:bodyPr/>
          <a:lstStyle/>
          <a:p>
            <a:pPr eaLnBrk="1" fontAlgn="auto" hangingPunct="1">
              <a:spcBef>
                <a:spcPct val="50000"/>
              </a:spcBef>
              <a:spcAft>
                <a:spcPts val="0"/>
              </a:spcAft>
              <a:defRPr/>
            </a:pPr>
            <a:r>
              <a:rPr lang="it-IT" sz="2800" b="1" i="1" dirty="0">
                <a:solidFill>
                  <a:schemeClr val="accent2"/>
                </a:solidFill>
                <a:latin typeface="Baskerville Old Face" pitchFamily="18" charset="0"/>
                <a:ea typeface="ＭＳ Ｐゴシック" pitchFamily="1" charset="-128"/>
              </a:rPr>
              <a:t> </a:t>
            </a:r>
            <a:endParaRPr lang="it-IT" sz="2800" dirty="0">
              <a:solidFill>
                <a:schemeClr val="accent2"/>
              </a:solidFill>
              <a:latin typeface="Baskerville Old Face" pitchFamily="18" charset="0"/>
              <a:ea typeface="ＭＳ Ｐゴシック" pitchFamily="1" charset="-128"/>
            </a:endParaRPr>
          </a:p>
        </p:txBody>
      </p:sp>
      <p:sp>
        <p:nvSpPr>
          <p:cNvPr id="39939" name="Rectangle 3"/>
          <p:cNvSpPr>
            <a:spLocks noGrp="1" noChangeArrowheads="1"/>
          </p:cNvSpPr>
          <p:nvPr>
            <p:ph sz="quarter" idx="13"/>
          </p:nvPr>
        </p:nvSpPr>
        <p:spPr>
          <a:xfrm>
            <a:off x="309563" y="3429000"/>
            <a:ext cx="7920037" cy="2016125"/>
          </a:xfrm>
        </p:spPr>
        <p:txBody>
          <a:bodyPr>
            <a:normAutofit fontScale="85000" lnSpcReduction="20000"/>
          </a:bodyPr>
          <a:lstStyle/>
          <a:p>
            <a:pPr algn="ctr" eaLnBrk="1" fontAlgn="auto" hangingPunct="1">
              <a:spcAft>
                <a:spcPts val="0"/>
              </a:spcAft>
              <a:buFont typeface="Arial" charset="0"/>
              <a:buNone/>
              <a:defRPr/>
            </a:pPr>
            <a:r>
              <a:rPr lang="it-IT" sz="2400" b="1" i="1" dirty="0">
                <a:solidFill>
                  <a:srgbClr val="001B50"/>
                </a:solidFill>
                <a:latin typeface="Baskerville Old Face" pitchFamily="18" charset="0"/>
                <a:ea typeface="ＭＳ Ｐゴシック" pitchFamily="1" charset="-128"/>
              </a:rPr>
              <a:t>L’ASSOCIAZIONE COOPERATIVA E LA SUA ORGANIZZAZIONE, </a:t>
            </a:r>
          </a:p>
          <a:p>
            <a:pPr algn="ctr" eaLnBrk="1" fontAlgn="auto" hangingPunct="1">
              <a:spcAft>
                <a:spcPts val="0"/>
              </a:spcAft>
              <a:buFont typeface="Arial" charset="0"/>
              <a:buNone/>
              <a:defRPr/>
            </a:pPr>
            <a:r>
              <a:rPr lang="it-IT" sz="2400" b="1" i="1" dirty="0">
                <a:solidFill>
                  <a:srgbClr val="001B50"/>
                </a:solidFill>
                <a:latin typeface="Baskerville Old Face" pitchFamily="18" charset="0"/>
                <a:ea typeface="ＭＳ Ｐゴシック" pitchFamily="1" charset="-128"/>
              </a:rPr>
              <a:t>STORIA ED EVOLUZIONE DELLA RAPPRESENTANZA</a:t>
            </a:r>
          </a:p>
          <a:p>
            <a:pPr algn="just" eaLnBrk="1" fontAlgn="auto" hangingPunct="1">
              <a:spcAft>
                <a:spcPts val="0"/>
              </a:spcAft>
              <a:buFont typeface="Arial" charset="0"/>
              <a:buNone/>
              <a:defRPr/>
            </a:pPr>
            <a:endParaRPr lang="it-IT" sz="2000" dirty="0">
              <a:solidFill>
                <a:srgbClr val="001B50"/>
              </a:solidFill>
              <a:latin typeface="Baskerville Old Face" pitchFamily="18" charset="0"/>
              <a:ea typeface="ＭＳ Ｐゴシック" pitchFamily="1" charset="-128"/>
            </a:endParaRPr>
          </a:p>
          <a:p>
            <a:pPr algn="just" eaLnBrk="1" fontAlgn="auto" hangingPunct="1">
              <a:spcAft>
                <a:spcPts val="0"/>
              </a:spcAft>
              <a:buFont typeface="Wingdings" pitchFamily="2" charset="2"/>
              <a:buChar char="ü"/>
              <a:defRPr/>
            </a:pPr>
            <a:r>
              <a:rPr lang="it-IT" sz="2000" dirty="0">
                <a:solidFill>
                  <a:srgbClr val="001B50"/>
                </a:solidFill>
                <a:latin typeface="Baskerville Old Face" pitchFamily="18" charset="0"/>
                <a:ea typeface="ＭＳ Ｐゴシック" pitchFamily="1" charset="-128"/>
              </a:rPr>
              <a:t>L’Alleanza delle Cooperative Italiane</a:t>
            </a:r>
          </a:p>
          <a:p>
            <a:pPr algn="just" eaLnBrk="1" fontAlgn="auto" hangingPunct="1">
              <a:spcAft>
                <a:spcPts val="0"/>
              </a:spcAft>
              <a:buFont typeface="Wingdings" pitchFamily="2" charset="2"/>
              <a:buChar char="ü"/>
              <a:defRPr/>
            </a:pPr>
            <a:r>
              <a:rPr lang="it-IT" sz="2000" dirty="0">
                <a:solidFill>
                  <a:srgbClr val="001B50"/>
                </a:solidFill>
                <a:latin typeface="Baskerville Old Face" pitchFamily="18" charset="0"/>
                <a:ea typeface="ＭＳ Ｐゴシック" pitchFamily="1" charset="-128"/>
              </a:rPr>
              <a:t>L’Alleanza delle Cooperative Italiane Imola</a:t>
            </a:r>
          </a:p>
          <a:p>
            <a:pPr algn="ctr" eaLnBrk="1" fontAlgn="auto" hangingPunct="1">
              <a:spcAft>
                <a:spcPts val="0"/>
              </a:spcAft>
              <a:buFont typeface="Wingdings" pitchFamily="2" charset="2"/>
              <a:buNone/>
              <a:defRPr/>
            </a:pPr>
            <a:endParaRPr lang="it-IT" sz="2800" dirty="0">
              <a:solidFill>
                <a:schemeClr val="accent2"/>
              </a:solidFill>
              <a:latin typeface="Baskerville Old Face" pitchFamily="18" charset="0"/>
              <a:ea typeface="ＭＳ Ｐゴシック" pitchFamily="1" charset="-128"/>
            </a:endParaRPr>
          </a:p>
        </p:txBody>
      </p:sp>
      <p:pic>
        <p:nvPicPr>
          <p:cNvPr id="7"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660000" y="360000"/>
            <a:ext cx="1828800" cy="1560512"/>
          </a:xfrm>
          <a:prstGeom prst="rect">
            <a:avLst/>
          </a:prstGeom>
          <a:noFill/>
          <a:ln w="9525">
            <a:noFill/>
            <a:miter lim="800000"/>
            <a:headEnd/>
            <a:tailEnd/>
          </a:ln>
        </p:spPr>
      </p:pic>
      <p:sp>
        <p:nvSpPr>
          <p:cNvPr id="5" name="CasellaDiTesto 4"/>
          <p:cNvSpPr txBox="1">
            <a:spLocks noChangeArrowheads="1"/>
          </p:cNvSpPr>
          <p:nvPr/>
        </p:nvSpPr>
        <p:spPr bwMode="auto">
          <a:xfrm>
            <a:off x="540000" y="1332000"/>
            <a:ext cx="7740000" cy="1800000"/>
          </a:xfrm>
          <a:prstGeom prst="rect">
            <a:avLst/>
          </a:prstGeom>
          <a:noFill/>
          <a:ln w="9525">
            <a:noFill/>
            <a:miter lim="800000"/>
            <a:headEnd/>
            <a:tailEnd/>
          </a:ln>
        </p:spPr>
        <p:txBody>
          <a:bodyPr>
            <a:spAutoFit/>
          </a:bodyPr>
          <a:lstStyle/>
          <a:p>
            <a:pPr algn="ctr"/>
            <a:r>
              <a:rPr lang="it-IT" altLang="it-IT" sz="3200" b="1" i="1" dirty="0">
                <a:solidFill>
                  <a:srgbClr val="001B50"/>
                </a:solidFill>
                <a:latin typeface="Baskerville Old Face" pitchFamily="18" charset="0"/>
              </a:rPr>
              <a:t>Vitamina C</a:t>
            </a:r>
          </a:p>
          <a:p>
            <a:pPr algn="ctr"/>
            <a:r>
              <a:rPr lang="it-IT" altLang="it-IT" sz="3200" b="1" i="1" dirty="0">
                <a:solidFill>
                  <a:srgbClr val="001B50"/>
                </a:solidFill>
                <a:latin typeface="Baskerville Old Face" pitchFamily="18" charset="0"/>
              </a:rPr>
              <a:t>Cooperazione Condivisione Cultura d’impresa</a:t>
            </a:r>
            <a:br>
              <a:rPr lang="it-IT" altLang="it-IT" sz="3200" b="1" i="1" dirty="0">
                <a:solidFill>
                  <a:srgbClr val="001B50"/>
                </a:solidFill>
                <a:latin typeface="Baskerville Old Face" pitchFamily="18" charset="0"/>
              </a:rPr>
            </a:br>
            <a:r>
              <a:rPr lang="it-IT" altLang="it-IT" sz="3200" b="1" i="1" dirty="0">
                <a:solidFill>
                  <a:srgbClr val="001B50"/>
                </a:solidFill>
                <a:latin typeface="Baskerville Old Face" pitchFamily="18" charset="0"/>
              </a:rPr>
              <a:t>Anno scolastico 2017-2018</a:t>
            </a:r>
            <a:endParaRPr lang="it-IT" altLang="it-IT" sz="3200" dirty="0"/>
          </a:p>
        </p:txBody>
      </p:sp>
      <p:pic>
        <p:nvPicPr>
          <p:cNvPr id="2" name="Immagine 1">
            <a:extLst>
              <a:ext uri="{FF2B5EF4-FFF2-40B4-BE49-F238E27FC236}">
                <a16:creationId xmlns:a16="http://schemas.microsoft.com/office/drawing/2014/main" id="{E2DE65B3-1B15-4359-9325-0934FB25FF4D}"/>
              </a:ext>
            </a:extLst>
          </p:cNvPr>
          <p:cNvPicPr>
            <a:picLocks noChangeAspect="1"/>
          </p:cNvPicPr>
          <p:nvPr/>
        </p:nvPicPr>
        <p:blipFill>
          <a:blip r:embed="rId3"/>
          <a:stretch>
            <a:fillRect/>
          </a:stretch>
        </p:blipFill>
        <p:spPr>
          <a:xfrm>
            <a:off x="4479349" y="277320"/>
            <a:ext cx="1828959" cy="1121761"/>
          </a:xfrm>
          <a:prstGeom prst="rect">
            <a:avLst/>
          </a:prstGeom>
        </p:spPr>
      </p:pic>
    </p:spTree>
    <p:extLst>
      <p:ext uri="{BB962C8B-B14F-4D97-AF65-F5344CB8AC3E}">
        <p14:creationId xmlns:p14="http://schemas.microsoft.com/office/powerpoint/2010/main" val="2372923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765175"/>
            <a:ext cx="7416800" cy="720725"/>
          </a:xfrm>
        </p:spPr>
        <p:txBody>
          <a:bodyPr>
            <a:noAutofit/>
          </a:bodyPr>
          <a:lstStyle/>
          <a:p>
            <a:pPr algn="ctr" eaLnBrk="1" fontAlgn="auto" hangingPunct="1">
              <a:spcBef>
                <a:spcPct val="50000"/>
              </a:spcBef>
              <a:spcAft>
                <a:spcPts val="0"/>
              </a:spcAft>
              <a:defRPr/>
            </a:pPr>
            <a:r>
              <a:rPr lang="it-IT" sz="3200" b="1" i="1" dirty="0">
                <a:solidFill>
                  <a:srgbClr val="001B50"/>
                </a:solidFill>
                <a:latin typeface="Baskerville Old Face" pitchFamily="18" charset="0"/>
                <a:ea typeface="ＭＳ Ｐゴシック" pitchFamily="1" charset="-128"/>
              </a:rPr>
              <a:t>L’Alleanza delle Cooperative Italiane </a:t>
            </a:r>
          </a:p>
        </p:txBody>
      </p:sp>
      <p:sp>
        <p:nvSpPr>
          <p:cNvPr id="39939" name="Rectangle 3"/>
          <p:cNvSpPr>
            <a:spLocks noGrp="1" noChangeArrowheads="1"/>
          </p:cNvSpPr>
          <p:nvPr>
            <p:ph sz="quarter" idx="13"/>
          </p:nvPr>
        </p:nvSpPr>
        <p:spPr>
          <a:xfrm>
            <a:off x="323850" y="2320925"/>
            <a:ext cx="8424863" cy="4537075"/>
          </a:xfrm>
        </p:spPr>
        <p:txBody>
          <a:bodyPr>
            <a:normAutofit fontScale="85000" lnSpcReduction="20000"/>
          </a:bodyPr>
          <a:lstStyle/>
          <a:p>
            <a:pPr algn="just" eaLnBrk="1" fontAlgn="auto" hangingPunct="1">
              <a:spcAft>
                <a:spcPts val="0"/>
              </a:spcAft>
              <a:buFont typeface="Wingdings" pitchFamily="2" charset="2"/>
              <a:buChar char="ü"/>
              <a:defRPr/>
            </a:pPr>
            <a:r>
              <a:rPr lang="it-IT" sz="2400" dirty="0">
                <a:solidFill>
                  <a:srgbClr val="001B50"/>
                </a:solidFill>
                <a:latin typeface="Baskerville Old Face" pitchFamily="18" charset="0"/>
                <a:ea typeface="ＭＳ Ｐゴシック" pitchFamily="1" charset="-128"/>
              </a:rPr>
              <a:t>A livello nazionale il 27 gennaio 2011 a Roma si è costituita l’Alleanza delle Cooperative Italiane per volontà di Agci, Confcooperative e Legacoop. Luigi Marino è nominato Portavoce.</a:t>
            </a:r>
          </a:p>
          <a:p>
            <a:pPr algn="just" eaLnBrk="1" fontAlgn="auto" hangingPunct="1">
              <a:spcAft>
                <a:spcPts val="0"/>
              </a:spcAft>
              <a:buFont typeface="Wingdings" pitchFamily="2" charset="2"/>
              <a:buChar char="ü"/>
              <a:defRPr/>
            </a:pPr>
            <a:r>
              <a:rPr lang="it-IT" sz="2400" dirty="0">
                <a:solidFill>
                  <a:srgbClr val="001B50"/>
                </a:solidFill>
                <a:latin typeface="Baskerville Old Face" pitchFamily="18" charset="0"/>
                <a:ea typeface="ＭＳ Ｐゴシック" pitchFamily="1" charset="-128"/>
              </a:rPr>
              <a:t>L’Alleanza nasce come coordinamento nazionale costituito in forma stabile fra le tre centrali cooperative maggiormente rappresentative a livello nazionale, ha come obiettivo quello di rappresentare al meglio ed in modo più incisivo le istanze e le esigenze delle aderenti alle tre centrali, di supportarle nelle loro iniziative e di avviare concretamente un percorso che dovrà portare, attraverso le varie fasi individuate, alla unicità di rappresentanza. </a:t>
            </a:r>
          </a:p>
          <a:p>
            <a:pPr algn="just" eaLnBrk="1" fontAlgn="auto" hangingPunct="1">
              <a:spcAft>
                <a:spcPts val="0"/>
              </a:spcAft>
              <a:buFont typeface="Wingdings" pitchFamily="2" charset="2"/>
              <a:buNone/>
              <a:defRPr/>
            </a:pPr>
            <a:endParaRPr lang="it-IT" sz="2000" dirty="0">
              <a:solidFill>
                <a:schemeClr val="accent2"/>
              </a:solidFill>
              <a:latin typeface="Baskerville Old Face" pitchFamily="18" charset="0"/>
              <a:ea typeface="ＭＳ Ｐゴシック" pitchFamily="1" charset="-128"/>
            </a:endParaRPr>
          </a:p>
        </p:txBody>
      </p:sp>
    </p:spTree>
    <p:extLst>
      <p:ext uri="{BB962C8B-B14F-4D97-AF65-F5344CB8AC3E}">
        <p14:creationId xmlns:p14="http://schemas.microsoft.com/office/powerpoint/2010/main" val="1282864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765175"/>
            <a:ext cx="7416800" cy="720725"/>
          </a:xfrm>
        </p:spPr>
        <p:txBody>
          <a:bodyPr>
            <a:noAutofit/>
          </a:bodyPr>
          <a:lstStyle/>
          <a:p>
            <a:pPr algn="ctr" eaLnBrk="1" fontAlgn="auto" hangingPunct="1">
              <a:spcBef>
                <a:spcPct val="50000"/>
              </a:spcBef>
              <a:spcAft>
                <a:spcPts val="0"/>
              </a:spcAft>
              <a:defRPr/>
            </a:pPr>
            <a:r>
              <a:rPr lang="it-IT" sz="3200" b="1" i="1" dirty="0">
                <a:solidFill>
                  <a:srgbClr val="001B50"/>
                </a:solidFill>
                <a:latin typeface="Baskerville Old Face" pitchFamily="18" charset="0"/>
                <a:ea typeface="ＭＳ Ｐゴシック" pitchFamily="1" charset="-128"/>
              </a:rPr>
              <a:t>L’Alleanza delle Cooperative Italiane </a:t>
            </a:r>
          </a:p>
        </p:txBody>
      </p:sp>
      <p:sp>
        <p:nvSpPr>
          <p:cNvPr id="39939" name="Rectangle 3"/>
          <p:cNvSpPr>
            <a:spLocks noGrp="1" noChangeArrowheads="1"/>
          </p:cNvSpPr>
          <p:nvPr>
            <p:ph sz="quarter" idx="13"/>
          </p:nvPr>
        </p:nvSpPr>
        <p:spPr>
          <a:xfrm>
            <a:off x="323850" y="1600201"/>
            <a:ext cx="8424863" cy="4860000"/>
          </a:xfrm>
        </p:spPr>
        <p:txBody>
          <a:bodyPr>
            <a:normAutofit fontScale="25000" lnSpcReduction="20000"/>
          </a:bodyPr>
          <a:lstStyle/>
          <a:p>
            <a:pPr algn="just" eaLnBrk="1" fontAlgn="auto" hangingPunct="1">
              <a:spcAft>
                <a:spcPts val="0"/>
              </a:spcAft>
              <a:buFont typeface="Wingdings" pitchFamily="2" charset="2"/>
              <a:buChar char="ü"/>
              <a:defRPr/>
            </a:pPr>
            <a:r>
              <a:rPr lang="it-IT" sz="7200" dirty="0">
                <a:solidFill>
                  <a:srgbClr val="001B50"/>
                </a:solidFill>
                <a:latin typeface="Baskerville Old Face" pitchFamily="18" charset="0"/>
                <a:ea typeface="ＭＳ Ｐゴシック" pitchFamily="1" charset="-128"/>
              </a:rPr>
              <a:t>Dopo un anno (nel gennaio 2012) l’Alleanza compie un altro passo in avanti: si procede con la elezione degli organi e del Presidente nella persona di Luigi Marino.  </a:t>
            </a:r>
          </a:p>
          <a:p>
            <a:pPr algn="just" eaLnBrk="1" fontAlgn="auto" hangingPunct="1">
              <a:spcAft>
                <a:spcPts val="0"/>
              </a:spcAft>
              <a:buFont typeface="Wingdings" pitchFamily="2" charset="2"/>
              <a:buChar char="ü"/>
              <a:defRPr/>
            </a:pPr>
            <a:r>
              <a:rPr lang="it-IT" sz="7200" dirty="0">
                <a:solidFill>
                  <a:srgbClr val="001B50"/>
                </a:solidFill>
                <a:latin typeface="Baskerville Old Face" pitchFamily="18" charset="0"/>
                <a:ea typeface="ＭＳ Ｐゴシック" pitchFamily="1" charset="-128"/>
              </a:rPr>
              <a:t>L’Alleanza in un paio di anni è riuscita a porsi come soggetto autorevole nei confronti con Governo e parti sociali ed a stare sui tavoli del confronto, con autorevolezza, efficacia e puntualità.</a:t>
            </a:r>
          </a:p>
          <a:p>
            <a:pPr algn="just" eaLnBrk="1" fontAlgn="auto" hangingPunct="1">
              <a:spcAft>
                <a:spcPts val="0"/>
              </a:spcAft>
              <a:buFont typeface="Wingdings" pitchFamily="2" charset="2"/>
              <a:buChar char="ü"/>
              <a:defRPr/>
            </a:pPr>
            <a:r>
              <a:rPr lang="it-IT" sz="7200" dirty="0">
                <a:solidFill>
                  <a:srgbClr val="001B50"/>
                </a:solidFill>
                <a:latin typeface="Baskerville Old Face" pitchFamily="18" charset="0"/>
                <a:ea typeface="ＭＳ Ｐゴシック" pitchFamily="1" charset="-128"/>
              </a:rPr>
              <a:t>Si definisce un percorso che prevede: nel 2012 la costituzione dei coordinamenti settoriali e nel 2013 la costituzione dei coordinamenti territoriali.</a:t>
            </a:r>
          </a:p>
          <a:p>
            <a:pPr algn="just" eaLnBrk="1" fontAlgn="auto" hangingPunct="1">
              <a:spcAft>
                <a:spcPts val="0"/>
              </a:spcAft>
              <a:buFont typeface="Wingdings" pitchFamily="2" charset="2"/>
              <a:buChar char="ü"/>
              <a:defRPr/>
            </a:pPr>
            <a:r>
              <a:rPr lang="it-IT" sz="7200" dirty="0">
                <a:solidFill>
                  <a:srgbClr val="001B50"/>
                </a:solidFill>
                <a:latin typeface="Baskerville Old Face" pitchFamily="18" charset="0"/>
                <a:ea typeface="ＭＳ Ｐゴシック" pitchFamily="1" charset="-128"/>
              </a:rPr>
              <a:t>A seguito della entrata in politica di Luigi Marino e conseguente uscita dagli incarichi associativi, il 13 febbraio 2013 Giuliano Poletti è stato eletto Presidente dell’Alleanza delle Cooperative Italiane. A Febbraio 2014 si è dimesso per assumere il ruolo di Ministro del lavoro e delle politiche sociali ed è stato nominato Rosario Altieri.  </a:t>
            </a:r>
          </a:p>
          <a:p>
            <a:pPr algn="just" eaLnBrk="1" fontAlgn="auto" hangingPunct="1">
              <a:spcAft>
                <a:spcPts val="0"/>
              </a:spcAft>
              <a:buFont typeface="Wingdings" pitchFamily="2" charset="2"/>
              <a:buNone/>
              <a:defRPr/>
            </a:pPr>
            <a:endParaRPr lang="it-IT" sz="2000" dirty="0">
              <a:solidFill>
                <a:schemeClr val="accent2"/>
              </a:solidFill>
              <a:latin typeface="Baskerville Old Face" pitchFamily="18" charset="0"/>
              <a:ea typeface="ＭＳ Ｐゴシック" pitchFamily="1" charset="-128"/>
            </a:endParaRPr>
          </a:p>
        </p:txBody>
      </p:sp>
    </p:spTree>
    <p:extLst>
      <p:ext uri="{BB962C8B-B14F-4D97-AF65-F5344CB8AC3E}">
        <p14:creationId xmlns:p14="http://schemas.microsoft.com/office/powerpoint/2010/main" val="1907010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sellaDiTesto 19"/>
          <p:cNvSpPr txBox="1"/>
          <p:nvPr/>
        </p:nvSpPr>
        <p:spPr>
          <a:xfrm>
            <a:off x="914400" y="6119574"/>
            <a:ext cx="7391400" cy="477054"/>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500" b="1" dirty="0">
                <a:solidFill>
                  <a:schemeClr val="bg1"/>
                </a:solidFill>
                <a:latin typeface="Calibri" pitchFamily="68" charset="0"/>
                <a:ea typeface="ＭＳ Ｐゴシック" pitchFamily="68" charset="-128"/>
                <a:cs typeface="+mn-cs"/>
              </a:rPr>
              <a:t>- danno una dimensione sociale al mercato</a:t>
            </a:r>
          </a:p>
        </p:txBody>
      </p:sp>
      <p:sp>
        <p:nvSpPr>
          <p:cNvPr id="21" name="CasellaDiTesto 20"/>
          <p:cNvSpPr txBox="1"/>
          <p:nvPr/>
        </p:nvSpPr>
        <p:spPr>
          <a:xfrm>
            <a:off x="914400" y="5257800"/>
            <a:ext cx="7391400" cy="861774"/>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500" b="1" dirty="0">
                <a:solidFill>
                  <a:schemeClr val="bg1"/>
                </a:solidFill>
                <a:latin typeface="Calibri" pitchFamily="68" charset="0"/>
                <a:ea typeface="ＭＳ Ｐゴシック" pitchFamily="68" charset="-128"/>
                <a:cs typeface="+mn-cs"/>
              </a:rPr>
              <a:t>- sono al servizio delle persone, del territorio, delle       Comunità e non </a:t>
            </a:r>
            <a:r>
              <a:rPr lang="it-IT" sz="2500" b="1" dirty="0" err="1">
                <a:solidFill>
                  <a:schemeClr val="bg1"/>
                </a:solidFill>
                <a:latin typeface="Calibri" pitchFamily="68" charset="0"/>
                <a:ea typeface="ＭＳ Ｐゴシック" pitchFamily="68" charset="-128"/>
                <a:cs typeface="+mn-cs"/>
              </a:rPr>
              <a:t>delocalizzano</a:t>
            </a:r>
            <a:r>
              <a:rPr lang="it-IT" sz="2500" b="1" dirty="0">
                <a:solidFill>
                  <a:schemeClr val="bg1"/>
                </a:solidFill>
                <a:latin typeface="Calibri" pitchFamily="68" charset="0"/>
                <a:ea typeface="ＭＳ Ｐゴシック" pitchFamily="68" charset="-128"/>
                <a:cs typeface="+mn-cs"/>
              </a:rPr>
              <a:t> </a:t>
            </a:r>
          </a:p>
        </p:txBody>
      </p:sp>
      <p:sp>
        <p:nvSpPr>
          <p:cNvPr id="22" name="CasellaDiTesto 21"/>
          <p:cNvSpPr txBox="1"/>
          <p:nvPr/>
        </p:nvSpPr>
        <p:spPr>
          <a:xfrm>
            <a:off x="914400" y="3906054"/>
            <a:ext cx="7391400" cy="477054"/>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0" h="0"/>
          </a:sp3d>
        </p:spPr>
        <p:txBody>
          <a:bodyPr>
            <a:spAutoFit/>
          </a:bodyPr>
          <a:lstStyle/>
          <a:p>
            <a:pPr defTabSz="914400">
              <a:defRPr/>
            </a:pPr>
            <a:r>
              <a:rPr lang="it-IT" sz="2500" b="1" dirty="0">
                <a:solidFill>
                  <a:schemeClr val="bg1"/>
                </a:solidFill>
                <a:latin typeface="Calibri" pitchFamily="68" charset="0"/>
                <a:ea typeface="ＭＳ Ｐゴシック" pitchFamily="68" charset="-128"/>
                <a:cs typeface="+mn-cs"/>
              </a:rPr>
              <a:t>- valorizzano le risorse umane </a:t>
            </a:r>
          </a:p>
        </p:txBody>
      </p:sp>
      <p:sp>
        <p:nvSpPr>
          <p:cNvPr id="23" name="CasellaDiTesto 22"/>
          <p:cNvSpPr txBox="1"/>
          <p:nvPr/>
        </p:nvSpPr>
        <p:spPr>
          <a:xfrm>
            <a:off x="914400" y="3429000"/>
            <a:ext cx="7391400" cy="477054"/>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500" b="1" dirty="0">
                <a:solidFill>
                  <a:schemeClr val="bg1"/>
                </a:solidFill>
                <a:latin typeface="Calibri" pitchFamily="68" charset="0"/>
                <a:ea typeface="ＭＳ Ｐゴシック" pitchFamily="68" charset="-128"/>
                <a:cs typeface="+mn-cs"/>
              </a:rPr>
              <a:t>- promuovono la democrazia economica </a:t>
            </a:r>
          </a:p>
        </p:txBody>
      </p:sp>
      <p:pic>
        <p:nvPicPr>
          <p:cNvPr id="11" name="Immagine 10" descr="Le Cooperative.ai"/>
          <p:cNvPicPr>
            <a:picLocks noChangeAspect="1"/>
          </p:cNvPicPr>
          <p:nvPr/>
        </p:nvPicPr>
        <p:blipFill>
          <a:blip r:embed="rId2"/>
          <a:srcRect l="28964" t="45192" r="29387" b="44646"/>
          <a:stretch>
            <a:fillRect/>
          </a:stretch>
        </p:blipFill>
        <p:spPr bwMode="auto">
          <a:xfrm>
            <a:off x="914400" y="2133600"/>
            <a:ext cx="7513638" cy="1295400"/>
          </a:xfrm>
          <a:prstGeom prst="rect">
            <a:avLst/>
          </a:prstGeom>
          <a:noFill/>
          <a:ln w="9525">
            <a:noFill/>
            <a:miter lim="800000"/>
            <a:headEnd/>
            <a:tailEnd/>
          </a:ln>
          <a:effectLst>
            <a:outerShdw dist="25401" dir="2700000" rotWithShape="0">
              <a:srgbClr val="808080">
                <a:alpha val="50000"/>
              </a:srgbClr>
            </a:outerShdw>
          </a:effectLst>
        </p:spPr>
      </p:pic>
      <p:sp>
        <p:nvSpPr>
          <p:cNvPr id="8" name="CasellaDiTesto 7"/>
          <p:cNvSpPr txBox="1"/>
          <p:nvPr/>
        </p:nvSpPr>
        <p:spPr>
          <a:xfrm>
            <a:off x="914400" y="4383108"/>
            <a:ext cx="7391400" cy="861774"/>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500" b="1" dirty="0">
                <a:solidFill>
                  <a:schemeClr val="bg1"/>
                </a:solidFill>
                <a:latin typeface="Calibri" pitchFamily="68" charset="0"/>
                <a:ea typeface="ＭＳ Ｐゴシック" pitchFamily="68" charset="-128"/>
                <a:cs typeface="+mn-cs"/>
              </a:rPr>
              <a:t>- creano buona occupazione e contribuiscono alla    tenuta economica e sociale delle Comunità </a:t>
            </a:r>
          </a:p>
        </p:txBody>
      </p:sp>
      <p:pic>
        <p:nvPicPr>
          <p:cNvPr id="9" name="Immagine 8" descr="logo Completo.ai"/>
          <p:cNvPicPr>
            <a:picLocks noChangeAspect="1"/>
          </p:cNvPicPr>
          <p:nvPr/>
        </p:nvPicPr>
        <p:blipFill>
          <a:blip r:embed="rId3"/>
          <a:srcRect/>
          <a:stretch>
            <a:fillRect/>
          </a:stretch>
        </p:blipFill>
        <p:spPr bwMode="auto">
          <a:xfrm>
            <a:off x="3476625" y="0"/>
            <a:ext cx="2190750" cy="1752600"/>
          </a:xfrm>
          <a:prstGeom prst="rect">
            <a:avLst/>
          </a:prstGeom>
          <a:noFill/>
          <a:ln w="9525">
            <a:noFill/>
            <a:miter lim="800000"/>
            <a:headEnd/>
            <a:tailEnd/>
          </a:ln>
          <a:effectLst>
            <a:outerShdw dist="38100" dir="2700000" rotWithShape="0">
              <a:srgbClr val="808080">
                <a:alpha val="50000"/>
              </a:srgbClr>
            </a:outerShdw>
          </a:effectLst>
        </p:spPr>
      </p:pic>
      <p:pic>
        <p:nvPicPr>
          <p:cNvPr id="2" name="Immagine 1">
            <a:extLst>
              <a:ext uri="{FF2B5EF4-FFF2-40B4-BE49-F238E27FC236}">
                <a16:creationId xmlns:a16="http://schemas.microsoft.com/office/drawing/2014/main" id="{5F6F1C64-9992-4A9C-85CF-384E9B2AF06C}"/>
              </a:ext>
            </a:extLst>
          </p:cNvPr>
          <p:cNvPicPr>
            <a:picLocks noChangeAspect="1"/>
          </p:cNvPicPr>
          <p:nvPr/>
        </p:nvPicPr>
        <p:blipFill>
          <a:blip r:embed="rId4"/>
          <a:stretch>
            <a:fillRect/>
          </a:stretch>
        </p:blipFill>
        <p:spPr>
          <a:xfrm>
            <a:off x="6400800" y="491357"/>
            <a:ext cx="1828959" cy="1121761"/>
          </a:xfrm>
          <a:prstGeom prst="rect">
            <a:avLst/>
          </a:prstGeom>
        </p:spPr>
      </p:pic>
    </p:spTree>
    <p:extLst>
      <p:ext uri="{BB962C8B-B14F-4D97-AF65-F5344CB8AC3E}">
        <p14:creationId xmlns:p14="http://schemas.microsoft.com/office/powerpoint/2010/main" val="30797128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14400" y="3241863"/>
            <a:ext cx="3505200" cy="400110"/>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Abitazione</a:t>
            </a:r>
          </a:p>
        </p:txBody>
      </p:sp>
      <p:sp>
        <p:nvSpPr>
          <p:cNvPr id="5" name="CasellaDiTesto 4"/>
          <p:cNvSpPr txBox="1"/>
          <p:nvPr/>
        </p:nvSpPr>
        <p:spPr>
          <a:xfrm>
            <a:off x="914400" y="3641973"/>
            <a:ext cx="3505200" cy="400110"/>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0" h="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Agroalimentare</a:t>
            </a:r>
          </a:p>
        </p:txBody>
      </p:sp>
      <p:sp>
        <p:nvSpPr>
          <p:cNvPr id="6" name="CasellaDiTesto 5"/>
          <p:cNvSpPr txBox="1"/>
          <p:nvPr/>
        </p:nvSpPr>
        <p:spPr>
          <a:xfrm>
            <a:off x="914400" y="4057470"/>
            <a:ext cx="3505200" cy="400110"/>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Consumo e distribuzione</a:t>
            </a:r>
          </a:p>
          <a:p>
            <a:pPr defTabSz="914400">
              <a:defRPr/>
            </a:pPr>
            <a:endParaRPr lang="it-IT" sz="2000" b="1" dirty="0">
              <a:solidFill>
                <a:schemeClr val="bg1"/>
              </a:solidFill>
              <a:latin typeface="Calibri" pitchFamily="68" charset="0"/>
              <a:ea typeface="ＭＳ Ｐゴシック" pitchFamily="68" charset="-128"/>
              <a:cs typeface="+mn-cs"/>
            </a:endParaRPr>
          </a:p>
        </p:txBody>
      </p:sp>
      <p:sp>
        <p:nvSpPr>
          <p:cNvPr id="7" name="CasellaDiTesto 6"/>
          <p:cNvSpPr txBox="1"/>
          <p:nvPr/>
        </p:nvSpPr>
        <p:spPr>
          <a:xfrm>
            <a:off x="914400" y="4457580"/>
            <a:ext cx="3505200" cy="1015663"/>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Credito, finanza, assicurazioni e mutue</a:t>
            </a:r>
          </a:p>
          <a:p>
            <a:pPr defTabSz="914400">
              <a:defRPr/>
            </a:pPr>
            <a:endParaRPr lang="it-IT" sz="2000" b="1" dirty="0">
              <a:solidFill>
                <a:schemeClr val="bg1"/>
              </a:solidFill>
              <a:latin typeface="Calibri" pitchFamily="68" charset="0"/>
              <a:ea typeface="ＭＳ Ｐゴシック" pitchFamily="68" charset="-128"/>
              <a:cs typeface="+mn-cs"/>
            </a:endParaRPr>
          </a:p>
        </p:txBody>
      </p:sp>
      <p:sp>
        <p:nvSpPr>
          <p:cNvPr id="8" name="CasellaDiTesto 7"/>
          <p:cNvSpPr txBox="1"/>
          <p:nvPr/>
        </p:nvSpPr>
        <p:spPr>
          <a:xfrm>
            <a:off x="914400" y="5257799"/>
            <a:ext cx="3505200" cy="707886"/>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Industria</a:t>
            </a:r>
          </a:p>
          <a:p>
            <a:pPr defTabSz="914400">
              <a:defRPr/>
            </a:pPr>
            <a:endParaRPr lang="it-IT" sz="2000" b="1" dirty="0">
              <a:solidFill>
                <a:schemeClr val="bg1"/>
              </a:solidFill>
              <a:latin typeface="Calibri" pitchFamily="68" charset="0"/>
              <a:ea typeface="ＭＳ Ｐゴシック" pitchFamily="68" charset="-128"/>
              <a:cs typeface="+mn-cs"/>
            </a:endParaRPr>
          </a:p>
        </p:txBody>
      </p:sp>
      <p:pic>
        <p:nvPicPr>
          <p:cNvPr id="9" name="Immagine 8" descr="Le Cooperative attivam.ai"/>
          <p:cNvPicPr>
            <a:picLocks noChangeAspect="1"/>
          </p:cNvPicPr>
          <p:nvPr/>
        </p:nvPicPr>
        <p:blipFill>
          <a:blip r:embed="rId2"/>
          <a:srcRect/>
          <a:stretch>
            <a:fillRect/>
          </a:stretch>
        </p:blipFill>
        <p:spPr bwMode="auto">
          <a:xfrm>
            <a:off x="914400" y="1600200"/>
            <a:ext cx="8035925" cy="1241425"/>
          </a:xfrm>
          <a:prstGeom prst="rect">
            <a:avLst/>
          </a:prstGeom>
          <a:noFill/>
          <a:ln w="9525">
            <a:noFill/>
            <a:miter lim="800000"/>
            <a:headEnd/>
            <a:tailEnd/>
          </a:ln>
          <a:effectLst>
            <a:outerShdw dist="25401" dir="2700000" rotWithShape="0">
              <a:srgbClr val="808080">
                <a:alpha val="50000"/>
              </a:srgbClr>
            </a:outerShdw>
          </a:effectLst>
        </p:spPr>
      </p:pic>
      <p:sp>
        <p:nvSpPr>
          <p:cNvPr id="10" name="CasellaDiTesto 9"/>
          <p:cNvSpPr txBox="1"/>
          <p:nvPr/>
        </p:nvSpPr>
        <p:spPr>
          <a:xfrm>
            <a:off x="914400" y="5765631"/>
            <a:ext cx="3505200" cy="707886"/>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Lavoro, produzioni e     costruzioni</a:t>
            </a:r>
          </a:p>
        </p:txBody>
      </p:sp>
      <p:sp>
        <p:nvSpPr>
          <p:cNvPr id="11" name="CasellaDiTesto 10"/>
          <p:cNvSpPr txBox="1"/>
          <p:nvPr/>
        </p:nvSpPr>
        <p:spPr>
          <a:xfrm>
            <a:off x="4572000" y="3949749"/>
            <a:ext cx="3505200" cy="400110"/>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0" h="0"/>
          </a:sp3d>
        </p:spPr>
        <p:txBody>
          <a:bodyPr>
            <a:spAutoFit/>
          </a:bodyPr>
          <a:lstStyle/>
          <a:p>
            <a:pPr defTabSz="914400">
              <a:defRPr/>
            </a:pPr>
            <a:r>
              <a:rPr lang="it-IT" sz="2000" b="1">
                <a:solidFill>
                  <a:schemeClr val="bg1"/>
                </a:solidFill>
                <a:latin typeface="Calibri" pitchFamily="68" charset="0"/>
                <a:ea typeface="ＭＳ Ｐゴシック" pitchFamily="68" charset="-128"/>
                <a:cs typeface="+mn-cs"/>
              </a:rPr>
              <a:t>- Pesca</a:t>
            </a:r>
          </a:p>
        </p:txBody>
      </p:sp>
      <p:sp>
        <p:nvSpPr>
          <p:cNvPr id="12" name="CasellaDiTesto 11"/>
          <p:cNvSpPr txBox="1"/>
          <p:nvPr/>
        </p:nvSpPr>
        <p:spPr>
          <a:xfrm>
            <a:off x="4572000" y="4349859"/>
            <a:ext cx="3505200" cy="707886"/>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Servizi</a:t>
            </a:r>
          </a:p>
          <a:p>
            <a:pPr defTabSz="914400">
              <a:defRPr/>
            </a:pPr>
            <a:endParaRPr lang="it-IT" sz="2000" b="1" dirty="0">
              <a:solidFill>
                <a:schemeClr val="bg1"/>
              </a:solidFill>
              <a:latin typeface="Calibri" pitchFamily="68" charset="0"/>
              <a:ea typeface="ＭＳ Ｐゴシック" pitchFamily="68" charset="-128"/>
              <a:cs typeface="+mn-cs"/>
            </a:endParaRPr>
          </a:p>
        </p:txBody>
      </p:sp>
      <p:sp>
        <p:nvSpPr>
          <p:cNvPr id="13" name="CasellaDiTesto 12"/>
          <p:cNvSpPr txBox="1"/>
          <p:nvPr/>
        </p:nvSpPr>
        <p:spPr>
          <a:xfrm>
            <a:off x="4572000" y="4749968"/>
            <a:ext cx="3505200" cy="1015663"/>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Sociale, sanità, welfare ed inserimento lavorativo</a:t>
            </a:r>
          </a:p>
          <a:p>
            <a:pPr defTabSz="914400">
              <a:defRPr/>
            </a:pPr>
            <a:endParaRPr lang="it-IT" sz="2000" b="1" dirty="0">
              <a:solidFill>
                <a:schemeClr val="bg1"/>
              </a:solidFill>
              <a:latin typeface="Calibri" pitchFamily="68" charset="0"/>
              <a:ea typeface="ＭＳ Ｐゴシック" pitchFamily="68" charset="-128"/>
              <a:cs typeface="+mn-cs"/>
            </a:endParaRPr>
          </a:p>
        </p:txBody>
      </p:sp>
      <p:sp>
        <p:nvSpPr>
          <p:cNvPr id="14" name="CasellaDiTesto 13"/>
          <p:cNvSpPr txBox="1"/>
          <p:nvPr/>
        </p:nvSpPr>
        <p:spPr>
          <a:xfrm>
            <a:off x="4572000" y="5457853"/>
            <a:ext cx="3505200" cy="1015663"/>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Turismo, cultura, tempo libero e sport</a:t>
            </a:r>
          </a:p>
          <a:p>
            <a:pPr defTabSz="914400">
              <a:defRPr/>
            </a:pPr>
            <a:endParaRPr lang="it-IT" sz="2000" b="1" dirty="0">
              <a:solidFill>
                <a:schemeClr val="bg1"/>
              </a:solidFill>
              <a:latin typeface="Calibri" pitchFamily="68" charset="0"/>
              <a:ea typeface="ＭＳ Ｐゴシック" pitchFamily="68" charset="-128"/>
              <a:cs typeface="+mn-cs"/>
            </a:endParaRPr>
          </a:p>
        </p:txBody>
      </p:sp>
      <p:sp>
        <p:nvSpPr>
          <p:cNvPr id="15" name="CasellaDiTesto 14"/>
          <p:cNvSpPr txBox="1"/>
          <p:nvPr/>
        </p:nvSpPr>
        <p:spPr>
          <a:xfrm>
            <a:off x="4572000" y="3026420"/>
            <a:ext cx="3505200" cy="1323439"/>
          </a:xfrm>
          <a:prstGeom prst="rect">
            <a:avLst/>
          </a:prstGeom>
          <a:solidFill>
            <a:srgbClr val="1A3591"/>
          </a:solidFill>
          <a:effectLst>
            <a:outerShdw blurRad="50800" dist="38100" dir="2700000">
              <a:srgbClr val="000000">
                <a:alpha val="43000"/>
              </a:srgbClr>
            </a:outerShdw>
          </a:effectLst>
          <a:scene3d>
            <a:camera prst="orthographicFront"/>
            <a:lightRig rig="threePt" dir="t"/>
          </a:scene3d>
          <a:sp3d>
            <a:bevelT prst="relaxedInset"/>
            <a:bevelB w="88900"/>
          </a:sp3d>
        </p:spPr>
        <p:txBody>
          <a:bodyPr>
            <a:spAutoFit/>
          </a:bodyPr>
          <a:lstStyle/>
          <a:p>
            <a:pPr defTabSz="914400">
              <a:defRPr/>
            </a:pPr>
            <a:r>
              <a:rPr lang="it-IT" sz="2000" b="1" dirty="0">
                <a:solidFill>
                  <a:schemeClr val="bg1"/>
                </a:solidFill>
                <a:latin typeface="Calibri" pitchFamily="68" charset="0"/>
                <a:ea typeface="ＭＳ Ｐゴシック" pitchFamily="68" charset="-128"/>
                <a:cs typeface="+mn-cs"/>
              </a:rPr>
              <a:t>- </a:t>
            </a:r>
            <a:r>
              <a:rPr lang="it-IT" sz="2000" b="1" dirty="0" err="1">
                <a:solidFill>
                  <a:schemeClr val="bg1"/>
                </a:solidFill>
                <a:latin typeface="Calibri" pitchFamily="68" charset="0"/>
                <a:ea typeface="ＭＳ Ｐゴシック" pitchFamily="68" charset="-128"/>
                <a:cs typeface="+mn-cs"/>
              </a:rPr>
              <a:t>Mediacoop</a:t>
            </a:r>
            <a:r>
              <a:rPr lang="it-IT" sz="2000" b="1" dirty="0">
                <a:solidFill>
                  <a:schemeClr val="bg1"/>
                </a:solidFill>
                <a:latin typeface="Calibri" pitchFamily="68" charset="0"/>
                <a:ea typeface="ＭＳ Ｐゴシック" pitchFamily="68" charset="-128"/>
                <a:cs typeface="+mn-cs"/>
              </a:rPr>
              <a:t> (testate giornalistiche, emittenti televisive e radiofoniche)</a:t>
            </a:r>
          </a:p>
          <a:p>
            <a:pPr defTabSz="914400">
              <a:defRPr/>
            </a:pPr>
            <a:r>
              <a:rPr lang="it-IT" sz="2000" b="1" dirty="0">
                <a:solidFill>
                  <a:schemeClr val="bg1"/>
                </a:solidFill>
                <a:latin typeface="Calibri" pitchFamily="68" charset="0"/>
                <a:ea typeface="ＭＳ Ｐゴシック" pitchFamily="68" charset="-128"/>
                <a:cs typeface="+mn-cs"/>
              </a:rPr>
              <a:t>- Professionisti</a:t>
            </a:r>
          </a:p>
        </p:txBody>
      </p:sp>
      <p:pic>
        <p:nvPicPr>
          <p:cNvPr id="17" name="Immagine 16" descr="logo Completo.ai"/>
          <p:cNvPicPr>
            <a:picLocks noChangeAspect="1"/>
          </p:cNvPicPr>
          <p:nvPr/>
        </p:nvPicPr>
        <p:blipFill>
          <a:blip r:embed="rId3"/>
          <a:srcRect/>
          <a:stretch>
            <a:fillRect/>
          </a:stretch>
        </p:blipFill>
        <p:spPr bwMode="auto">
          <a:xfrm>
            <a:off x="3476625" y="-228600"/>
            <a:ext cx="2190750" cy="1752600"/>
          </a:xfrm>
          <a:prstGeom prst="rect">
            <a:avLst/>
          </a:prstGeom>
          <a:noFill/>
          <a:ln w="9525">
            <a:noFill/>
            <a:miter lim="800000"/>
            <a:headEnd/>
            <a:tailEnd/>
          </a:ln>
          <a:effectLst>
            <a:outerShdw dist="38100" dir="2700000" rotWithShape="0">
              <a:srgbClr val="808080">
                <a:alpha val="50000"/>
              </a:srgbClr>
            </a:outerShdw>
          </a:effectLst>
        </p:spPr>
      </p:pic>
      <p:pic>
        <p:nvPicPr>
          <p:cNvPr id="2" name="Immagine 1">
            <a:extLst>
              <a:ext uri="{FF2B5EF4-FFF2-40B4-BE49-F238E27FC236}">
                <a16:creationId xmlns:a16="http://schemas.microsoft.com/office/drawing/2014/main" id="{07FFFC8D-C510-422E-BABC-2E529F980AA6}"/>
              </a:ext>
            </a:extLst>
          </p:cNvPr>
          <p:cNvPicPr>
            <a:picLocks noChangeAspect="1"/>
          </p:cNvPicPr>
          <p:nvPr/>
        </p:nvPicPr>
        <p:blipFill>
          <a:blip r:embed="rId4"/>
          <a:stretch>
            <a:fillRect/>
          </a:stretch>
        </p:blipFill>
        <p:spPr>
          <a:xfrm>
            <a:off x="6248241" y="293644"/>
            <a:ext cx="1828959" cy="1121761"/>
          </a:xfrm>
          <a:prstGeom prst="rect">
            <a:avLst/>
          </a:prstGeom>
        </p:spPr>
      </p:pic>
    </p:spTree>
    <p:extLst>
      <p:ext uri="{BB962C8B-B14F-4D97-AF65-F5344CB8AC3E}">
        <p14:creationId xmlns:p14="http://schemas.microsoft.com/office/powerpoint/2010/main" val="9978721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logo Completo.ai"/>
          <p:cNvPicPr>
            <a:picLocks noChangeAspect="1"/>
          </p:cNvPicPr>
          <p:nvPr/>
        </p:nvPicPr>
        <p:blipFill>
          <a:blip r:embed="rId2"/>
          <a:srcRect/>
          <a:stretch>
            <a:fillRect/>
          </a:stretch>
        </p:blipFill>
        <p:spPr bwMode="auto">
          <a:xfrm>
            <a:off x="3124200" y="-152400"/>
            <a:ext cx="3276600" cy="2620963"/>
          </a:xfrm>
          <a:prstGeom prst="rect">
            <a:avLst/>
          </a:prstGeom>
          <a:noFill/>
          <a:ln w="9525">
            <a:noFill/>
            <a:miter lim="800000"/>
            <a:headEnd/>
            <a:tailEnd/>
          </a:ln>
          <a:effectLst>
            <a:outerShdw dist="38100" dir="2700000" rotWithShape="0">
              <a:srgbClr val="808080">
                <a:alpha val="50000"/>
              </a:srgbClr>
            </a:outerShdw>
          </a:effectLst>
        </p:spPr>
      </p:pic>
      <p:pic>
        <p:nvPicPr>
          <p:cNvPr id="16" name="Immagine 15" descr="Le Cooperative rappres.ai"/>
          <p:cNvPicPr>
            <a:picLocks noChangeAspect="1"/>
          </p:cNvPicPr>
          <p:nvPr/>
        </p:nvPicPr>
        <p:blipFill>
          <a:blip r:embed="rId3"/>
          <a:srcRect/>
          <a:stretch>
            <a:fillRect/>
          </a:stretch>
        </p:blipFill>
        <p:spPr bwMode="auto">
          <a:xfrm>
            <a:off x="828675" y="2058988"/>
            <a:ext cx="7388225" cy="1141412"/>
          </a:xfrm>
          <a:prstGeom prst="rect">
            <a:avLst/>
          </a:prstGeom>
          <a:noFill/>
          <a:ln w="9525">
            <a:noFill/>
            <a:miter lim="800000"/>
            <a:headEnd/>
            <a:tailEnd/>
          </a:ln>
          <a:effectLst>
            <a:outerShdw dist="25401" dir="2700000" rotWithShape="0">
              <a:srgbClr val="808080">
                <a:alpha val="50000"/>
              </a:srgbClr>
            </a:outerShdw>
          </a:effectLst>
        </p:spPr>
      </p:pic>
      <p:sp>
        <p:nvSpPr>
          <p:cNvPr id="17" name="CasellaDiTesto 16"/>
          <p:cNvSpPr txBox="1"/>
          <p:nvPr/>
        </p:nvSpPr>
        <p:spPr>
          <a:xfrm>
            <a:off x="609600" y="3371909"/>
            <a:ext cx="7857599" cy="630942"/>
          </a:xfrm>
          <a:prstGeom prst="rect">
            <a:avLst/>
          </a:prstGeom>
          <a:solidFill>
            <a:schemeClr val="tx2">
              <a:lumMod val="20000"/>
              <a:lumOff val="80000"/>
            </a:schemeClr>
          </a:solidFill>
          <a:scene3d>
            <a:camera prst="orthographicFront"/>
            <a:lightRig rig="threePt" dir="t"/>
          </a:scene3d>
          <a:sp3d>
            <a:bevelT w="63500" h="88900" prst="relaxedInset"/>
            <a:bevelB w="12700" prst="relaxedInset"/>
          </a:sp3d>
        </p:spPr>
        <p:txBody>
          <a:bodyPr>
            <a:spAutoFit/>
          </a:bodyPr>
          <a:lstStyle/>
          <a:p>
            <a:pPr>
              <a:defRPr/>
            </a:pPr>
            <a:r>
              <a:rPr lang="it-IT" sz="3500" b="1" dirty="0">
                <a:solidFill>
                  <a:srgbClr val="1A3591"/>
                </a:solidFill>
                <a:latin typeface="Calibri" pitchFamily="68" charset="0"/>
                <a:ea typeface="ＭＳ Ｐゴシック" pitchFamily="68" charset="-128"/>
              </a:rPr>
              <a:t>12,9%</a:t>
            </a:r>
          </a:p>
        </p:txBody>
      </p:sp>
      <p:sp>
        <p:nvSpPr>
          <p:cNvPr id="18" name="CasellaDiTesto 17"/>
          <p:cNvSpPr txBox="1"/>
          <p:nvPr/>
        </p:nvSpPr>
        <p:spPr>
          <a:xfrm>
            <a:off x="2066398" y="3448109"/>
            <a:ext cx="6324600" cy="677108"/>
          </a:xfrm>
          <a:prstGeom prst="rect">
            <a:avLst/>
          </a:prstGeom>
          <a:solidFill>
            <a:srgbClr val="1A3591"/>
          </a:solidFill>
          <a:scene3d>
            <a:camera prst="orthographicFront"/>
            <a:lightRig rig="threePt" dir="t"/>
          </a:scene3d>
          <a:sp3d>
            <a:bevelT w="0" h="0" prst="relaxedInset"/>
            <a:bevelB w="0" h="0"/>
          </a:sp3d>
        </p:spPr>
        <p:txBody>
          <a:bodyPr>
            <a:spAutoFit/>
          </a:bodyPr>
          <a:lstStyle/>
          <a:p>
            <a:pPr defTabSz="914400">
              <a:defRPr/>
            </a:pPr>
            <a:r>
              <a:rPr lang="it-IT" sz="1900" b="1" dirty="0">
                <a:solidFill>
                  <a:schemeClr val="bg1"/>
                </a:solidFill>
                <a:latin typeface="Calibri" pitchFamily="68" charset="0"/>
                <a:ea typeface="ＭＳ Ｐゴシック" pitchFamily="68" charset="-128"/>
                <a:cs typeface="+mn-cs"/>
              </a:rPr>
              <a:t>degli sportelli bancari e la quarta realtà per raccolta e impieghi</a:t>
            </a:r>
          </a:p>
        </p:txBody>
      </p:sp>
      <p:sp>
        <p:nvSpPr>
          <p:cNvPr id="19" name="CasellaDiTesto 18"/>
          <p:cNvSpPr txBox="1"/>
          <p:nvPr/>
        </p:nvSpPr>
        <p:spPr>
          <a:xfrm>
            <a:off x="609600" y="4060109"/>
            <a:ext cx="7857599" cy="630942"/>
          </a:xfrm>
          <a:prstGeom prst="rect">
            <a:avLst/>
          </a:prstGeom>
          <a:solidFill>
            <a:schemeClr val="accent6">
              <a:lumMod val="40000"/>
              <a:lumOff val="60000"/>
            </a:schemeClr>
          </a:solidFill>
          <a:scene3d>
            <a:camera prst="orthographicFront"/>
            <a:lightRig rig="threePt" dir="t"/>
          </a:scene3d>
          <a:sp3d>
            <a:bevelT w="63500" h="88900" prst="relaxedInset"/>
            <a:bevelB w="12700" prst="relaxedInset"/>
          </a:sp3d>
        </p:spPr>
        <p:txBody>
          <a:bodyPr>
            <a:spAutoFit/>
          </a:bodyPr>
          <a:lstStyle/>
          <a:p>
            <a:pPr>
              <a:defRPr/>
            </a:pPr>
            <a:r>
              <a:rPr lang="it-IT" sz="3500" b="1" dirty="0">
                <a:solidFill>
                  <a:srgbClr val="1A3591"/>
                </a:solidFill>
                <a:latin typeface="Calibri" pitchFamily="68" charset="0"/>
                <a:ea typeface="ＭＳ Ｐゴシック" pitchFamily="68" charset="-128"/>
              </a:rPr>
              <a:t> 30%</a:t>
            </a:r>
          </a:p>
        </p:txBody>
      </p:sp>
      <p:sp>
        <p:nvSpPr>
          <p:cNvPr id="20" name="CasellaDiTesto 19"/>
          <p:cNvSpPr txBox="1"/>
          <p:nvPr/>
        </p:nvSpPr>
        <p:spPr>
          <a:xfrm>
            <a:off x="2066397" y="4136309"/>
            <a:ext cx="6324601" cy="461665"/>
          </a:xfrm>
          <a:prstGeom prst="rect">
            <a:avLst/>
          </a:prstGeom>
          <a:solidFill>
            <a:schemeClr val="accent6">
              <a:lumMod val="50000"/>
            </a:schemeClr>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del consumo e della distribuzione</a:t>
            </a:r>
          </a:p>
        </p:txBody>
      </p:sp>
      <p:sp>
        <p:nvSpPr>
          <p:cNvPr id="21" name="CasellaDiTesto 20"/>
          <p:cNvSpPr txBox="1"/>
          <p:nvPr/>
        </p:nvSpPr>
        <p:spPr>
          <a:xfrm>
            <a:off x="609600" y="4743509"/>
            <a:ext cx="7857599" cy="630942"/>
          </a:xfrm>
          <a:prstGeom prst="rect">
            <a:avLst/>
          </a:prstGeom>
          <a:solidFill>
            <a:schemeClr val="tx2">
              <a:lumMod val="20000"/>
              <a:lumOff val="80000"/>
            </a:schemeClr>
          </a:solidFill>
          <a:scene3d>
            <a:camera prst="orthographicFront"/>
            <a:lightRig rig="threePt" dir="t"/>
          </a:scene3d>
          <a:sp3d>
            <a:bevelT w="63500" h="88900" prst="relaxedInset"/>
            <a:bevelB w="12700" prst="relaxedInset"/>
          </a:sp3d>
        </p:spPr>
        <p:txBody>
          <a:bodyPr>
            <a:spAutoFit/>
          </a:bodyPr>
          <a:lstStyle/>
          <a:p>
            <a:pPr>
              <a:defRPr/>
            </a:pPr>
            <a:r>
              <a:rPr lang="it-IT" sz="3500" b="1" dirty="0">
                <a:solidFill>
                  <a:srgbClr val="1A3591"/>
                </a:solidFill>
                <a:latin typeface="Calibri" pitchFamily="68" charset="0"/>
                <a:ea typeface="ＭＳ Ｐゴシック" pitchFamily="68" charset="-128"/>
              </a:rPr>
              <a:t> 50%</a:t>
            </a:r>
          </a:p>
        </p:txBody>
      </p:sp>
      <p:sp>
        <p:nvSpPr>
          <p:cNvPr id="22" name="CasellaDiTesto 21"/>
          <p:cNvSpPr txBox="1"/>
          <p:nvPr/>
        </p:nvSpPr>
        <p:spPr>
          <a:xfrm>
            <a:off x="2066397" y="4819709"/>
            <a:ext cx="6324601" cy="461665"/>
          </a:xfrm>
          <a:prstGeom prst="rect">
            <a:avLst/>
          </a:prstGeom>
          <a:solidFill>
            <a:srgbClr val="1A3591"/>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dell’agroalimentare </a:t>
            </a:r>
            <a:r>
              <a:rPr lang="it-IT" sz="2400" b="1" dirty="0" err="1">
                <a:solidFill>
                  <a:schemeClr val="bg1"/>
                </a:solidFill>
                <a:latin typeface="Calibri" pitchFamily="68" charset="0"/>
                <a:ea typeface="ＭＳ Ｐゴシック" pitchFamily="68" charset="-128"/>
                <a:cs typeface="+mn-cs"/>
              </a:rPr>
              <a:t>made</a:t>
            </a:r>
            <a:r>
              <a:rPr lang="it-IT" sz="2400" b="1" dirty="0">
                <a:solidFill>
                  <a:schemeClr val="bg1"/>
                </a:solidFill>
                <a:latin typeface="Calibri" pitchFamily="68" charset="0"/>
                <a:ea typeface="ＭＳ Ｐゴシック" pitchFamily="68" charset="-128"/>
                <a:cs typeface="+mn-cs"/>
              </a:rPr>
              <a:t> in Italy</a:t>
            </a:r>
          </a:p>
        </p:txBody>
      </p:sp>
      <p:sp>
        <p:nvSpPr>
          <p:cNvPr id="23" name="CasellaDiTesto 22"/>
          <p:cNvSpPr txBox="1"/>
          <p:nvPr/>
        </p:nvSpPr>
        <p:spPr>
          <a:xfrm>
            <a:off x="609600" y="5408711"/>
            <a:ext cx="7857599" cy="630942"/>
          </a:xfrm>
          <a:prstGeom prst="rect">
            <a:avLst/>
          </a:prstGeom>
          <a:solidFill>
            <a:schemeClr val="accent6">
              <a:lumMod val="40000"/>
              <a:lumOff val="60000"/>
            </a:schemeClr>
          </a:solidFill>
          <a:scene3d>
            <a:camera prst="orthographicFront"/>
            <a:lightRig rig="threePt" dir="t"/>
          </a:scene3d>
          <a:sp3d>
            <a:bevelT w="63500" h="88900" prst="relaxedInset"/>
            <a:bevelB w="12700" prst="relaxedInset"/>
          </a:sp3d>
        </p:spPr>
        <p:txBody>
          <a:bodyPr>
            <a:spAutoFit/>
          </a:bodyPr>
          <a:lstStyle/>
          <a:p>
            <a:pPr>
              <a:defRPr/>
            </a:pPr>
            <a:r>
              <a:rPr lang="it-IT" sz="3500" b="1" dirty="0">
                <a:solidFill>
                  <a:srgbClr val="1A3591"/>
                </a:solidFill>
                <a:latin typeface="Calibri" pitchFamily="68" charset="0"/>
                <a:ea typeface="ＭＳ Ｐゴシック" pitchFamily="68" charset="-128"/>
              </a:rPr>
              <a:t> 90%</a:t>
            </a:r>
          </a:p>
        </p:txBody>
      </p:sp>
      <p:sp>
        <p:nvSpPr>
          <p:cNvPr id="24" name="CasellaDiTesto 23"/>
          <p:cNvSpPr txBox="1"/>
          <p:nvPr/>
        </p:nvSpPr>
        <p:spPr>
          <a:xfrm>
            <a:off x="2066397" y="5484911"/>
            <a:ext cx="6324602" cy="461665"/>
          </a:xfrm>
          <a:prstGeom prst="rect">
            <a:avLst/>
          </a:prstGeom>
          <a:solidFill>
            <a:schemeClr val="accent6">
              <a:lumMod val="50000"/>
            </a:schemeClr>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della cooperazione impegnata nel sociale</a:t>
            </a:r>
          </a:p>
        </p:txBody>
      </p:sp>
      <p:sp>
        <p:nvSpPr>
          <p:cNvPr id="12" name="CasellaDiTesto 11"/>
          <p:cNvSpPr txBox="1"/>
          <p:nvPr/>
        </p:nvSpPr>
        <p:spPr>
          <a:xfrm>
            <a:off x="609600" y="6039653"/>
            <a:ext cx="7857599" cy="630942"/>
          </a:xfrm>
          <a:prstGeom prst="rect">
            <a:avLst/>
          </a:prstGeom>
          <a:solidFill>
            <a:schemeClr val="accent6">
              <a:lumMod val="40000"/>
              <a:lumOff val="60000"/>
            </a:schemeClr>
          </a:solidFill>
          <a:scene3d>
            <a:camera prst="orthographicFront"/>
            <a:lightRig rig="threePt" dir="t"/>
          </a:scene3d>
          <a:sp3d>
            <a:bevelT w="63500" h="88900" prst="relaxedInset"/>
            <a:bevelB w="12700" prst="relaxedInset"/>
          </a:sp3d>
        </p:spPr>
        <p:txBody>
          <a:bodyPr>
            <a:spAutoFit/>
          </a:bodyPr>
          <a:lstStyle/>
          <a:p>
            <a:pPr>
              <a:defRPr/>
            </a:pPr>
            <a:r>
              <a:rPr lang="it-IT" sz="3500" b="1" dirty="0">
                <a:solidFill>
                  <a:srgbClr val="1A3591"/>
                </a:solidFill>
                <a:latin typeface="Calibri" pitchFamily="68" charset="0"/>
                <a:ea typeface="ＭＳ Ｐゴシック" pitchFamily="68" charset="-128"/>
              </a:rPr>
              <a:t>   1°</a:t>
            </a:r>
          </a:p>
        </p:txBody>
      </p:sp>
      <p:sp>
        <p:nvSpPr>
          <p:cNvPr id="14" name="CasellaDiTesto 13"/>
          <p:cNvSpPr txBox="1"/>
          <p:nvPr/>
        </p:nvSpPr>
        <p:spPr>
          <a:xfrm>
            <a:off x="2066398" y="6039653"/>
            <a:ext cx="6324601" cy="461665"/>
          </a:xfrm>
          <a:prstGeom prst="rect">
            <a:avLst/>
          </a:prstGeom>
          <a:solidFill>
            <a:srgbClr val="1A3591"/>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gruppo assicurativo</a:t>
            </a:r>
          </a:p>
        </p:txBody>
      </p:sp>
      <p:pic>
        <p:nvPicPr>
          <p:cNvPr id="2" name="Immagine 1">
            <a:extLst>
              <a:ext uri="{FF2B5EF4-FFF2-40B4-BE49-F238E27FC236}">
                <a16:creationId xmlns:a16="http://schemas.microsoft.com/office/drawing/2014/main" id="{E556AD62-BD9E-4774-BB71-8A90BF7FD48E}"/>
              </a:ext>
            </a:extLst>
          </p:cNvPr>
          <p:cNvPicPr>
            <a:picLocks noChangeAspect="1"/>
          </p:cNvPicPr>
          <p:nvPr/>
        </p:nvPicPr>
        <p:blipFill>
          <a:blip r:embed="rId4"/>
          <a:stretch>
            <a:fillRect/>
          </a:stretch>
        </p:blipFill>
        <p:spPr>
          <a:xfrm>
            <a:off x="6387941" y="621756"/>
            <a:ext cx="1828959" cy="1121761"/>
          </a:xfrm>
          <a:prstGeom prst="rect">
            <a:avLst/>
          </a:prstGeom>
        </p:spPr>
      </p:pic>
    </p:spTree>
    <p:extLst>
      <p:ext uri="{BB962C8B-B14F-4D97-AF65-F5344CB8AC3E}">
        <p14:creationId xmlns:p14="http://schemas.microsoft.com/office/powerpoint/2010/main" val="176730237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logo Completo.ai"/>
          <p:cNvPicPr>
            <a:picLocks noChangeAspect="1"/>
          </p:cNvPicPr>
          <p:nvPr/>
        </p:nvPicPr>
        <p:blipFill>
          <a:blip r:embed="rId2"/>
          <a:srcRect/>
          <a:stretch>
            <a:fillRect/>
          </a:stretch>
        </p:blipFill>
        <p:spPr bwMode="auto">
          <a:xfrm>
            <a:off x="3124200" y="-152400"/>
            <a:ext cx="3276600" cy="2620963"/>
          </a:xfrm>
          <a:prstGeom prst="rect">
            <a:avLst/>
          </a:prstGeom>
          <a:noFill/>
          <a:ln w="9525">
            <a:noFill/>
            <a:miter lim="800000"/>
            <a:headEnd/>
            <a:tailEnd/>
          </a:ln>
          <a:effectLst>
            <a:outerShdw dist="38100" dir="2700000" rotWithShape="0">
              <a:srgbClr val="808080">
                <a:alpha val="50000"/>
              </a:srgbClr>
            </a:outerShdw>
          </a:effectLst>
        </p:spPr>
      </p:pic>
      <p:sp>
        <p:nvSpPr>
          <p:cNvPr id="17" name="CasellaDiTesto 16"/>
          <p:cNvSpPr txBox="1"/>
          <p:nvPr/>
        </p:nvSpPr>
        <p:spPr>
          <a:xfrm>
            <a:off x="609600" y="3371909"/>
            <a:ext cx="7857599" cy="584775"/>
          </a:xfrm>
          <a:prstGeom prst="rect">
            <a:avLst/>
          </a:prstGeom>
          <a:solidFill>
            <a:schemeClr val="tx2">
              <a:lumMod val="20000"/>
              <a:lumOff val="80000"/>
            </a:schemeClr>
          </a:solidFill>
          <a:scene3d>
            <a:camera prst="orthographicFront"/>
            <a:lightRig rig="threePt" dir="t"/>
          </a:scene3d>
          <a:sp3d>
            <a:bevelT w="63500" h="88900" prst="relaxedInset"/>
            <a:bevelB w="12700" prst="relaxedInset"/>
          </a:sp3d>
        </p:spPr>
        <p:txBody>
          <a:bodyPr>
            <a:spAutoFit/>
          </a:bodyPr>
          <a:lstStyle/>
          <a:p>
            <a:pPr>
              <a:defRPr/>
            </a:pPr>
            <a:r>
              <a:rPr lang="it-IT" sz="3200" b="1" dirty="0">
                <a:solidFill>
                  <a:srgbClr val="1A3591"/>
                </a:solidFill>
                <a:latin typeface="Calibri" pitchFamily="68" charset="0"/>
                <a:ea typeface="ＭＳ Ｐゴシック" pitchFamily="68" charset="-128"/>
              </a:rPr>
              <a:t>43.000</a:t>
            </a:r>
          </a:p>
        </p:txBody>
      </p:sp>
      <p:sp>
        <p:nvSpPr>
          <p:cNvPr id="18" name="CasellaDiTesto 17"/>
          <p:cNvSpPr txBox="1"/>
          <p:nvPr/>
        </p:nvSpPr>
        <p:spPr>
          <a:xfrm>
            <a:off x="2743200" y="3448109"/>
            <a:ext cx="5647798" cy="461665"/>
          </a:xfrm>
          <a:prstGeom prst="rect">
            <a:avLst/>
          </a:prstGeom>
          <a:solidFill>
            <a:srgbClr val="1A3591"/>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imprese associate</a:t>
            </a:r>
          </a:p>
        </p:txBody>
      </p:sp>
      <p:sp>
        <p:nvSpPr>
          <p:cNvPr id="19" name="CasellaDiTesto 18"/>
          <p:cNvSpPr txBox="1"/>
          <p:nvPr/>
        </p:nvSpPr>
        <p:spPr>
          <a:xfrm>
            <a:off x="609600" y="4060109"/>
            <a:ext cx="7857599" cy="584775"/>
          </a:xfrm>
          <a:prstGeom prst="rect">
            <a:avLst/>
          </a:prstGeom>
          <a:solidFill>
            <a:schemeClr val="accent6">
              <a:lumMod val="40000"/>
              <a:lumOff val="60000"/>
            </a:schemeClr>
          </a:solidFill>
          <a:scene3d>
            <a:camera prst="orthographicFront"/>
            <a:lightRig rig="threePt" dir="t"/>
          </a:scene3d>
          <a:sp3d>
            <a:bevelT w="63500" h="88900" prst="relaxedInset"/>
            <a:bevelB w="12700" prst="relaxedInset"/>
          </a:sp3d>
        </p:spPr>
        <p:txBody>
          <a:bodyPr>
            <a:spAutoFit/>
          </a:bodyPr>
          <a:lstStyle/>
          <a:p>
            <a:pPr>
              <a:defRPr/>
            </a:pPr>
            <a:r>
              <a:rPr lang="it-IT" sz="3200" b="1" dirty="0">
                <a:solidFill>
                  <a:srgbClr val="1A3591"/>
                </a:solidFill>
                <a:latin typeface="Calibri" pitchFamily="68" charset="0"/>
                <a:ea typeface="ＭＳ Ｐゴシック" pitchFamily="68" charset="-128"/>
              </a:rPr>
              <a:t>1.300.000</a:t>
            </a:r>
            <a:endParaRPr lang="it-IT" sz="2800" b="1" dirty="0">
              <a:solidFill>
                <a:srgbClr val="1A3591"/>
              </a:solidFill>
              <a:latin typeface="Calibri" pitchFamily="68" charset="0"/>
              <a:ea typeface="ＭＳ Ｐゴシック" pitchFamily="68" charset="-128"/>
            </a:endParaRPr>
          </a:p>
        </p:txBody>
      </p:sp>
      <p:sp>
        <p:nvSpPr>
          <p:cNvPr id="20" name="CasellaDiTesto 19"/>
          <p:cNvSpPr txBox="1"/>
          <p:nvPr/>
        </p:nvSpPr>
        <p:spPr>
          <a:xfrm>
            <a:off x="2743200" y="4136309"/>
            <a:ext cx="5647798" cy="461665"/>
          </a:xfrm>
          <a:prstGeom prst="rect">
            <a:avLst/>
          </a:prstGeom>
          <a:solidFill>
            <a:schemeClr val="accent6">
              <a:lumMod val="50000"/>
            </a:schemeClr>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occupati</a:t>
            </a:r>
          </a:p>
        </p:txBody>
      </p:sp>
      <p:sp>
        <p:nvSpPr>
          <p:cNvPr id="21" name="CasellaDiTesto 20"/>
          <p:cNvSpPr txBox="1"/>
          <p:nvPr/>
        </p:nvSpPr>
        <p:spPr>
          <a:xfrm>
            <a:off x="609600" y="4743509"/>
            <a:ext cx="7857599" cy="584775"/>
          </a:xfrm>
          <a:prstGeom prst="rect">
            <a:avLst/>
          </a:prstGeom>
          <a:solidFill>
            <a:schemeClr val="tx2">
              <a:lumMod val="20000"/>
              <a:lumOff val="80000"/>
            </a:schemeClr>
          </a:solidFill>
          <a:scene3d>
            <a:camera prst="orthographicFront"/>
            <a:lightRig rig="threePt" dir="t"/>
          </a:scene3d>
          <a:sp3d>
            <a:bevelT w="63500" h="88900" prst="relaxedInset"/>
            <a:bevelB w="12700" prst="relaxedInset"/>
          </a:sp3d>
        </p:spPr>
        <p:txBody>
          <a:bodyPr>
            <a:spAutoFit/>
          </a:bodyPr>
          <a:lstStyle/>
          <a:p>
            <a:pPr>
              <a:defRPr/>
            </a:pPr>
            <a:r>
              <a:rPr lang="it-IT" sz="3200" b="1" dirty="0">
                <a:solidFill>
                  <a:srgbClr val="1A3591"/>
                </a:solidFill>
                <a:latin typeface="Calibri" pitchFamily="68" charset="0"/>
                <a:ea typeface="ＭＳ Ｐゴシック" pitchFamily="68" charset="-128"/>
              </a:rPr>
              <a:t>140 </a:t>
            </a:r>
            <a:r>
              <a:rPr lang="it-IT" sz="3200" b="1" dirty="0" err="1">
                <a:solidFill>
                  <a:srgbClr val="1A3591"/>
                </a:solidFill>
                <a:latin typeface="Calibri" pitchFamily="68" charset="0"/>
                <a:ea typeface="ＭＳ Ｐゴシック" pitchFamily="68" charset="-128"/>
              </a:rPr>
              <a:t>mld</a:t>
            </a:r>
            <a:r>
              <a:rPr lang="it-IT" sz="3200" b="1" dirty="0">
                <a:solidFill>
                  <a:srgbClr val="1A3591"/>
                </a:solidFill>
                <a:latin typeface="Calibri" pitchFamily="68" charset="0"/>
                <a:ea typeface="ＭＳ Ｐゴシック" pitchFamily="68" charset="-128"/>
              </a:rPr>
              <a:t>. €</a:t>
            </a:r>
          </a:p>
        </p:txBody>
      </p:sp>
      <p:sp>
        <p:nvSpPr>
          <p:cNvPr id="22" name="CasellaDiTesto 21"/>
          <p:cNvSpPr txBox="1"/>
          <p:nvPr/>
        </p:nvSpPr>
        <p:spPr>
          <a:xfrm>
            <a:off x="2743200" y="4819709"/>
            <a:ext cx="5647798" cy="461665"/>
          </a:xfrm>
          <a:prstGeom prst="rect">
            <a:avLst/>
          </a:prstGeom>
          <a:solidFill>
            <a:srgbClr val="1A3591"/>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fatturato</a:t>
            </a:r>
          </a:p>
        </p:txBody>
      </p:sp>
      <p:sp>
        <p:nvSpPr>
          <p:cNvPr id="23" name="CasellaDiTesto 22"/>
          <p:cNvSpPr txBox="1"/>
          <p:nvPr/>
        </p:nvSpPr>
        <p:spPr>
          <a:xfrm>
            <a:off x="609600" y="5408711"/>
            <a:ext cx="7857599" cy="584775"/>
          </a:xfrm>
          <a:prstGeom prst="rect">
            <a:avLst/>
          </a:prstGeom>
          <a:solidFill>
            <a:schemeClr val="accent6">
              <a:lumMod val="40000"/>
              <a:lumOff val="60000"/>
            </a:schemeClr>
          </a:solidFill>
          <a:scene3d>
            <a:camera prst="orthographicFront"/>
            <a:lightRig rig="threePt" dir="t"/>
          </a:scene3d>
          <a:sp3d>
            <a:bevelT w="63500" h="88900" prst="relaxedInset"/>
            <a:bevelB w="12700" prst="relaxedInset"/>
          </a:sp3d>
        </p:spPr>
        <p:txBody>
          <a:bodyPr>
            <a:spAutoFit/>
          </a:bodyPr>
          <a:lstStyle/>
          <a:p>
            <a:pPr>
              <a:defRPr/>
            </a:pPr>
            <a:r>
              <a:rPr lang="it-IT" sz="3200" b="1" dirty="0">
                <a:solidFill>
                  <a:srgbClr val="1A3591"/>
                </a:solidFill>
                <a:latin typeface="Calibri" pitchFamily="68" charset="0"/>
                <a:ea typeface="ＭＳ Ｐゴシック" pitchFamily="68" charset="-128"/>
              </a:rPr>
              <a:t>8%</a:t>
            </a:r>
          </a:p>
        </p:txBody>
      </p:sp>
      <p:sp>
        <p:nvSpPr>
          <p:cNvPr id="24" name="CasellaDiTesto 23"/>
          <p:cNvSpPr txBox="1"/>
          <p:nvPr/>
        </p:nvSpPr>
        <p:spPr>
          <a:xfrm>
            <a:off x="2743200" y="5531821"/>
            <a:ext cx="5647799" cy="461665"/>
          </a:xfrm>
          <a:prstGeom prst="rect">
            <a:avLst/>
          </a:prstGeom>
          <a:solidFill>
            <a:schemeClr val="accent6">
              <a:lumMod val="50000"/>
            </a:schemeClr>
          </a:solidFill>
          <a:scene3d>
            <a:camera prst="orthographicFront"/>
            <a:lightRig rig="threePt" dir="t"/>
          </a:scene3d>
          <a:sp3d>
            <a:bevelT w="0" h="0" prst="relaxedInset"/>
            <a:bevelB w="0" h="0"/>
          </a:sp3d>
        </p:spPr>
        <p:txBody>
          <a:bodyPr>
            <a:spAutoFit/>
          </a:bodyPr>
          <a:lstStyle/>
          <a:p>
            <a:pPr defTabSz="914400">
              <a:defRPr/>
            </a:pPr>
            <a:r>
              <a:rPr lang="it-IT" sz="2400" b="1" dirty="0" err="1">
                <a:solidFill>
                  <a:schemeClr val="bg1"/>
                </a:solidFill>
                <a:latin typeface="Calibri" pitchFamily="68" charset="0"/>
                <a:ea typeface="ＭＳ Ｐゴシック" pitchFamily="68" charset="-128"/>
                <a:cs typeface="+mn-cs"/>
              </a:rPr>
              <a:t>pil</a:t>
            </a:r>
            <a:endParaRPr lang="it-IT" sz="2400" b="1" dirty="0">
              <a:solidFill>
                <a:schemeClr val="bg1"/>
              </a:solidFill>
              <a:latin typeface="Calibri" pitchFamily="68" charset="0"/>
              <a:ea typeface="ＭＳ Ｐゴシック" pitchFamily="68" charset="-128"/>
              <a:cs typeface="+mn-cs"/>
            </a:endParaRPr>
          </a:p>
        </p:txBody>
      </p:sp>
      <p:sp>
        <p:nvSpPr>
          <p:cNvPr id="11" name="CasellaDiTesto 10"/>
          <p:cNvSpPr txBox="1"/>
          <p:nvPr/>
        </p:nvSpPr>
        <p:spPr>
          <a:xfrm>
            <a:off x="609600" y="6145886"/>
            <a:ext cx="7857599" cy="584775"/>
          </a:xfrm>
          <a:prstGeom prst="rect">
            <a:avLst/>
          </a:prstGeom>
          <a:solidFill>
            <a:schemeClr val="accent6">
              <a:lumMod val="40000"/>
              <a:lumOff val="60000"/>
            </a:schemeClr>
          </a:solidFill>
          <a:scene3d>
            <a:camera prst="orthographicFront"/>
            <a:lightRig rig="threePt" dir="t"/>
          </a:scene3d>
          <a:sp3d>
            <a:bevelT w="63500" h="88900" prst="relaxedInset"/>
            <a:bevelB w="12700" prst="relaxedInset"/>
          </a:sp3d>
        </p:spPr>
        <p:txBody>
          <a:bodyPr>
            <a:spAutoFit/>
          </a:bodyPr>
          <a:lstStyle/>
          <a:p>
            <a:pPr>
              <a:defRPr/>
            </a:pPr>
            <a:r>
              <a:rPr lang="it-IT" sz="3200" b="1" dirty="0">
                <a:solidFill>
                  <a:srgbClr val="1A3591"/>
                </a:solidFill>
                <a:latin typeface="Calibri" pitchFamily="68" charset="0"/>
                <a:ea typeface="ＭＳ Ｐゴシック" pitchFamily="68" charset="-128"/>
              </a:rPr>
              <a:t>12.000.000</a:t>
            </a:r>
          </a:p>
        </p:txBody>
      </p:sp>
      <p:sp>
        <p:nvSpPr>
          <p:cNvPr id="12" name="CasellaDiTesto 11"/>
          <p:cNvSpPr txBox="1"/>
          <p:nvPr/>
        </p:nvSpPr>
        <p:spPr>
          <a:xfrm>
            <a:off x="2743200" y="6268996"/>
            <a:ext cx="5647798" cy="461665"/>
          </a:xfrm>
          <a:prstGeom prst="rect">
            <a:avLst/>
          </a:prstGeom>
          <a:solidFill>
            <a:srgbClr val="1A3591"/>
          </a:solidFill>
          <a:scene3d>
            <a:camera prst="orthographicFront"/>
            <a:lightRig rig="threePt" dir="t"/>
          </a:scene3d>
          <a:sp3d>
            <a:bevelT w="0" h="0" prst="relaxedInset"/>
            <a:bevelB w="0" h="0"/>
          </a:sp3d>
        </p:spPr>
        <p:txBody>
          <a:bodyPr>
            <a:spAutoFit/>
          </a:bodyPr>
          <a:lstStyle/>
          <a:p>
            <a:pPr defTabSz="914400">
              <a:defRPr/>
            </a:pPr>
            <a:r>
              <a:rPr lang="it-IT" sz="2400" b="1" dirty="0">
                <a:solidFill>
                  <a:schemeClr val="bg1"/>
                </a:solidFill>
                <a:latin typeface="Calibri" pitchFamily="68" charset="0"/>
                <a:ea typeface="ＭＳ Ｐゴシック" pitchFamily="68" charset="-128"/>
                <a:cs typeface="+mn-cs"/>
              </a:rPr>
              <a:t>soci (rapporti associativi)</a:t>
            </a:r>
          </a:p>
        </p:txBody>
      </p:sp>
      <p:pic>
        <p:nvPicPr>
          <p:cNvPr id="2" name="Immagine 1">
            <a:extLst>
              <a:ext uri="{FF2B5EF4-FFF2-40B4-BE49-F238E27FC236}">
                <a16:creationId xmlns:a16="http://schemas.microsoft.com/office/drawing/2014/main" id="{F413B936-BB6E-4100-B39C-132F21A517BC}"/>
              </a:ext>
            </a:extLst>
          </p:cNvPr>
          <p:cNvPicPr>
            <a:picLocks noChangeAspect="1"/>
          </p:cNvPicPr>
          <p:nvPr/>
        </p:nvPicPr>
        <p:blipFill>
          <a:blip r:embed="rId3"/>
          <a:stretch>
            <a:fillRect/>
          </a:stretch>
        </p:blipFill>
        <p:spPr>
          <a:xfrm>
            <a:off x="6836739" y="834799"/>
            <a:ext cx="1828959" cy="1121761"/>
          </a:xfrm>
          <a:prstGeom prst="rect">
            <a:avLst/>
          </a:prstGeom>
        </p:spPr>
      </p:pic>
    </p:spTree>
    <p:extLst>
      <p:ext uri="{BB962C8B-B14F-4D97-AF65-F5344CB8AC3E}">
        <p14:creationId xmlns:p14="http://schemas.microsoft.com/office/powerpoint/2010/main" val="174461645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1188" y="693738"/>
            <a:ext cx="7777162" cy="717550"/>
          </a:xfrm>
        </p:spPr>
        <p:txBody>
          <a:bodyPr>
            <a:normAutofit fontScale="90000"/>
          </a:bodyPr>
          <a:lstStyle/>
          <a:p>
            <a:pPr algn="ctr" eaLnBrk="1" fontAlgn="auto" hangingPunct="1">
              <a:spcBef>
                <a:spcPct val="50000"/>
              </a:spcBef>
              <a:spcAft>
                <a:spcPts val="0"/>
              </a:spcAft>
              <a:defRPr/>
            </a:pPr>
            <a:r>
              <a:rPr lang="it-IT" sz="3200" dirty="0">
                <a:solidFill>
                  <a:srgbClr val="001B50"/>
                </a:solidFill>
                <a:latin typeface="Baskerville Old Face" pitchFamily="18" charset="0"/>
                <a:ea typeface="ＭＳ Ｐゴシック" pitchFamily="1" charset="-128"/>
              </a:rPr>
              <a:t>   </a:t>
            </a:r>
            <a:r>
              <a:rPr lang="it-IT" b="1" i="1" dirty="0">
                <a:solidFill>
                  <a:srgbClr val="001B50"/>
                </a:solidFill>
                <a:latin typeface="Baskerville Old Face" pitchFamily="18" charset="0"/>
                <a:ea typeface="ＭＳ Ｐゴシック" pitchFamily="1" charset="-128"/>
              </a:rPr>
              <a:t>L’Alleanza delle Cooperative Italiane Imola </a:t>
            </a:r>
          </a:p>
        </p:txBody>
      </p:sp>
      <p:sp>
        <p:nvSpPr>
          <p:cNvPr id="39939" name="Rectangle 3"/>
          <p:cNvSpPr>
            <a:spLocks noGrp="1" noChangeArrowheads="1"/>
          </p:cNvSpPr>
          <p:nvPr>
            <p:ph sz="quarter" idx="13"/>
          </p:nvPr>
        </p:nvSpPr>
        <p:spPr>
          <a:xfrm>
            <a:off x="395288" y="1600200"/>
            <a:ext cx="7993062" cy="4941888"/>
          </a:xfrm>
        </p:spPr>
        <p:txBody>
          <a:bodyPr>
            <a:normAutofit fontScale="77500" lnSpcReduction="20000"/>
          </a:bodyPr>
          <a:lstStyle/>
          <a:p>
            <a:pPr algn="just" eaLnBrk="1" hangingPunct="1">
              <a:buFontTx/>
              <a:buNone/>
            </a:pPr>
            <a:r>
              <a:rPr lang="it-IT" altLang="it-IT" sz="2000" b="1" i="1">
                <a:solidFill>
                  <a:srgbClr val="001B50"/>
                </a:solidFill>
                <a:latin typeface="Baskerville Old Face" pitchFamily="18" charset="0"/>
                <a:ea typeface="ＭＳ Ｐゴシック" pitchFamily="34" charset="-128"/>
              </a:rPr>
              <a:t>     Nei mese di  settembre-ottobre (19 settembre 2012) si è avuta una accelerazione a livello Imolese e si è istituita l’Alleanza delle Cooperative Italiane Imola (fra Agci Bologna, Confcooperative Bologna – Circondario Imolese e Legacoop Imola). In questo modo si sono anticipati i tempi definiti  a livello nazionale, partendo dalle positive e durature collaborazioni in essere a livello territoriale, fra le associazioni  cooperative.</a:t>
            </a:r>
          </a:p>
          <a:p>
            <a:pPr algn="just" eaLnBrk="1" hangingPunct="1">
              <a:buFontTx/>
              <a:buNone/>
            </a:pPr>
            <a:r>
              <a:rPr lang="it-IT" altLang="it-IT" sz="2000" b="1" i="1">
                <a:solidFill>
                  <a:srgbClr val="001B50"/>
                </a:solidFill>
                <a:latin typeface="Baskerville Old Face" pitchFamily="18" charset="0"/>
                <a:ea typeface="ＭＳ Ｐゴシック" pitchFamily="34" charset="-128"/>
              </a:rPr>
              <a:t>     L’Alleanza delle Cooperative Italiane Imola nasce con alcuni obiettivi:</a:t>
            </a:r>
          </a:p>
          <a:p>
            <a:pPr algn="just" eaLnBrk="1" hangingPunct="1">
              <a:buFont typeface="Wingdings" pitchFamily="2" charset="2"/>
              <a:buChar char="ü"/>
            </a:pPr>
            <a:r>
              <a:rPr lang="it-IT" altLang="it-IT" sz="2000" b="1" i="1">
                <a:solidFill>
                  <a:srgbClr val="001B50"/>
                </a:solidFill>
                <a:latin typeface="Baskerville Old Face" pitchFamily="18" charset="0"/>
                <a:ea typeface="ＭＳ Ｐゴシック" pitchFamily="34" charset="-128"/>
              </a:rPr>
              <a:t>semplificare, rinnovare e qualificare  la rappresentanza ;</a:t>
            </a:r>
          </a:p>
          <a:p>
            <a:pPr algn="just" eaLnBrk="1" hangingPunct="1">
              <a:buFont typeface="Wingdings" pitchFamily="2" charset="2"/>
              <a:buChar char="ü"/>
            </a:pPr>
            <a:r>
              <a:rPr lang="it-IT" altLang="it-IT" sz="2000" b="1" i="1">
                <a:solidFill>
                  <a:srgbClr val="001B50"/>
                </a:solidFill>
                <a:latin typeface="Baskerville Old Face" pitchFamily="18" charset="0"/>
                <a:ea typeface="ＭＳ Ｐゴシック" pitchFamily="34" charset="-128"/>
              </a:rPr>
              <a:t>attrezzarsi per cercare  di  dare risposte ai bisogni vecchi e nuovi, che le cooperative Imolesi evidenziano, in particolare in questo lungo periodo di crisi;</a:t>
            </a:r>
          </a:p>
          <a:p>
            <a:pPr algn="just" eaLnBrk="1" hangingPunct="1">
              <a:buFont typeface="Wingdings" pitchFamily="2" charset="2"/>
              <a:buChar char="ü"/>
            </a:pPr>
            <a:r>
              <a:rPr lang="it-IT" altLang="it-IT" sz="2000" b="1" i="1">
                <a:solidFill>
                  <a:srgbClr val="001B50"/>
                </a:solidFill>
                <a:latin typeface="Baskerville Old Face" pitchFamily="18" charset="0"/>
                <a:ea typeface="ＭＳ Ｐゴシック" pitchFamily="34" charset="-128"/>
              </a:rPr>
              <a:t>operare, all’interno del disegno nazionale, cercando di dare supporto e  spronare per accelerare il processo di unificazione fra le associazioni cooperative (unica associazione).     </a:t>
            </a:r>
          </a:p>
          <a:p>
            <a:pPr algn="just" eaLnBrk="1" hangingPunct="1">
              <a:buFontTx/>
              <a:buNone/>
            </a:pPr>
            <a:endParaRPr lang="it-IT" altLang="it-IT" sz="2200">
              <a:solidFill>
                <a:schemeClr val="accent2"/>
              </a:solidFill>
              <a:latin typeface="Baskerville Old Face" pitchFamily="18" charset="0"/>
              <a:ea typeface="ＭＳ Ｐゴシック" pitchFamily="34" charset="-128"/>
            </a:endParaRPr>
          </a:p>
          <a:p>
            <a:pPr algn="ctr" eaLnBrk="1" hangingPunct="1">
              <a:buFont typeface="Wingdings" pitchFamily="2" charset="2"/>
              <a:buNone/>
            </a:pPr>
            <a:endParaRPr lang="it-IT" altLang="it-IT" sz="2800">
              <a:solidFill>
                <a:schemeClr val="accent2"/>
              </a:solidFill>
              <a:latin typeface="Baskerville Old Face" pitchFamily="18" charset="0"/>
              <a:ea typeface="ＭＳ Ｐゴシック" pitchFamily="34" charset="-128"/>
            </a:endParaRPr>
          </a:p>
        </p:txBody>
      </p:sp>
    </p:spTree>
    <p:extLst>
      <p:ext uri="{BB962C8B-B14F-4D97-AF65-F5344CB8AC3E}">
        <p14:creationId xmlns:p14="http://schemas.microsoft.com/office/powerpoint/2010/main" val="22471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28626" y="1312297"/>
            <a:ext cx="7560000" cy="1048544"/>
          </a:xfrm>
        </p:spPr>
        <p:txBody>
          <a:bodyPr>
            <a:normAutofit fontScale="90000"/>
          </a:bodyPr>
          <a:lstStyle/>
          <a:p>
            <a:pPr algn="ctr" eaLnBrk="1" fontAlgn="auto" hangingPunct="1">
              <a:spcAft>
                <a:spcPts val="0"/>
              </a:spcAft>
              <a:defRPr/>
            </a:pPr>
            <a:r>
              <a:rPr lang="it-IT" sz="2400" b="1" i="1" dirty="0">
                <a:solidFill>
                  <a:srgbClr val="001B50"/>
                </a:solidFill>
                <a:latin typeface="Baskerville Old Face" pitchFamily="18" charset="0"/>
                <a:ea typeface="ＭＳ Ｐゴシック" pitchFamily="1" charset="-128"/>
              </a:rPr>
              <a:t>  </a:t>
            </a:r>
            <a:r>
              <a:rPr lang="it-IT" sz="3100" b="1" i="1" cap="none" dirty="0">
                <a:solidFill>
                  <a:srgbClr val="001B50"/>
                </a:solidFill>
                <a:latin typeface="Baskerville Old Face" pitchFamily="18" charset="0"/>
                <a:ea typeface="ＭＳ Ｐゴシック" pitchFamily="1" charset="-128"/>
              </a:rPr>
              <a:t>Vitamina C </a:t>
            </a:r>
            <a:br>
              <a:rPr lang="it-IT" sz="3100" b="1" i="1" cap="none" dirty="0">
                <a:solidFill>
                  <a:srgbClr val="001B50"/>
                </a:solidFill>
                <a:latin typeface="Baskerville Old Face" pitchFamily="18" charset="0"/>
                <a:ea typeface="ＭＳ Ｐゴシック" pitchFamily="1" charset="-128"/>
              </a:rPr>
            </a:br>
            <a:r>
              <a:rPr lang="it-IT" sz="3100" b="1" i="1" cap="none" dirty="0">
                <a:solidFill>
                  <a:srgbClr val="001B50"/>
                </a:solidFill>
                <a:latin typeface="Baskerville Old Face" pitchFamily="18" charset="0"/>
                <a:ea typeface="ＭＳ Ｐゴシック" pitchFamily="1" charset="-128"/>
              </a:rPr>
              <a:t>Cooperazione Condivisione Cultura d’impresa</a:t>
            </a:r>
            <a:br>
              <a:rPr lang="it-IT" sz="2400" b="1" i="1" dirty="0">
                <a:solidFill>
                  <a:srgbClr val="001B50"/>
                </a:solidFill>
                <a:latin typeface="Baskerville Old Face" pitchFamily="18" charset="0"/>
                <a:ea typeface="ＭＳ Ｐゴシック" pitchFamily="1" charset="-128"/>
              </a:rPr>
            </a:br>
            <a:r>
              <a:rPr lang="it-IT" sz="2400" b="1" i="1" dirty="0">
                <a:solidFill>
                  <a:srgbClr val="001B50"/>
                </a:solidFill>
                <a:latin typeface="Baskerville Old Face" pitchFamily="18" charset="0"/>
                <a:ea typeface="ＭＳ Ｐゴシック" pitchFamily="1" charset="-128"/>
              </a:rPr>
              <a:t>Anno scolastico 2016-2017</a:t>
            </a:r>
            <a:endParaRPr lang="it-IT" sz="2400" dirty="0">
              <a:solidFill>
                <a:srgbClr val="001B50"/>
              </a:solidFill>
              <a:ea typeface="ＭＳ Ｐゴシック" pitchFamily="1" charset="-128"/>
            </a:endParaRPr>
          </a:p>
        </p:txBody>
      </p:sp>
      <p:sp>
        <p:nvSpPr>
          <p:cNvPr id="8" name="Rectangle 3"/>
          <p:cNvSpPr>
            <a:spLocks noGrp="1" noChangeArrowheads="1"/>
          </p:cNvSpPr>
          <p:nvPr>
            <p:ph sz="quarter" idx="13"/>
          </p:nvPr>
        </p:nvSpPr>
        <p:spPr>
          <a:xfrm>
            <a:off x="623627" y="2389981"/>
            <a:ext cx="7381875" cy="3916363"/>
          </a:xfrm>
        </p:spPr>
        <p:txBody>
          <a:bodyPr>
            <a:normAutofit fontScale="77500" lnSpcReduction="20000"/>
          </a:bodyPr>
          <a:lstStyle/>
          <a:p>
            <a:pPr algn="just" eaLnBrk="1" hangingPunct="1">
              <a:buFont typeface="Wingdings" panose="05000000000000000000" pitchFamily="2" charset="2"/>
              <a:buChar char="ü"/>
              <a:defRPr/>
            </a:pPr>
            <a:r>
              <a:rPr lang="it-IT" altLang="it-IT" sz="2000" dirty="0">
                <a:solidFill>
                  <a:srgbClr val="001B50"/>
                </a:solidFill>
                <a:latin typeface="Baskerville Old Face" pitchFamily="18" charset="0"/>
                <a:ea typeface="ＭＳ Ｐゴシック" panose="020B0600070205080204" pitchFamily="34" charset="-128"/>
              </a:rPr>
              <a:t>Cenni Storici del Movimento Cooperativo in Europa, in Italia e nella Realtà locale.</a:t>
            </a:r>
          </a:p>
          <a:p>
            <a:pPr algn="just" eaLnBrk="1" hangingPunct="1">
              <a:buFont typeface="Wingdings" panose="05000000000000000000" pitchFamily="2" charset="2"/>
              <a:buChar char="ü"/>
              <a:defRPr/>
            </a:pPr>
            <a:r>
              <a:rPr lang="it-IT" altLang="it-IT" sz="2000" dirty="0">
                <a:solidFill>
                  <a:srgbClr val="001B50"/>
                </a:solidFill>
                <a:latin typeface="Baskerville Old Face" pitchFamily="18" charset="0"/>
                <a:ea typeface="ＭＳ Ｐゴシック" panose="020B0600070205080204" pitchFamily="34" charset="-128"/>
              </a:rPr>
              <a:t>L’Alleanza delle cooperative Italiane: Storia delle associazioni, Struttura, Mission, Ruolo economico e sociale della Cooperazione.</a:t>
            </a:r>
          </a:p>
          <a:p>
            <a:pPr algn="just" eaLnBrk="1" hangingPunct="1">
              <a:buFont typeface="Wingdings" panose="05000000000000000000" pitchFamily="2" charset="2"/>
              <a:buChar char="ü"/>
              <a:defRPr/>
            </a:pPr>
            <a:r>
              <a:rPr lang="it-IT" altLang="it-IT" sz="2000" dirty="0">
                <a:solidFill>
                  <a:srgbClr val="001B50"/>
                </a:solidFill>
                <a:latin typeface="Baskerville Old Face" pitchFamily="18" charset="0"/>
                <a:ea typeface="ＭＳ Ｐゴシック" panose="020B0600070205080204" pitchFamily="34" charset="-128"/>
              </a:rPr>
              <a:t>La cooperazione a Imola oggi.</a:t>
            </a:r>
          </a:p>
          <a:p>
            <a:pPr algn="just" eaLnBrk="1" hangingPunct="1">
              <a:buFont typeface="Wingdings" panose="05000000000000000000" pitchFamily="2" charset="2"/>
              <a:buChar char="ü"/>
              <a:defRPr/>
            </a:pPr>
            <a:r>
              <a:rPr lang="it-IT" altLang="it-IT" sz="2000" dirty="0">
                <a:solidFill>
                  <a:srgbClr val="001B50"/>
                </a:solidFill>
                <a:latin typeface="Baskerville Old Face" pitchFamily="18" charset="0"/>
                <a:ea typeface="ＭＳ Ｐゴシック" panose="020B0600070205080204" pitchFamily="34" charset="-128"/>
              </a:rPr>
              <a:t>Principi e valori della Cooperazione: i principi internazionali e la carta dei valori</a:t>
            </a:r>
          </a:p>
          <a:p>
            <a:pPr algn="just" eaLnBrk="1" hangingPunct="1">
              <a:buFont typeface="Wingdings" panose="05000000000000000000" pitchFamily="2" charset="2"/>
              <a:buChar char="ü"/>
              <a:defRPr/>
            </a:pPr>
            <a:r>
              <a:rPr lang="it-IT" sz="2000" dirty="0">
                <a:solidFill>
                  <a:srgbClr val="001B50"/>
                </a:solidFill>
                <a:latin typeface="Baskerville Old Face" panose="02020602080505020303"/>
              </a:rPr>
              <a:t>Che cos’è e perché nasce una cooperativa: la centralità del socio e il soddisfacimento dei bisogni</a:t>
            </a:r>
          </a:p>
          <a:p>
            <a:pPr algn="just" eaLnBrk="1" hangingPunct="1">
              <a:buFont typeface="Wingdings" panose="05000000000000000000" pitchFamily="2" charset="2"/>
              <a:buChar char="ü"/>
              <a:defRPr/>
            </a:pPr>
            <a:r>
              <a:rPr lang="it-IT" sz="2000" dirty="0">
                <a:solidFill>
                  <a:srgbClr val="001B50"/>
                </a:solidFill>
                <a:latin typeface="Baskerville Old Face" panose="02020602080505020303"/>
              </a:rPr>
              <a:t>Specificità della formula cooperativa e principali differenze rispetto alle altre forme societarie : redazione di uno statuto.</a:t>
            </a:r>
          </a:p>
        </p:txBody>
      </p:sp>
      <p:pic>
        <p:nvPicPr>
          <p:cNvPr id="7"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2994" y="77322"/>
            <a:ext cx="1702811" cy="1454114"/>
          </a:xfrm>
          <a:prstGeom prst="rect">
            <a:avLst/>
          </a:prstGeom>
          <a:noFill/>
          <a:ln w="9525">
            <a:noFill/>
            <a:miter lim="800000"/>
            <a:headEnd/>
            <a:tailEnd/>
          </a:ln>
        </p:spPr>
      </p:pic>
      <p:pic>
        <p:nvPicPr>
          <p:cNvPr id="2" name="Immagine 1">
            <a:extLst>
              <a:ext uri="{FF2B5EF4-FFF2-40B4-BE49-F238E27FC236}">
                <a16:creationId xmlns:a16="http://schemas.microsoft.com/office/drawing/2014/main" id="{CCFBA2D5-1301-433F-A6AF-EB45DFC49465}"/>
              </a:ext>
            </a:extLst>
          </p:cNvPr>
          <p:cNvPicPr>
            <a:picLocks noChangeAspect="1"/>
          </p:cNvPicPr>
          <p:nvPr/>
        </p:nvPicPr>
        <p:blipFill>
          <a:blip r:embed="rId3"/>
          <a:stretch>
            <a:fillRect/>
          </a:stretch>
        </p:blipFill>
        <p:spPr>
          <a:xfrm>
            <a:off x="6020655" y="436120"/>
            <a:ext cx="1828959" cy="112176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ACI.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71775" y="1600200"/>
            <a:ext cx="3600450" cy="2879725"/>
          </a:xfrm>
          <a:prstGeom prst="rect">
            <a:avLst/>
          </a:prstGeom>
          <a:noFill/>
          <a:ln w="9525">
            <a:noFill/>
            <a:miter lim="800000"/>
            <a:headEnd/>
            <a:tailEnd/>
          </a:ln>
        </p:spPr>
      </p:pic>
      <p:pic>
        <p:nvPicPr>
          <p:cNvPr id="2" name="Immagine 1">
            <a:extLst>
              <a:ext uri="{FF2B5EF4-FFF2-40B4-BE49-F238E27FC236}">
                <a16:creationId xmlns:a16="http://schemas.microsoft.com/office/drawing/2014/main" id="{D1EE4E68-0360-4628-87C6-644707BA556A}"/>
              </a:ext>
            </a:extLst>
          </p:cNvPr>
          <p:cNvPicPr>
            <a:picLocks noChangeAspect="1"/>
          </p:cNvPicPr>
          <p:nvPr/>
        </p:nvPicPr>
        <p:blipFill>
          <a:blip r:embed="rId3"/>
          <a:stretch>
            <a:fillRect/>
          </a:stretch>
        </p:blipFill>
        <p:spPr>
          <a:xfrm>
            <a:off x="6400800" y="1039319"/>
            <a:ext cx="1828959" cy="1121761"/>
          </a:xfrm>
          <a:prstGeom prst="rect">
            <a:avLst/>
          </a:prstGeom>
        </p:spPr>
      </p:pic>
    </p:spTree>
    <p:extLst>
      <p:ext uri="{BB962C8B-B14F-4D97-AF65-F5344CB8AC3E}">
        <p14:creationId xmlns:p14="http://schemas.microsoft.com/office/powerpoint/2010/main" val="22661310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62000" y="3308187"/>
            <a:ext cx="2895600" cy="707886"/>
          </a:xfrm>
          <a:prstGeom prst="rect">
            <a:avLst/>
          </a:prstGeom>
          <a:solidFill>
            <a:schemeClr val="tx2">
              <a:lumMod val="20000"/>
              <a:lumOff val="80000"/>
            </a:schemeClr>
          </a:solidFill>
          <a:scene3d>
            <a:camera prst="orthographicFront"/>
            <a:lightRig rig="threePt" dir="t"/>
          </a:scene3d>
          <a:sp3d>
            <a:bevelT w="63500" h="88900" prst="relaxedInset"/>
            <a:bevelB w="12700" prst="relaxedInset"/>
          </a:sp3d>
        </p:spPr>
        <p:txBody>
          <a:bodyPr>
            <a:spAutoFit/>
          </a:bodyPr>
          <a:lstStyle/>
          <a:p>
            <a:pPr algn="ctr">
              <a:defRPr/>
            </a:pPr>
            <a:r>
              <a:rPr lang="it-IT" sz="4000" b="1" dirty="0">
                <a:solidFill>
                  <a:srgbClr val="1A3591"/>
                </a:solidFill>
                <a:latin typeface="Calibri" pitchFamily="68" charset="0"/>
                <a:ea typeface="ＭＳ Ｐゴシック" pitchFamily="68" charset="-128"/>
              </a:rPr>
              <a:t>111</a:t>
            </a:r>
          </a:p>
        </p:txBody>
      </p:sp>
      <p:sp>
        <p:nvSpPr>
          <p:cNvPr id="8" name="CasellaDiTesto 7"/>
          <p:cNvSpPr txBox="1"/>
          <p:nvPr/>
        </p:nvSpPr>
        <p:spPr>
          <a:xfrm>
            <a:off x="762000" y="3962400"/>
            <a:ext cx="2895600" cy="400110"/>
          </a:xfrm>
          <a:prstGeom prst="rect">
            <a:avLst/>
          </a:prstGeom>
          <a:solidFill>
            <a:schemeClr val="tx2">
              <a:lumMod val="40000"/>
              <a:lumOff val="60000"/>
            </a:schemeClr>
          </a:solidFill>
          <a:scene3d>
            <a:camera prst="orthographicFront"/>
            <a:lightRig rig="threePt" dir="t"/>
          </a:scene3d>
          <a:sp3d>
            <a:bevelT w="63500" h="88900" prst="relaxedInset"/>
            <a:bevelB w="12700"/>
          </a:sp3d>
        </p:spPr>
        <p:txBody>
          <a:bodyPr>
            <a:spAutoFit/>
          </a:bodyPr>
          <a:lstStyle/>
          <a:p>
            <a:pPr algn="ctr">
              <a:defRPr/>
            </a:pPr>
            <a:r>
              <a:rPr lang="it-IT" sz="2000" b="1" dirty="0">
                <a:solidFill>
                  <a:srgbClr val="1A3591"/>
                </a:solidFill>
                <a:latin typeface="Calibri" pitchFamily="68" charset="0"/>
                <a:ea typeface="ＭＳ Ｐゴシック" pitchFamily="68" charset="-128"/>
                <a:cs typeface="+mn-cs"/>
              </a:rPr>
              <a:t>COOPERATIVE</a:t>
            </a:r>
          </a:p>
        </p:txBody>
      </p:sp>
      <p:sp>
        <p:nvSpPr>
          <p:cNvPr id="9" name="CasellaDiTesto 8"/>
          <p:cNvSpPr txBox="1"/>
          <p:nvPr/>
        </p:nvSpPr>
        <p:spPr>
          <a:xfrm>
            <a:off x="762000" y="4856202"/>
            <a:ext cx="2895600" cy="677108"/>
          </a:xfrm>
          <a:prstGeom prst="rect">
            <a:avLst/>
          </a:prstGeom>
          <a:solidFill>
            <a:schemeClr val="tx2">
              <a:lumMod val="40000"/>
              <a:lumOff val="60000"/>
            </a:schemeClr>
          </a:solidFill>
          <a:scene3d>
            <a:camera prst="orthographicFront"/>
            <a:lightRig rig="threePt" dir="t"/>
          </a:scene3d>
          <a:sp3d>
            <a:bevelT w="63500" h="88900"/>
            <a:bevelB w="12700"/>
          </a:sp3d>
        </p:spPr>
        <p:txBody>
          <a:bodyPr>
            <a:spAutoFit/>
          </a:bodyPr>
          <a:lstStyle/>
          <a:p>
            <a:pPr algn="ctr">
              <a:defRPr/>
            </a:pPr>
            <a:r>
              <a:rPr lang="it-IT" sz="3800" b="1" dirty="0">
                <a:solidFill>
                  <a:srgbClr val="17375E"/>
                </a:solidFill>
                <a:latin typeface="Calibri" pitchFamily="68" charset="0"/>
                <a:ea typeface="ＭＳ Ｐゴシック" pitchFamily="68" charset="-128"/>
              </a:rPr>
              <a:t>84.108</a:t>
            </a:r>
          </a:p>
        </p:txBody>
      </p:sp>
      <p:sp>
        <p:nvSpPr>
          <p:cNvPr id="10" name="CasellaDiTesto 9"/>
          <p:cNvSpPr txBox="1"/>
          <p:nvPr/>
        </p:nvSpPr>
        <p:spPr>
          <a:xfrm>
            <a:off x="762001" y="5486400"/>
            <a:ext cx="2895599" cy="400110"/>
          </a:xfrm>
          <a:prstGeom prst="rect">
            <a:avLst/>
          </a:prstGeom>
          <a:solidFill>
            <a:schemeClr val="tx2">
              <a:lumMod val="75000"/>
            </a:schemeClr>
          </a:solidFill>
          <a:scene3d>
            <a:camera prst="orthographicFront"/>
            <a:lightRig rig="threePt" dir="t"/>
          </a:scene3d>
          <a:sp3d>
            <a:bevelT w="63500" h="88900"/>
            <a:bevelB w="12700"/>
          </a:sp3d>
        </p:spPr>
        <p:txBody>
          <a:bodyPr>
            <a:spAutoFit/>
          </a:bodyPr>
          <a:lstStyle/>
          <a:p>
            <a:pPr algn="ctr">
              <a:defRPr/>
            </a:pPr>
            <a:r>
              <a:rPr lang="it-IT" sz="2000" b="1" dirty="0">
                <a:solidFill>
                  <a:srgbClr val="8EB4E3"/>
                </a:solidFill>
                <a:latin typeface="Calibri" pitchFamily="68" charset="0"/>
                <a:ea typeface="ＭＳ Ｐゴシック" pitchFamily="68" charset="-128"/>
                <a:cs typeface="+mn-cs"/>
              </a:rPr>
              <a:t>SOCI</a:t>
            </a:r>
          </a:p>
        </p:txBody>
      </p:sp>
      <p:sp>
        <p:nvSpPr>
          <p:cNvPr id="11" name="CasellaDiTesto 10"/>
          <p:cNvSpPr txBox="1"/>
          <p:nvPr/>
        </p:nvSpPr>
        <p:spPr>
          <a:xfrm>
            <a:off x="5105400" y="3254514"/>
            <a:ext cx="2895599" cy="707886"/>
          </a:xfrm>
          <a:prstGeom prst="rect">
            <a:avLst/>
          </a:prstGeom>
          <a:solidFill>
            <a:srgbClr val="1A3591"/>
          </a:solidFill>
          <a:scene3d>
            <a:camera prst="orthographicFront"/>
            <a:lightRig rig="threePt" dir="t"/>
          </a:scene3d>
          <a:sp3d>
            <a:bevelT h="88900"/>
            <a:bevelB w="12700"/>
          </a:sp3d>
        </p:spPr>
        <p:txBody>
          <a:bodyPr>
            <a:spAutoFit/>
          </a:bodyPr>
          <a:lstStyle/>
          <a:p>
            <a:pPr algn="ctr">
              <a:defRPr/>
            </a:pPr>
            <a:r>
              <a:rPr lang="it-IT" sz="4000" b="1" dirty="0">
                <a:solidFill>
                  <a:srgbClr val="C6D9F1"/>
                </a:solidFill>
                <a:latin typeface="Calibri" pitchFamily="68" charset="0"/>
                <a:ea typeface="ＭＳ Ｐゴシック" pitchFamily="68" charset="-128"/>
              </a:rPr>
              <a:t>8.463</a:t>
            </a:r>
          </a:p>
        </p:txBody>
      </p:sp>
      <p:sp>
        <p:nvSpPr>
          <p:cNvPr id="12" name="CasellaDiTesto 11"/>
          <p:cNvSpPr txBox="1"/>
          <p:nvPr/>
        </p:nvSpPr>
        <p:spPr>
          <a:xfrm>
            <a:off x="5105401" y="3962400"/>
            <a:ext cx="2895599" cy="384721"/>
          </a:xfrm>
          <a:prstGeom prst="rect">
            <a:avLst/>
          </a:prstGeom>
          <a:solidFill>
            <a:srgbClr val="000090"/>
          </a:solidFill>
          <a:scene3d>
            <a:camera prst="orthographicFront"/>
            <a:lightRig rig="threePt" dir="t"/>
          </a:scene3d>
          <a:sp3d>
            <a:bevelT w="88900"/>
            <a:bevelB w="12700"/>
          </a:sp3d>
        </p:spPr>
        <p:txBody>
          <a:bodyPr>
            <a:spAutoFit/>
          </a:bodyPr>
          <a:lstStyle/>
          <a:p>
            <a:pPr algn="ctr">
              <a:defRPr/>
            </a:pPr>
            <a:r>
              <a:rPr lang="it-IT" sz="1900" b="1" dirty="0">
                <a:solidFill>
                  <a:srgbClr val="C6D9F1"/>
                </a:solidFill>
                <a:latin typeface="Calibri" pitchFamily="68" charset="0"/>
                <a:ea typeface="ＭＳ Ｐゴシック" pitchFamily="68" charset="-128"/>
                <a:cs typeface="+mn-cs"/>
              </a:rPr>
              <a:t>PERSONE OCCUPATE</a:t>
            </a:r>
          </a:p>
        </p:txBody>
      </p:sp>
      <p:sp>
        <p:nvSpPr>
          <p:cNvPr id="13" name="CasellaDiTesto 12"/>
          <p:cNvSpPr txBox="1"/>
          <p:nvPr/>
        </p:nvSpPr>
        <p:spPr>
          <a:xfrm>
            <a:off x="5105400" y="4856200"/>
            <a:ext cx="2895598" cy="707886"/>
          </a:xfrm>
          <a:prstGeom prst="rect">
            <a:avLst/>
          </a:prstGeom>
          <a:solidFill>
            <a:schemeClr val="tx2">
              <a:lumMod val="75000"/>
            </a:schemeClr>
          </a:solidFill>
          <a:scene3d>
            <a:camera prst="orthographicFront"/>
            <a:lightRig rig="threePt" dir="t"/>
          </a:scene3d>
          <a:sp3d>
            <a:bevelT prst="relaxedInset"/>
            <a:bevelB w="12700" h="88900"/>
          </a:sp3d>
        </p:spPr>
        <p:txBody>
          <a:bodyPr>
            <a:spAutoFit/>
          </a:bodyPr>
          <a:lstStyle/>
          <a:p>
            <a:pPr algn="ctr">
              <a:defRPr/>
            </a:pPr>
            <a:r>
              <a:rPr lang="it-IT" sz="4000" b="1" dirty="0">
                <a:solidFill>
                  <a:srgbClr val="C6D9F1"/>
                </a:solidFill>
                <a:latin typeface="Calibri" pitchFamily="68" charset="0"/>
                <a:ea typeface="ＭＳ Ｐゴシック" pitchFamily="68" charset="-128"/>
              </a:rPr>
              <a:t>2,315 </a:t>
            </a:r>
            <a:r>
              <a:rPr lang="it-IT" sz="4000" b="1" dirty="0" err="1">
                <a:solidFill>
                  <a:srgbClr val="C6D9F1"/>
                </a:solidFill>
                <a:latin typeface="Calibri" pitchFamily="68" charset="0"/>
                <a:ea typeface="ＭＳ Ｐゴシック" pitchFamily="68" charset="-128"/>
              </a:rPr>
              <a:t>mld</a:t>
            </a:r>
            <a:r>
              <a:rPr lang="it-IT" sz="4000" b="1" dirty="0">
                <a:solidFill>
                  <a:srgbClr val="C6D9F1"/>
                </a:solidFill>
                <a:latin typeface="Calibri" pitchFamily="68" charset="0"/>
                <a:ea typeface="ＭＳ Ｐゴシック" pitchFamily="68" charset="-128"/>
              </a:rPr>
              <a:t>. €</a:t>
            </a:r>
          </a:p>
        </p:txBody>
      </p:sp>
      <p:sp>
        <p:nvSpPr>
          <p:cNvPr id="14" name="CasellaDiTesto 13"/>
          <p:cNvSpPr txBox="1"/>
          <p:nvPr/>
        </p:nvSpPr>
        <p:spPr>
          <a:xfrm>
            <a:off x="5105401" y="5564087"/>
            <a:ext cx="2895597" cy="338554"/>
          </a:xfrm>
          <a:prstGeom prst="rect">
            <a:avLst/>
          </a:prstGeom>
          <a:solidFill>
            <a:schemeClr val="accent1">
              <a:lumMod val="60000"/>
              <a:lumOff val="40000"/>
            </a:schemeClr>
          </a:solidFill>
          <a:scene3d>
            <a:camera prst="orthographicFront"/>
            <a:lightRig rig="threePt" dir="t"/>
          </a:scene3d>
          <a:sp3d>
            <a:bevelT h="88900" prst="relaxedInset"/>
            <a:bevelB w="12700"/>
          </a:sp3d>
        </p:spPr>
        <p:txBody>
          <a:bodyPr>
            <a:spAutoFit/>
          </a:bodyPr>
          <a:lstStyle/>
          <a:p>
            <a:pPr algn="ctr">
              <a:defRPr/>
            </a:pPr>
            <a:r>
              <a:rPr lang="it-IT" sz="1600" b="1" dirty="0">
                <a:solidFill>
                  <a:srgbClr val="17375E"/>
                </a:solidFill>
                <a:latin typeface="Calibri" pitchFamily="68" charset="0"/>
                <a:ea typeface="ＭＳ Ｐゴシック" pitchFamily="68" charset="-128"/>
                <a:cs typeface="+mn-cs"/>
              </a:rPr>
              <a:t>FATTURATO AGGREGATO</a:t>
            </a:r>
          </a:p>
        </p:txBody>
      </p:sp>
      <p:pic>
        <p:nvPicPr>
          <p:cNvPr id="4" name="Immagine 3" descr="ACI.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186113" y="898525"/>
            <a:ext cx="2771775" cy="1871663"/>
          </a:xfrm>
          <a:prstGeom prst="rect">
            <a:avLst/>
          </a:prstGeom>
          <a:noFill/>
          <a:ln w="9525">
            <a:noFill/>
            <a:miter lim="800000"/>
            <a:headEnd/>
            <a:tailEnd/>
          </a:ln>
        </p:spPr>
      </p:pic>
      <p:pic>
        <p:nvPicPr>
          <p:cNvPr id="2" name="Immagine 1">
            <a:extLst>
              <a:ext uri="{FF2B5EF4-FFF2-40B4-BE49-F238E27FC236}">
                <a16:creationId xmlns:a16="http://schemas.microsoft.com/office/drawing/2014/main" id="{120B2B9C-53AA-4E8B-B676-EC6BC5730AD4}"/>
              </a:ext>
            </a:extLst>
          </p:cNvPr>
          <p:cNvPicPr>
            <a:picLocks noChangeAspect="1"/>
          </p:cNvPicPr>
          <p:nvPr/>
        </p:nvPicPr>
        <p:blipFill>
          <a:blip r:embed="rId3"/>
          <a:stretch>
            <a:fillRect/>
          </a:stretch>
        </p:blipFill>
        <p:spPr>
          <a:xfrm>
            <a:off x="6400800" y="712595"/>
            <a:ext cx="1828959" cy="1121761"/>
          </a:xfrm>
          <a:prstGeom prst="rect">
            <a:avLst/>
          </a:prstGeom>
        </p:spPr>
      </p:pic>
    </p:spTree>
    <p:extLst>
      <p:ext uri="{BB962C8B-B14F-4D97-AF65-F5344CB8AC3E}">
        <p14:creationId xmlns:p14="http://schemas.microsoft.com/office/powerpoint/2010/main" val="20806925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40000" y="1125538"/>
            <a:ext cx="8316000" cy="1980000"/>
          </a:xfrm>
        </p:spPr>
        <p:txBody>
          <a:bodyPr/>
          <a:lstStyle/>
          <a:p>
            <a:pPr algn="ctr" eaLnBrk="1" fontAlgn="auto" hangingPunct="1">
              <a:spcAft>
                <a:spcPts val="0"/>
              </a:spcAft>
              <a:defRPr/>
            </a:pPr>
            <a:r>
              <a:rPr lang="it-IT" sz="3200" b="1" i="1" cap="none" dirty="0">
                <a:solidFill>
                  <a:srgbClr val="001B50"/>
                </a:solidFill>
                <a:latin typeface="Baskerville Old Face" pitchFamily="18" charset="0"/>
                <a:ea typeface="ＭＳ Ｐゴシック" pitchFamily="1" charset="-128"/>
              </a:rPr>
              <a:t>Vitamina C</a:t>
            </a:r>
            <a:br>
              <a:rPr lang="it-IT" sz="3200" b="1" i="1" cap="none" dirty="0">
                <a:solidFill>
                  <a:srgbClr val="001B50"/>
                </a:solidFill>
                <a:latin typeface="Baskerville Old Face" pitchFamily="18" charset="0"/>
                <a:ea typeface="ＭＳ Ｐゴシック" pitchFamily="1" charset="-128"/>
              </a:rPr>
            </a:br>
            <a:r>
              <a:rPr lang="it-IT" sz="3200" b="1" i="1" cap="none" dirty="0">
                <a:solidFill>
                  <a:srgbClr val="001B50"/>
                </a:solidFill>
                <a:latin typeface="Baskerville Old Face" pitchFamily="18" charset="0"/>
                <a:ea typeface="ＭＳ Ｐゴシック" pitchFamily="1" charset="-128"/>
              </a:rPr>
              <a:t>Cooperazione condivisione  Cultura d’impresa</a:t>
            </a:r>
            <a:br>
              <a:rPr lang="it-IT" sz="3200" b="1" i="1" cap="none" dirty="0">
                <a:solidFill>
                  <a:srgbClr val="001B50"/>
                </a:solidFill>
                <a:latin typeface="Baskerville Old Face" pitchFamily="18" charset="0"/>
                <a:ea typeface="ＭＳ Ｐゴシック" pitchFamily="1" charset="-128"/>
              </a:rPr>
            </a:br>
            <a:br>
              <a:rPr lang="it-IT" sz="3200" b="1" i="1" cap="none" dirty="0">
                <a:solidFill>
                  <a:srgbClr val="001B50"/>
                </a:solidFill>
                <a:latin typeface="Baskerville Old Face" pitchFamily="18" charset="0"/>
                <a:ea typeface="ＭＳ Ｐゴシック" pitchFamily="1" charset="-128"/>
              </a:rPr>
            </a:br>
            <a:r>
              <a:rPr lang="it-IT" sz="3200" b="1" i="1" dirty="0">
                <a:solidFill>
                  <a:srgbClr val="001B50"/>
                </a:solidFill>
                <a:latin typeface="Baskerville Old Face" pitchFamily="18" charset="0"/>
                <a:ea typeface="ＭＳ Ｐゴシック" pitchFamily="1" charset="-128"/>
              </a:rPr>
              <a:t>Anno scolastico 2017-2018</a:t>
            </a:r>
            <a:endParaRPr lang="it-IT" sz="3200" b="1" i="1" dirty="0">
              <a:solidFill>
                <a:srgbClr val="001B50"/>
              </a:solidFill>
              <a:ea typeface="ＭＳ Ｐゴシック" pitchFamily="1" charset="-128"/>
            </a:endParaRPr>
          </a:p>
        </p:txBody>
      </p:sp>
      <p:sp>
        <p:nvSpPr>
          <p:cNvPr id="18435" name="Rectangle 3"/>
          <p:cNvSpPr>
            <a:spLocks noGrp="1" noChangeArrowheads="1"/>
          </p:cNvSpPr>
          <p:nvPr>
            <p:ph sz="quarter" idx="13"/>
          </p:nvPr>
        </p:nvSpPr>
        <p:spPr>
          <a:xfrm>
            <a:off x="914400" y="3429000"/>
            <a:ext cx="7560000" cy="987425"/>
          </a:xfrm>
        </p:spPr>
        <p:txBody>
          <a:bodyPr>
            <a:noAutofit/>
          </a:bodyPr>
          <a:lstStyle/>
          <a:p>
            <a:pPr algn="just" eaLnBrk="1" hangingPunct="1">
              <a:buFont typeface="Wingdings" pitchFamily="2" charset="2"/>
              <a:buChar char="ü"/>
            </a:pPr>
            <a:r>
              <a:rPr lang="it-IT" sz="3200" dirty="0">
                <a:solidFill>
                  <a:srgbClr val="FF0000"/>
                </a:solidFill>
                <a:latin typeface="Baskerville Old Face" pitchFamily="18" charset="0"/>
                <a:ea typeface="ＭＳ Ｐゴシック" pitchFamily="34" charset="-128"/>
              </a:rPr>
              <a:t>La cooperazione imolese oggi</a:t>
            </a:r>
          </a:p>
        </p:txBody>
      </p:sp>
      <p:pic>
        <p:nvPicPr>
          <p:cNvPr id="18436"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45562" y="4356000"/>
            <a:ext cx="2128838" cy="1817687"/>
          </a:xfrm>
          <a:prstGeom prst="rect">
            <a:avLst/>
          </a:prstGeom>
          <a:noFill/>
          <a:ln w="9525">
            <a:noFill/>
            <a:miter lim="800000"/>
            <a:headEnd/>
            <a:tailEnd/>
          </a:ln>
        </p:spPr>
      </p:pic>
      <p:pic>
        <p:nvPicPr>
          <p:cNvPr id="2" name="Immagine 1">
            <a:extLst>
              <a:ext uri="{FF2B5EF4-FFF2-40B4-BE49-F238E27FC236}">
                <a16:creationId xmlns:a16="http://schemas.microsoft.com/office/drawing/2014/main" id="{B524A155-8C25-49FD-BE34-D5AA019D95A1}"/>
              </a:ext>
            </a:extLst>
          </p:cNvPr>
          <p:cNvPicPr>
            <a:picLocks noChangeAspect="1"/>
          </p:cNvPicPr>
          <p:nvPr/>
        </p:nvPicPr>
        <p:blipFill>
          <a:blip r:embed="rId3"/>
          <a:stretch>
            <a:fillRect/>
          </a:stretch>
        </p:blipFill>
        <p:spPr>
          <a:xfrm>
            <a:off x="914400" y="4610701"/>
            <a:ext cx="1828959" cy="112176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40000" y="1125538"/>
            <a:ext cx="8316000" cy="1980000"/>
          </a:xfrm>
        </p:spPr>
        <p:txBody>
          <a:bodyPr/>
          <a:lstStyle/>
          <a:p>
            <a:pPr algn="ctr" eaLnBrk="1" fontAlgn="auto" hangingPunct="1">
              <a:spcAft>
                <a:spcPts val="0"/>
              </a:spcAft>
              <a:defRPr/>
            </a:pPr>
            <a:r>
              <a:rPr lang="it-IT" sz="3200" b="1" i="1" cap="none" dirty="0">
                <a:solidFill>
                  <a:srgbClr val="001B50"/>
                </a:solidFill>
                <a:latin typeface="Baskerville Old Face" pitchFamily="18" charset="0"/>
                <a:ea typeface="ＭＳ Ｐゴシック" pitchFamily="1" charset="-128"/>
              </a:rPr>
              <a:t>Vitamina C</a:t>
            </a:r>
            <a:br>
              <a:rPr lang="it-IT" sz="3200" b="1" i="1" cap="none" dirty="0">
                <a:solidFill>
                  <a:srgbClr val="001B50"/>
                </a:solidFill>
                <a:latin typeface="Baskerville Old Face" pitchFamily="18" charset="0"/>
                <a:ea typeface="ＭＳ Ｐゴシック" pitchFamily="1" charset="-128"/>
              </a:rPr>
            </a:br>
            <a:r>
              <a:rPr lang="it-IT" sz="3200" b="1" i="1" cap="none" dirty="0">
                <a:solidFill>
                  <a:srgbClr val="001B50"/>
                </a:solidFill>
                <a:latin typeface="Baskerville Old Face" pitchFamily="18" charset="0"/>
                <a:ea typeface="ＭＳ Ｐゴシック" pitchFamily="1" charset="-128"/>
              </a:rPr>
              <a:t>Cooperazione condivisione  Cultura d’impresa</a:t>
            </a:r>
            <a:br>
              <a:rPr lang="it-IT" sz="3200" b="1" i="1" cap="none" dirty="0">
                <a:solidFill>
                  <a:srgbClr val="001B50"/>
                </a:solidFill>
                <a:latin typeface="Baskerville Old Face" pitchFamily="18" charset="0"/>
                <a:ea typeface="ＭＳ Ｐゴシック" pitchFamily="1" charset="-128"/>
              </a:rPr>
            </a:br>
            <a:br>
              <a:rPr lang="it-IT" sz="3200" b="1" i="1" cap="none" dirty="0">
                <a:solidFill>
                  <a:srgbClr val="001B50"/>
                </a:solidFill>
                <a:latin typeface="Baskerville Old Face" pitchFamily="18" charset="0"/>
                <a:ea typeface="ＭＳ Ｐゴシック" pitchFamily="1" charset="-128"/>
              </a:rPr>
            </a:br>
            <a:r>
              <a:rPr lang="it-IT" sz="3200" b="1" i="1" dirty="0">
                <a:solidFill>
                  <a:srgbClr val="001B50"/>
                </a:solidFill>
                <a:latin typeface="Baskerville Old Face" pitchFamily="18" charset="0"/>
                <a:ea typeface="ＭＳ Ｐゴシック" pitchFamily="1" charset="-128"/>
              </a:rPr>
              <a:t>Anno scolastico 2017-2018</a:t>
            </a:r>
            <a:endParaRPr lang="it-IT" sz="3200" b="1" i="1" dirty="0">
              <a:solidFill>
                <a:srgbClr val="001B50"/>
              </a:solidFill>
              <a:ea typeface="ＭＳ Ｐゴシック" pitchFamily="1" charset="-128"/>
            </a:endParaRPr>
          </a:p>
        </p:txBody>
      </p:sp>
      <p:sp>
        <p:nvSpPr>
          <p:cNvPr id="18435" name="Rectangle 3"/>
          <p:cNvSpPr>
            <a:spLocks noGrp="1" noChangeArrowheads="1"/>
          </p:cNvSpPr>
          <p:nvPr>
            <p:ph sz="quarter" idx="13"/>
          </p:nvPr>
        </p:nvSpPr>
        <p:spPr>
          <a:xfrm>
            <a:off x="1512000" y="3429000"/>
            <a:ext cx="6120000" cy="987425"/>
          </a:xfrm>
        </p:spPr>
        <p:txBody>
          <a:bodyPr>
            <a:noAutofit/>
          </a:bodyPr>
          <a:lstStyle/>
          <a:p>
            <a:pPr algn="just" eaLnBrk="1" hangingPunct="1">
              <a:buFont typeface="Wingdings" pitchFamily="2" charset="2"/>
              <a:buChar char="ü"/>
            </a:pPr>
            <a:r>
              <a:rPr lang="it-IT" sz="3200" dirty="0">
                <a:solidFill>
                  <a:srgbClr val="FF0000"/>
                </a:solidFill>
                <a:latin typeface="Baskerville Old Face" pitchFamily="18" charset="0"/>
                <a:ea typeface="ＭＳ Ｐゴシック" pitchFamily="34" charset="-128"/>
              </a:rPr>
              <a:t>L’IMPRESA COOPERATIVA</a:t>
            </a:r>
          </a:p>
        </p:txBody>
      </p:sp>
      <p:pic>
        <p:nvPicPr>
          <p:cNvPr id="18436"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45562" y="4356000"/>
            <a:ext cx="2128838" cy="1817687"/>
          </a:xfrm>
          <a:prstGeom prst="rect">
            <a:avLst/>
          </a:prstGeom>
          <a:noFill/>
          <a:ln w="9525">
            <a:noFill/>
            <a:miter lim="800000"/>
            <a:headEnd/>
            <a:tailEnd/>
          </a:ln>
        </p:spPr>
      </p:pic>
      <p:pic>
        <p:nvPicPr>
          <p:cNvPr id="2" name="Immagine 1">
            <a:extLst>
              <a:ext uri="{FF2B5EF4-FFF2-40B4-BE49-F238E27FC236}">
                <a16:creationId xmlns:a16="http://schemas.microsoft.com/office/drawing/2014/main" id="{1F10922D-8B86-49E8-82B8-5752EF07A80B}"/>
              </a:ext>
            </a:extLst>
          </p:cNvPr>
          <p:cNvPicPr>
            <a:picLocks noChangeAspect="1"/>
          </p:cNvPicPr>
          <p:nvPr/>
        </p:nvPicPr>
        <p:blipFill>
          <a:blip r:embed="rId3"/>
          <a:stretch>
            <a:fillRect/>
          </a:stretch>
        </p:blipFill>
        <p:spPr>
          <a:xfrm>
            <a:off x="1512000" y="5257800"/>
            <a:ext cx="1828959" cy="1121761"/>
          </a:xfrm>
          <a:prstGeom prst="rect">
            <a:avLst/>
          </a:prstGeom>
        </p:spPr>
      </p:pic>
      <p:pic>
        <p:nvPicPr>
          <p:cNvPr id="6" name="Immagine 5">
            <a:extLst>
              <a:ext uri="{FF2B5EF4-FFF2-40B4-BE49-F238E27FC236}">
                <a16:creationId xmlns:a16="http://schemas.microsoft.com/office/drawing/2014/main" id="{BD183D8E-4A39-472C-9563-C5149FD39C1E}"/>
              </a:ext>
            </a:extLst>
          </p:cNvPr>
          <p:cNvPicPr>
            <a:picLocks noChangeAspect="1"/>
          </p:cNvPicPr>
          <p:nvPr/>
        </p:nvPicPr>
        <p:blipFill>
          <a:blip r:embed="rId3"/>
          <a:stretch>
            <a:fillRect/>
          </a:stretch>
        </p:blipFill>
        <p:spPr>
          <a:xfrm>
            <a:off x="1664400" y="5410200"/>
            <a:ext cx="1828959" cy="1121761"/>
          </a:xfrm>
          <a:prstGeom prst="rect">
            <a:avLst/>
          </a:prstGeom>
        </p:spPr>
      </p:pic>
    </p:spTree>
    <p:extLst>
      <p:ext uri="{BB962C8B-B14F-4D97-AF65-F5344CB8AC3E}">
        <p14:creationId xmlns:p14="http://schemas.microsoft.com/office/powerpoint/2010/main" val="2103530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547813" y="1412875"/>
            <a:ext cx="6121400" cy="609600"/>
          </a:xfrm>
          <a:prstGeom prst="rect">
            <a:avLst/>
          </a:prstGeom>
          <a:noFill/>
          <a:ln w="9525">
            <a:noFill/>
            <a:miter lim="800000"/>
            <a:headEnd/>
            <a:tailEnd/>
          </a:ln>
        </p:spPr>
        <p:txBody>
          <a:bodyPr anchor="ctr"/>
          <a:lstStyle/>
          <a:p>
            <a:pPr algn="ctr"/>
            <a:r>
              <a:rPr lang="it-IT" altLang="it-IT" sz="4400">
                <a:solidFill>
                  <a:srgbClr val="001B50"/>
                </a:solidFill>
                <a:latin typeface="Baskerville Old Face" pitchFamily="18" charset="0"/>
              </a:rPr>
              <a:t>I principi cooperativi</a:t>
            </a:r>
          </a:p>
        </p:txBody>
      </p:sp>
      <p:sp>
        <p:nvSpPr>
          <p:cNvPr id="21507" name="Text Box 5"/>
          <p:cNvSpPr txBox="1">
            <a:spLocks noChangeArrowheads="1"/>
          </p:cNvSpPr>
          <p:nvPr/>
        </p:nvSpPr>
        <p:spPr bwMode="auto">
          <a:xfrm>
            <a:off x="1979613" y="3284538"/>
            <a:ext cx="5189537" cy="1739900"/>
          </a:xfrm>
          <a:prstGeom prst="rect">
            <a:avLst/>
          </a:prstGeom>
          <a:noFill/>
          <a:ln w="9525">
            <a:noFill/>
            <a:miter lim="800000"/>
            <a:headEnd/>
            <a:tailEnd/>
          </a:ln>
        </p:spPr>
        <p:txBody>
          <a:bodyPr>
            <a:spAutoFit/>
          </a:bodyPr>
          <a:lstStyle/>
          <a:p>
            <a:pPr algn="ctr"/>
            <a:r>
              <a:rPr lang="it-IT" altLang="it-IT" sz="3600">
                <a:solidFill>
                  <a:srgbClr val="001B50"/>
                </a:solidFill>
                <a:latin typeface="Baskerville Old Face" pitchFamily="18" charset="0"/>
                <a:cs typeface="Times New Roman" pitchFamily="18" charset="0"/>
              </a:rPr>
              <a:t>Lo scopo mutualistico</a:t>
            </a:r>
          </a:p>
          <a:p>
            <a:pPr algn="ctr"/>
            <a:r>
              <a:rPr lang="it-IT" altLang="it-IT" sz="3600">
                <a:solidFill>
                  <a:srgbClr val="001B50"/>
                </a:solidFill>
                <a:latin typeface="Baskerville Old Face" pitchFamily="18" charset="0"/>
                <a:cs typeface="Times New Roman" pitchFamily="18" charset="0"/>
              </a:rPr>
              <a:t>e</a:t>
            </a:r>
          </a:p>
          <a:p>
            <a:pPr algn="ctr"/>
            <a:r>
              <a:rPr lang="it-IT" altLang="it-IT" sz="3600">
                <a:solidFill>
                  <a:srgbClr val="001B50"/>
                </a:solidFill>
                <a:latin typeface="Baskerville Old Face" pitchFamily="18" charset="0"/>
                <a:cs typeface="Times New Roman" pitchFamily="18" charset="0"/>
              </a:rPr>
              <a:t>lo scopo lucrativo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285750" y="1071563"/>
            <a:ext cx="8643938" cy="4462462"/>
          </a:xfrm>
          <a:prstGeom prst="rect">
            <a:avLst/>
          </a:prstGeom>
          <a:noFill/>
          <a:ln w="9525">
            <a:noFill/>
            <a:miter lim="800000"/>
            <a:headEnd/>
            <a:tailEnd/>
          </a:ln>
        </p:spPr>
        <p:txBody>
          <a:bodyPr anchor="ctr">
            <a:spAutoFit/>
          </a:bodyPr>
          <a:lstStyle/>
          <a:p>
            <a:pPr algn="ctr"/>
            <a:r>
              <a:rPr lang="it-IT" altLang="it-IT" sz="3200" b="1">
                <a:solidFill>
                  <a:srgbClr val="001B50"/>
                </a:solidFill>
                <a:latin typeface="Baskerville Old Face" pitchFamily="18" charset="0"/>
                <a:cs typeface="Times New Roman" pitchFamily="18" charset="0"/>
              </a:rPr>
              <a:t>La prima fondamentale distinzione attiene</a:t>
            </a:r>
          </a:p>
          <a:p>
            <a:pPr algn="ctr"/>
            <a:r>
              <a:rPr lang="it-IT" altLang="it-IT" sz="3200" b="1">
                <a:solidFill>
                  <a:srgbClr val="001B50"/>
                </a:solidFill>
                <a:latin typeface="Baskerville Old Face" pitchFamily="18" charset="0"/>
                <a:cs typeface="Times New Roman" pitchFamily="18" charset="0"/>
              </a:rPr>
              <a:t>la definizione dei fini.</a:t>
            </a:r>
          </a:p>
          <a:p>
            <a:pPr algn="just"/>
            <a:endParaRPr lang="it-IT" altLang="it-IT" sz="2200">
              <a:solidFill>
                <a:srgbClr val="001B50"/>
              </a:solidFill>
              <a:latin typeface="Baskerville Old Face" pitchFamily="18" charset="0"/>
              <a:cs typeface="Times New Roman" pitchFamily="18" charset="0"/>
            </a:endParaRPr>
          </a:p>
          <a:p>
            <a:pPr algn="just"/>
            <a:endParaRPr lang="it-IT" altLang="it-IT" sz="2200">
              <a:solidFill>
                <a:srgbClr val="001B50"/>
              </a:solidFill>
              <a:latin typeface="Baskerville Old Face" pitchFamily="18" charset="0"/>
              <a:cs typeface="Times New Roman" pitchFamily="18" charset="0"/>
            </a:endParaRPr>
          </a:p>
          <a:p>
            <a:pPr algn="just"/>
            <a:r>
              <a:rPr lang="it-IT" altLang="it-IT" sz="2200">
                <a:solidFill>
                  <a:srgbClr val="001B50"/>
                </a:solidFill>
                <a:latin typeface="Baskerville Old Face" pitchFamily="18" charset="0"/>
                <a:cs typeface="Times New Roman" pitchFamily="18" charset="0"/>
              </a:rPr>
              <a:t>Come si desume logicamente dalla loro denominazione, </a:t>
            </a:r>
            <a:r>
              <a:rPr lang="it-IT" altLang="it-IT" sz="2200" b="1" i="1" u="sng">
                <a:solidFill>
                  <a:srgbClr val="001B50"/>
                </a:solidFill>
                <a:latin typeface="Baskerville Old Face" pitchFamily="18" charset="0"/>
                <a:cs typeface="Times New Roman" pitchFamily="18" charset="0"/>
              </a:rPr>
              <a:t>le imprese capitalistiche </a:t>
            </a:r>
            <a:r>
              <a:rPr lang="it-IT" altLang="it-IT" sz="2200">
                <a:solidFill>
                  <a:srgbClr val="001B50"/>
                </a:solidFill>
                <a:latin typeface="Baskerville Old Face" pitchFamily="18" charset="0"/>
                <a:cs typeface="Times New Roman" pitchFamily="18" charset="0"/>
              </a:rPr>
              <a:t>si fondano </a:t>
            </a:r>
            <a:r>
              <a:rPr lang="it-IT" altLang="it-IT" sz="2200" b="1" i="1" u="sng">
                <a:solidFill>
                  <a:srgbClr val="001B50"/>
                </a:solidFill>
                <a:latin typeface="Baskerville Old Face" pitchFamily="18" charset="0"/>
                <a:cs typeface="Times New Roman" pitchFamily="18" charset="0"/>
              </a:rPr>
              <a:t>sul capitale</a:t>
            </a:r>
            <a:r>
              <a:rPr lang="it-IT" altLang="it-IT" sz="2200">
                <a:solidFill>
                  <a:srgbClr val="001B50"/>
                </a:solidFill>
                <a:latin typeface="Baskerville Old Face" pitchFamily="18" charset="0"/>
                <a:cs typeface="Times New Roman" pitchFamily="18" charset="0"/>
              </a:rPr>
              <a:t>, in quanto sorgono per l’iniziativa di uno o più individui che </a:t>
            </a:r>
            <a:r>
              <a:rPr lang="it-IT" altLang="it-IT" sz="2200" b="1" i="1" u="sng">
                <a:solidFill>
                  <a:srgbClr val="001B50"/>
                </a:solidFill>
                <a:latin typeface="Baskerville Old Face" pitchFamily="18" charset="0"/>
                <a:cs typeface="Times New Roman" pitchFamily="18" charset="0"/>
              </a:rPr>
              <a:t>possiedono del denaro da investire in attività redditizie</a:t>
            </a:r>
            <a:r>
              <a:rPr lang="it-IT" altLang="it-IT" sz="2200">
                <a:solidFill>
                  <a:srgbClr val="001B50"/>
                </a:solidFill>
                <a:latin typeface="Baskerville Old Face" pitchFamily="18" charset="0"/>
                <a:cs typeface="Times New Roman" pitchFamily="18" charset="0"/>
              </a:rPr>
              <a:t>.</a:t>
            </a:r>
          </a:p>
          <a:p>
            <a:pPr algn="just"/>
            <a:endParaRPr lang="it-IT" altLang="it-IT" sz="2200">
              <a:solidFill>
                <a:srgbClr val="001B50"/>
              </a:solidFill>
              <a:latin typeface="Baskerville Old Face" pitchFamily="18" charset="0"/>
              <a:cs typeface="Times New Roman" pitchFamily="18" charset="0"/>
            </a:endParaRPr>
          </a:p>
          <a:p>
            <a:pPr algn="just"/>
            <a:r>
              <a:rPr lang="it-IT" altLang="it-IT" sz="2200" b="1" i="1" u="sng">
                <a:solidFill>
                  <a:srgbClr val="001B50"/>
                </a:solidFill>
                <a:latin typeface="Baskerville Old Face" pitchFamily="18" charset="0"/>
                <a:cs typeface="Times New Roman" pitchFamily="18" charset="0"/>
              </a:rPr>
              <a:t>Le cooperative</a:t>
            </a:r>
            <a:r>
              <a:rPr lang="it-IT" altLang="it-IT" sz="2200">
                <a:solidFill>
                  <a:srgbClr val="001B50"/>
                </a:solidFill>
                <a:latin typeface="Baskerville Old Face" pitchFamily="18" charset="0"/>
                <a:cs typeface="Times New Roman" pitchFamily="18" charset="0"/>
              </a:rPr>
              <a:t>, viceversa, si basano prioritariamente </a:t>
            </a:r>
            <a:r>
              <a:rPr lang="it-IT" altLang="it-IT" sz="2200" b="1" i="1" u="sng">
                <a:solidFill>
                  <a:srgbClr val="001B50"/>
                </a:solidFill>
                <a:latin typeface="Baskerville Old Face" pitchFamily="18" charset="0"/>
                <a:cs typeface="Times New Roman" pitchFamily="18" charset="0"/>
              </a:rPr>
              <a:t>sul fattore umano </a:t>
            </a:r>
            <a:r>
              <a:rPr lang="it-IT" altLang="it-IT" sz="2200">
                <a:solidFill>
                  <a:srgbClr val="001B50"/>
                </a:solidFill>
                <a:latin typeface="Baskerville Old Face" pitchFamily="18" charset="0"/>
                <a:cs typeface="Times New Roman" pitchFamily="18" charset="0"/>
              </a:rPr>
              <a:t>e la loro esperienza deriva dall’iniziativa di un </a:t>
            </a:r>
            <a:r>
              <a:rPr lang="it-IT" altLang="it-IT" sz="2200" b="1" i="1" u="sng">
                <a:solidFill>
                  <a:srgbClr val="001B50"/>
                </a:solidFill>
                <a:latin typeface="Baskerville Old Face" pitchFamily="18" charset="0"/>
                <a:cs typeface="Times New Roman" pitchFamily="18" charset="0"/>
              </a:rPr>
              <a:t>gruppo di individui che si aggregano nel tentativo di rispondere</a:t>
            </a:r>
            <a:r>
              <a:rPr lang="it-IT" altLang="it-IT" sz="2200">
                <a:solidFill>
                  <a:srgbClr val="001B50"/>
                </a:solidFill>
                <a:latin typeface="Baskerville Old Face" pitchFamily="18" charset="0"/>
                <a:cs typeface="Times New Roman" pitchFamily="18" charset="0"/>
              </a:rPr>
              <a:t>, attraverso il concorso delle competenze e delle capacità di ciascuno, </a:t>
            </a:r>
            <a:r>
              <a:rPr lang="it-IT" altLang="it-IT" sz="2200" b="1" i="1" u="sng">
                <a:solidFill>
                  <a:srgbClr val="001B50"/>
                </a:solidFill>
                <a:latin typeface="Baskerville Old Face" pitchFamily="18" charset="0"/>
                <a:cs typeface="Times New Roman" pitchFamily="18" charset="0"/>
              </a:rPr>
              <a:t>a soddisfare un bisogno comune</a:t>
            </a:r>
            <a:r>
              <a:rPr lang="it-IT" altLang="it-IT" sz="2200">
                <a:solidFill>
                  <a:srgbClr val="001B50"/>
                </a:solidFill>
                <a:latin typeface="Baskerville Old Face" pitchFamily="18" charset="0"/>
                <a:cs typeface="Times New Roman" pitchFamily="18" charset="0"/>
              </a:rPr>
              <a: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1714500" y="428625"/>
            <a:ext cx="5929313" cy="536575"/>
          </a:xfrm>
          <a:prstGeom prst="rect">
            <a:avLst/>
          </a:prstGeom>
          <a:noFill/>
          <a:ln w="9525">
            <a:noFill/>
            <a:miter lim="800000"/>
            <a:headEnd/>
            <a:tailEnd/>
          </a:ln>
        </p:spPr>
        <p:txBody>
          <a:bodyPr>
            <a:spAutoFit/>
          </a:bodyPr>
          <a:lstStyle/>
          <a:p>
            <a:pPr algn="ctr">
              <a:lnSpc>
                <a:spcPct val="90000"/>
              </a:lnSpc>
              <a:spcBef>
                <a:spcPct val="20000"/>
              </a:spcBef>
              <a:tabLst>
                <a:tab pos="352425" algn="l"/>
              </a:tabLst>
            </a:pPr>
            <a:r>
              <a:rPr lang="it-IT" altLang="it-IT" sz="3200">
                <a:solidFill>
                  <a:srgbClr val="001B50"/>
                </a:solidFill>
                <a:latin typeface="Baskerville Old Face" pitchFamily="18" charset="0"/>
              </a:rPr>
              <a:t>Scopo Mutualistico</a:t>
            </a:r>
          </a:p>
        </p:txBody>
      </p:sp>
      <p:sp>
        <p:nvSpPr>
          <p:cNvPr id="23555" name="Rectangle 10"/>
          <p:cNvSpPr>
            <a:spLocks noChangeArrowheads="1"/>
          </p:cNvSpPr>
          <p:nvPr/>
        </p:nvSpPr>
        <p:spPr bwMode="auto">
          <a:xfrm>
            <a:off x="214313" y="1357313"/>
            <a:ext cx="8715375" cy="4894262"/>
          </a:xfrm>
          <a:prstGeom prst="rect">
            <a:avLst/>
          </a:prstGeom>
          <a:noFill/>
          <a:ln w="9525">
            <a:noFill/>
            <a:miter lim="800000"/>
            <a:headEnd/>
            <a:tailEnd/>
          </a:ln>
        </p:spPr>
        <p:txBody>
          <a:bodyPr>
            <a:spAutoFit/>
          </a:bodyPr>
          <a:lstStyle/>
          <a:p>
            <a:pPr algn="just">
              <a:tabLst>
                <a:tab pos="182563" algn="l"/>
              </a:tabLst>
            </a:pPr>
            <a:r>
              <a:rPr lang="it-IT" altLang="it-IT" sz="2600">
                <a:solidFill>
                  <a:srgbClr val="001B50"/>
                </a:solidFill>
                <a:latin typeface="Baskerville Old Face" pitchFamily="18" charset="0"/>
              </a:rPr>
              <a:t>Le società lucrative operano allo scopo di massimizzare il risultato economico in relazione al capitale investito e alle aspettative dei soci.</a:t>
            </a:r>
          </a:p>
          <a:p>
            <a:pPr algn="just">
              <a:tabLst>
                <a:tab pos="182563" algn="l"/>
              </a:tabLst>
            </a:pPr>
            <a:endParaRPr lang="it-IT" altLang="it-IT" sz="2600">
              <a:solidFill>
                <a:srgbClr val="001B50"/>
              </a:solidFill>
              <a:latin typeface="Baskerville Old Face" pitchFamily="18" charset="0"/>
            </a:endParaRPr>
          </a:p>
          <a:p>
            <a:pPr algn="just">
              <a:tabLst>
                <a:tab pos="182563" algn="l"/>
              </a:tabLst>
            </a:pPr>
            <a:r>
              <a:rPr lang="it-IT" altLang="it-IT" sz="2600">
                <a:solidFill>
                  <a:srgbClr val="001B50"/>
                </a:solidFill>
                <a:latin typeface="Baskerville Old Face" pitchFamily="18" charset="0"/>
              </a:rPr>
              <a:t>Nelle società cooperative invece</a:t>
            </a:r>
            <a:r>
              <a:rPr lang="it-IT" altLang="it-IT" sz="2600">
                <a:solidFill>
                  <a:srgbClr val="001B50"/>
                </a:solidFill>
                <a:latin typeface="Baskerville Old Face" pitchFamily="18" charset="0"/>
                <a:cs typeface="Times New Roman" pitchFamily="18" charset="0"/>
              </a:rPr>
              <a:t> il capitale è subordinato al </a:t>
            </a:r>
            <a:r>
              <a:rPr lang="it-IT" altLang="it-IT" sz="2600" b="1">
                <a:solidFill>
                  <a:srgbClr val="001B50"/>
                </a:solidFill>
                <a:latin typeface="Baskerville Old Face" pitchFamily="18" charset="0"/>
                <a:cs typeface="Times New Roman" pitchFamily="18" charset="0"/>
              </a:rPr>
              <a:t>fine </a:t>
            </a:r>
            <a:r>
              <a:rPr lang="it-IT" altLang="it-IT" sz="2600" b="1">
                <a:solidFill>
                  <a:srgbClr val="001B50"/>
                </a:solidFill>
                <a:latin typeface="Baskerville Old Face" pitchFamily="18" charset="0"/>
              </a:rPr>
              <a:t>primario che è il soddisfacimento dei bisogni dei soci</a:t>
            </a:r>
            <a:r>
              <a:rPr lang="it-IT" altLang="it-IT" sz="2600">
                <a:solidFill>
                  <a:srgbClr val="001B50"/>
                </a:solidFill>
                <a:latin typeface="Baskerville Old Face" pitchFamily="18" charset="0"/>
              </a:rPr>
              <a:t> </a:t>
            </a:r>
            <a:r>
              <a:rPr lang="it-IT" altLang="it-IT" sz="2600" b="1">
                <a:solidFill>
                  <a:srgbClr val="001B50"/>
                </a:solidFill>
                <a:latin typeface="Baskerville Old Face" pitchFamily="18" charset="0"/>
              </a:rPr>
              <a:t>e la crescita umana della comunità civile in cui la cooperativa è inserita</a:t>
            </a:r>
            <a:r>
              <a:rPr lang="it-IT" altLang="it-IT" sz="2600" b="1">
                <a:solidFill>
                  <a:srgbClr val="001B50"/>
                </a:solidFill>
              </a:rPr>
              <a:t>.</a:t>
            </a:r>
            <a:endParaRPr lang="it-IT" altLang="it-IT" sz="2600" b="1">
              <a:solidFill>
                <a:srgbClr val="001B50"/>
              </a:solidFill>
              <a:latin typeface="Baskerville Old Face" pitchFamily="18" charset="0"/>
            </a:endParaRPr>
          </a:p>
          <a:p>
            <a:pPr algn="just">
              <a:tabLst>
                <a:tab pos="182563" algn="l"/>
              </a:tabLst>
            </a:pPr>
            <a:endParaRPr lang="it-IT" altLang="it-IT" sz="2600">
              <a:solidFill>
                <a:srgbClr val="001B50"/>
              </a:solidFill>
              <a:latin typeface="Baskerville Old Face" pitchFamily="18" charset="0"/>
            </a:endParaRPr>
          </a:p>
          <a:p>
            <a:pPr algn="just">
              <a:tabLst>
                <a:tab pos="182563" algn="l"/>
              </a:tabLst>
            </a:pPr>
            <a:r>
              <a:rPr lang="it-IT" altLang="it-IT" sz="2600">
                <a:solidFill>
                  <a:srgbClr val="001B50"/>
                </a:solidFill>
                <a:latin typeface="Baskerville Old Face" pitchFamily="18" charset="0"/>
              </a:rPr>
              <a:t>Il lucro non può quindi essere l'obiettivo fondamentale, anche se esso rappresenta il mezzo di sussistenza della società oltre a rimanere (come accade per le società commerciali) un valido strumento di misurazione dell'efficienza dell'organizzazione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857250" y="285750"/>
            <a:ext cx="7127875" cy="1285875"/>
          </a:xfrm>
          <a:prstGeom prst="rect">
            <a:avLst/>
          </a:prstGeom>
          <a:noFill/>
          <a:ln w="9525">
            <a:noFill/>
            <a:miter lim="800000"/>
            <a:headEnd/>
            <a:tailEnd/>
          </a:ln>
        </p:spPr>
        <p:txBody>
          <a:bodyPr anchor="ctr"/>
          <a:lstStyle/>
          <a:p>
            <a:pPr algn="ctr"/>
            <a:r>
              <a:rPr lang="it-IT" altLang="it-IT" sz="4400">
                <a:solidFill>
                  <a:srgbClr val="001B50"/>
                </a:solidFill>
                <a:latin typeface="Baskerville Old Face" pitchFamily="18" charset="0"/>
              </a:rPr>
              <a:t>Esplicitazione nello statuto dello scopo della cooperativa</a:t>
            </a:r>
          </a:p>
        </p:txBody>
      </p:sp>
      <p:sp>
        <p:nvSpPr>
          <p:cNvPr id="24579" name="Rettangolo 4"/>
          <p:cNvSpPr>
            <a:spLocks noChangeArrowheads="1"/>
          </p:cNvSpPr>
          <p:nvPr/>
        </p:nvSpPr>
        <p:spPr bwMode="auto">
          <a:xfrm>
            <a:off x="428625" y="2000250"/>
            <a:ext cx="8175625" cy="4586288"/>
          </a:xfrm>
          <a:prstGeom prst="rect">
            <a:avLst/>
          </a:prstGeom>
          <a:noFill/>
          <a:ln w="9525">
            <a:noFill/>
            <a:miter lim="800000"/>
            <a:headEnd/>
            <a:tailEnd/>
          </a:ln>
        </p:spPr>
        <p:txBody>
          <a:bodyPr>
            <a:spAutoFit/>
          </a:bodyPr>
          <a:lstStyle/>
          <a:p>
            <a:pPr algn="just">
              <a:buFont typeface="Wingdings" pitchFamily="2" charset="2"/>
              <a:buNone/>
            </a:pPr>
            <a:r>
              <a:rPr lang="it-IT" altLang="it-IT" sz="2400">
                <a:solidFill>
                  <a:srgbClr val="001B50"/>
                </a:solidFill>
                <a:latin typeface="Baskerville Old Face" pitchFamily="18" charset="0"/>
              </a:rPr>
              <a:t>Primo documento della società che nel rispetto di quanto previsto dalle leggi generali dettate dello Stato, lo Statuto regolamenta il funzionamento della società, ne fissa il nome, la ragione sociale, il tipo di attività, la sede, la durata, l’amministrazione e la gestione, il capitale sociale (come si compone ed a quanto ammonta….) e così via…</a:t>
            </a:r>
          </a:p>
          <a:p>
            <a:pPr algn="just">
              <a:buFont typeface="Wingdings" pitchFamily="2" charset="2"/>
              <a:buNone/>
            </a:pPr>
            <a:endParaRPr lang="it-IT" altLang="it-IT">
              <a:solidFill>
                <a:srgbClr val="001B50"/>
              </a:solidFill>
              <a:latin typeface="Baskerville Old Face" pitchFamily="18" charset="0"/>
            </a:endParaRPr>
          </a:p>
          <a:p>
            <a:pPr algn="just">
              <a:buFont typeface="Wingdings" pitchFamily="2" charset="2"/>
              <a:buNone/>
            </a:pPr>
            <a:r>
              <a:rPr lang="it-IT" altLang="it-IT" sz="2800">
                <a:solidFill>
                  <a:srgbClr val="001B50"/>
                </a:solidFill>
                <a:latin typeface="Baskerville Old Face" pitchFamily="18" charset="0"/>
              </a:rPr>
              <a:t>e per le società cooperative </a:t>
            </a:r>
          </a:p>
          <a:p>
            <a:pPr algn="just">
              <a:buFont typeface="Wingdings" pitchFamily="2" charset="2"/>
              <a:buNone/>
            </a:pPr>
            <a:endParaRPr lang="it-IT" altLang="it-IT" sz="2800">
              <a:solidFill>
                <a:srgbClr val="001B50"/>
              </a:solidFill>
              <a:latin typeface="Baskerville Old Face" pitchFamily="18" charset="0"/>
            </a:endParaRPr>
          </a:p>
          <a:p>
            <a:pPr algn="ctr">
              <a:buFont typeface="Wingdings" pitchFamily="2" charset="2"/>
              <a:buNone/>
            </a:pPr>
            <a:r>
              <a:rPr lang="it-IT" altLang="it-IT" sz="2800">
                <a:solidFill>
                  <a:srgbClr val="001B50"/>
                </a:solidFill>
                <a:latin typeface="Baskerville Old Face" pitchFamily="18" charset="0"/>
              </a:rPr>
              <a:t>lo scopo mutualistico che intende perseguire e conseguentemente i requisiti dei soci</a:t>
            </a:r>
            <a:endParaRPr lang="it-IT" altLang="it-IT">
              <a:solidFill>
                <a:srgbClr val="001B50"/>
              </a:solidFill>
              <a:latin typeface="Baskerville Old Face" pitchFamily="18" charset="0"/>
            </a:endParaRPr>
          </a:p>
          <a:p>
            <a:pPr algn="just">
              <a:buFont typeface="Wingdings" pitchFamily="2" charset="2"/>
              <a:buNone/>
            </a:pPr>
            <a:endParaRPr lang="it-IT" altLang="it-IT">
              <a:solidFill>
                <a:srgbClr val="333399"/>
              </a:solidFill>
              <a:latin typeface="Baskerville Old Face"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0" y="0"/>
            <a:ext cx="8686800" cy="838200"/>
          </a:xfrm>
        </p:spPr>
        <p:txBody>
          <a:bodyPr/>
          <a:lstStyle/>
          <a:p>
            <a:pPr algn="ctr" eaLnBrk="1" fontAlgn="auto" hangingPunct="1">
              <a:spcAft>
                <a:spcPts val="0"/>
              </a:spcAft>
              <a:defRPr/>
            </a:pPr>
            <a:r>
              <a:rPr lang="it-IT" b="1" dirty="0">
                <a:solidFill>
                  <a:srgbClr val="001B50"/>
                </a:solidFill>
                <a:latin typeface="Baskerville Old Face" pitchFamily="18" charset="0"/>
                <a:ea typeface="ＭＳ Ｐゴシック" pitchFamily="1" charset="-128"/>
              </a:rPr>
              <a:t>LE TIPOLOGIE  </a:t>
            </a:r>
            <a:r>
              <a:rPr lang="it-IT" b="1" dirty="0" err="1">
                <a:solidFill>
                  <a:srgbClr val="001B50"/>
                </a:solidFill>
                <a:latin typeface="Baskerville Old Face" pitchFamily="18" charset="0"/>
                <a:ea typeface="ＭＳ Ｐゴシック" pitchFamily="1" charset="-128"/>
              </a:rPr>
              <a:t>DI</a:t>
            </a:r>
            <a:r>
              <a:rPr lang="it-IT" b="1" dirty="0">
                <a:solidFill>
                  <a:srgbClr val="001B50"/>
                </a:solidFill>
                <a:latin typeface="Baskerville Old Face" pitchFamily="18" charset="0"/>
                <a:ea typeface="ＭＳ Ｐゴシック" pitchFamily="1" charset="-128"/>
              </a:rPr>
              <a:t> COOPERATIVE</a:t>
            </a:r>
            <a:endParaRPr lang="it-IT" dirty="0">
              <a:solidFill>
                <a:srgbClr val="001B50"/>
              </a:solidFill>
              <a:latin typeface="Baskerville Old Face" pitchFamily="18" charset="0"/>
              <a:ea typeface="ＭＳ Ｐゴシック" pitchFamily="1" charset="-128"/>
            </a:endParaRPr>
          </a:p>
        </p:txBody>
      </p:sp>
      <p:sp>
        <p:nvSpPr>
          <p:cNvPr id="26627" name="Text Box 2"/>
          <p:cNvSpPr txBox="1">
            <a:spLocks noChangeArrowheads="1"/>
          </p:cNvSpPr>
          <p:nvPr/>
        </p:nvSpPr>
        <p:spPr bwMode="auto">
          <a:xfrm>
            <a:off x="357188" y="1714500"/>
            <a:ext cx="8501062" cy="4494213"/>
          </a:xfrm>
          <a:prstGeom prst="rect">
            <a:avLst/>
          </a:prstGeom>
          <a:noFill/>
          <a:ln w="9525">
            <a:noFill/>
            <a:miter lim="800000"/>
            <a:headEnd/>
            <a:tailEnd/>
          </a:ln>
        </p:spPr>
        <p:txBody>
          <a:bodyPr>
            <a:spAutoFit/>
          </a:bodyPr>
          <a:lstStyle/>
          <a:p>
            <a:pPr algn="just"/>
            <a:r>
              <a:rPr lang="it-IT" altLang="it-IT" sz="2200">
                <a:solidFill>
                  <a:srgbClr val="001B50"/>
                </a:solidFill>
                <a:latin typeface="Baskerville Old Face" pitchFamily="18" charset="0"/>
              </a:rPr>
              <a:t>A seconda del tipo di rapporto mutualistico che intercorre tra la cooperativa ed il socio, si individuano tre tipologie di cooperative così come individuate dalla legislazione vigente:</a:t>
            </a:r>
          </a:p>
          <a:p>
            <a:pPr algn="just"/>
            <a:endParaRPr lang="it-IT" altLang="it-IT" sz="2200" b="1">
              <a:solidFill>
                <a:srgbClr val="001B50"/>
              </a:solidFill>
              <a:latin typeface="Baskerville Old Face" pitchFamily="18" charset="0"/>
            </a:endParaRPr>
          </a:p>
          <a:p>
            <a:pPr algn="just"/>
            <a:r>
              <a:rPr lang="it-IT" altLang="it-IT" sz="2200" b="1">
                <a:solidFill>
                  <a:srgbClr val="001B50"/>
                </a:solidFill>
                <a:latin typeface="Baskerville Old Face" pitchFamily="18" charset="0"/>
              </a:rPr>
              <a:t>COOPERATIVE DI UTENZA</a:t>
            </a:r>
            <a:r>
              <a:rPr lang="it-IT" altLang="it-IT" sz="2200">
                <a:solidFill>
                  <a:srgbClr val="001B50"/>
                </a:solidFill>
                <a:latin typeface="Baskerville Old Face" pitchFamily="18" charset="0"/>
              </a:rPr>
              <a:t> - Svolgono la loro attività in favore dei soci, consumatori o utenti di beni e servizi;</a:t>
            </a:r>
            <a:endParaRPr lang="it-IT" altLang="it-IT" sz="2200" b="1">
              <a:solidFill>
                <a:srgbClr val="001B50"/>
              </a:solidFill>
              <a:latin typeface="Baskerville Old Face" pitchFamily="18" charset="0"/>
            </a:endParaRPr>
          </a:p>
          <a:p>
            <a:pPr algn="just"/>
            <a:endParaRPr lang="it-IT" altLang="it-IT" sz="2200" b="1">
              <a:solidFill>
                <a:srgbClr val="001B50"/>
              </a:solidFill>
              <a:latin typeface="Baskerville Old Face" pitchFamily="18" charset="0"/>
            </a:endParaRPr>
          </a:p>
          <a:p>
            <a:pPr algn="just"/>
            <a:r>
              <a:rPr lang="it-IT" altLang="it-IT" sz="2200" b="1">
                <a:solidFill>
                  <a:srgbClr val="001B50"/>
                </a:solidFill>
                <a:latin typeface="Baskerville Old Face" pitchFamily="18" charset="0"/>
              </a:rPr>
              <a:t>COOPERATIVE DI LAVORO</a:t>
            </a:r>
            <a:r>
              <a:rPr lang="it-IT" altLang="it-IT" sz="2200">
                <a:solidFill>
                  <a:srgbClr val="001B50"/>
                </a:solidFill>
                <a:latin typeface="Baskerville Old Face" pitchFamily="18" charset="0"/>
              </a:rPr>
              <a:t> - Si avvalgono nello svolgimento delle loro attività delle prestazioni lavorative dei soci (figura del "socio lavoratore“);</a:t>
            </a:r>
            <a:endParaRPr lang="it-IT" altLang="it-IT" sz="2200" b="1">
              <a:solidFill>
                <a:srgbClr val="001B50"/>
              </a:solidFill>
              <a:latin typeface="Baskerville Old Face" pitchFamily="18" charset="0"/>
            </a:endParaRPr>
          </a:p>
          <a:p>
            <a:pPr algn="just"/>
            <a:endParaRPr lang="it-IT" altLang="it-IT" sz="2200" b="1">
              <a:solidFill>
                <a:srgbClr val="001B50"/>
              </a:solidFill>
              <a:latin typeface="Baskerville Old Face" pitchFamily="18" charset="0"/>
            </a:endParaRPr>
          </a:p>
          <a:p>
            <a:pPr algn="just"/>
            <a:r>
              <a:rPr lang="it-IT" altLang="it-IT" sz="2200" b="1">
                <a:solidFill>
                  <a:srgbClr val="001B50"/>
                </a:solidFill>
                <a:latin typeface="Baskerville Old Face" pitchFamily="18" charset="0"/>
              </a:rPr>
              <a:t>COOPERATIVE DI SUPPORTO</a:t>
            </a:r>
            <a:r>
              <a:rPr lang="it-IT" altLang="it-IT" sz="2200">
                <a:solidFill>
                  <a:srgbClr val="001B50"/>
                </a:solidFill>
                <a:latin typeface="Baskerville Old Face" pitchFamily="18" charset="0"/>
              </a:rPr>
              <a:t> - Si avvalgono nello svolgimento delle loro attività degli apporti di beni e servizi da parte dei soci.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ChangeArrowheads="1"/>
          </p:cNvSpPr>
          <p:nvPr/>
        </p:nvSpPr>
        <p:spPr bwMode="auto">
          <a:xfrm>
            <a:off x="1331913" y="476250"/>
            <a:ext cx="6119812" cy="585788"/>
          </a:xfrm>
          <a:prstGeom prst="rect">
            <a:avLst/>
          </a:prstGeom>
          <a:noFill/>
          <a:ln w="9525">
            <a:noFill/>
            <a:miter lim="800000"/>
            <a:headEnd/>
            <a:tailEnd/>
          </a:ln>
        </p:spPr>
        <p:txBody>
          <a:bodyPr>
            <a:spAutoFit/>
          </a:bodyPr>
          <a:lstStyle/>
          <a:p>
            <a:r>
              <a:rPr lang="it-IT" altLang="it-IT" sz="3200" b="1" i="1">
                <a:solidFill>
                  <a:srgbClr val="001B50"/>
                </a:solidFill>
                <a:latin typeface="Baskerville Old Face" pitchFamily="18" charset="0"/>
              </a:rPr>
              <a:t>L’impresa cooperativa può essere di:</a:t>
            </a:r>
          </a:p>
        </p:txBody>
      </p:sp>
      <p:sp>
        <p:nvSpPr>
          <p:cNvPr id="111624" name="AutoShape 8"/>
          <p:cNvSpPr>
            <a:spLocks noChangeArrowheads="1"/>
          </p:cNvSpPr>
          <p:nvPr/>
        </p:nvSpPr>
        <p:spPr bwMode="auto">
          <a:xfrm>
            <a:off x="3124200" y="1676400"/>
            <a:ext cx="1371600" cy="304800"/>
          </a:xfrm>
          <a:prstGeom prst="rightArrow">
            <a:avLst>
              <a:gd name="adj1" fmla="val 50000"/>
              <a:gd name="adj2" fmla="val 112500"/>
            </a:avLst>
          </a:prstGeom>
          <a:solidFill>
            <a:srgbClr val="FF00FF"/>
          </a:solidFill>
          <a:ln w="9525">
            <a:solidFill>
              <a:schemeClr val="tx1"/>
            </a:solidFill>
            <a:miter lim="800000"/>
            <a:headEnd/>
            <a:tailEnd/>
          </a:ln>
        </p:spPr>
        <p:txBody>
          <a:bodyPr wrap="none" anchor="ctr"/>
          <a:lstStyle/>
          <a:p>
            <a:endParaRPr lang="it-IT" altLang="it-IT"/>
          </a:p>
        </p:txBody>
      </p:sp>
      <p:sp>
        <p:nvSpPr>
          <p:cNvPr id="111625" name="AutoShape 9"/>
          <p:cNvSpPr>
            <a:spLocks noChangeArrowheads="1"/>
          </p:cNvSpPr>
          <p:nvPr/>
        </p:nvSpPr>
        <p:spPr bwMode="auto">
          <a:xfrm>
            <a:off x="3124200" y="3276600"/>
            <a:ext cx="1371600" cy="304800"/>
          </a:xfrm>
          <a:prstGeom prst="rightArrow">
            <a:avLst>
              <a:gd name="adj1" fmla="val 50000"/>
              <a:gd name="adj2" fmla="val 112500"/>
            </a:avLst>
          </a:prstGeom>
          <a:solidFill>
            <a:srgbClr val="FF00FF"/>
          </a:solidFill>
          <a:ln w="9525">
            <a:solidFill>
              <a:schemeClr val="tx1"/>
            </a:solidFill>
            <a:miter lim="800000"/>
            <a:headEnd/>
            <a:tailEnd/>
          </a:ln>
        </p:spPr>
        <p:txBody>
          <a:bodyPr wrap="none" anchor="ctr"/>
          <a:lstStyle/>
          <a:p>
            <a:endParaRPr lang="it-IT" altLang="it-IT"/>
          </a:p>
        </p:txBody>
      </p:sp>
      <p:sp>
        <p:nvSpPr>
          <p:cNvPr id="111626" name="AutoShape 10"/>
          <p:cNvSpPr>
            <a:spLocks noChangeArrowheads="1"/>
          </p:cNvSpPr>
          <p:nvPr/>
        </p:nvSpPr>
        <p:spPr bwMode="auto">
          <a:xfrm>
            <a:off x="3124200" y="4953000"/>
            <a:ext cx="1371600" cy="304800"/>
          </a:xfrm>
          <a:prstGeom prst="rightArrow">
            <a:avLst>
              <a:gd name="adj1" fmla="val 50000"/>
              <a:gd name="adj2" fmla="val 112500"/>
            </a:avLst>
          </a:prstGeom>
          <a:solidFill>
            <a:srgbClr val="FF00FF"/>
          </a:solidFill>
          <a:ln w="9525">
            <a:solidFill>
              <a:schemeClr val="tx1"/>
            </a:solidFill>
            <a:miter lim="800000"/>
            <a:headEnd/>
            <a:tailEnd/>
          </a:ln>
        </p:spPr>
        <p:txBody>
          <a:bodyPr wrap="none" anchor="ctr"/>
          <a:lstStyle/>
          <a:p>
            <a:endParaRPr lang="it-IT" altLang="it-IT"/>
          </a:p>
        </p:txBody>
      </p:sp>
      <p:sp>
        <p:nvSpPr>
          <p:cNvPr id="111627" name="Text Box 11"/>
          <p:cNvSpPr txBox="1">
            <a:spLocks noChangeArrowheads="1"/>
          </p:cNvSpPr>
          <p:nvPr/>
        </p:nvSpPr>
        <p:spPr bwMode="auto">
          <a:xfrm>
            <a:off x="1066800" y="1493838"/>
            <a:ext cx="1196975" cy="584200"/>
          </a:xfrm>
          <a:prstGeom prst="rect">
            <a:avLst/>
          </a:prstGeom>
          <a:noFill/>
          <a:ln w="9525">
            <a:noFill/>
            <a:miter lim="800000"/>
            <a:headEnd/>
            <a:tailEnd/>
          </a:ln>
        </p:spPr>
        <p:txBody>
          <a:bodyPr wrap="none">
            <a:spAutoFit/>
          </a:bodyPr>
          <a:lstStyle/>
          <a:p>
            <a:r>
              <a:rPr lang="it-IT" altLang="it-IT" sz="3200">
                <a:solidFill>
                  <a:srgbClr val="001B50"/>
                </a:solidFill>
                <a:latin typeface="Baskerville Old Face" pitchFamily="18" charset="0"/>
              </a:rPr>
              <a:t>lavoro</a:t>
            </a:r>
          </a:p>
        </p:txBody>
      </p:sp>
      <p:sp>
        <p:nvSpPr>
          <p:cNvPr id="111628" name="Text Box 12"/>
          <p:cNvSpPr txBox="1">
            <a:spLocks noChangeArrowheads="1"/>
          </p:cNvSpPr>
          <p:nvPr/>
        </p:nvSpPr>
        <p:spPr bwMode="auto">
          <a:xfrm>
            <a:off x="1082675" y="3154363"/>
            <a:ext cx="1238250" cy="584200"/>
          </a:xfrm>
          <a:prstGeom prst="rect">
            <a:avLst/>
          </a:prstGeom>
          <a:noFill/>
          <a:ln w="9525">
            <a:noFill/>
            <a:miter lim="800000"/>
            <a:headEnd/>
            <a:tailEnd/>
          </a:ln>
        </p:spPr>
        <p:txBody>
          <a:bodyPr wrap="none">
            <a:spAutoFit/>
          </a:bodyPr>
          <a:lstStyle/>
          <a:p>
            <a:r>
              <a:rPr lang="it-IT" altLang="it-IT" sz="3200">
                <a:solidFill>
                  <a:srgbClr val="001B50"/>
                </a:solidFill>
                <a:latin typeface="Baskerville Old Face" pitchFamily="18" charset="0"/>
              </a:rPr>
              <a:t>utenza</a:t>
            </a:r>
          </a:p>
        </p:txBody>
      </p:sp>
      <p:sp>
        <p:nvSpPr>
          <p:cNvPr id="111629" name="Text Box 13"/>
          <p:cNvSpPr txBox="1">
            <a:spLocks noChangeArrowheads="1"/>
          </p:cNvSpPr>
          <p:nvPr/>
        </p:nvSpPr>
        <p:spPr bwMode="auto">
          <a:xfrm>
            <a:off x="1098550" y="4814888"/>
            <a:ext cx="1644650" cy="584200"/>
          </a:xfrm>
          <a:prstGeom prst="rect">
            <a:avLst/>
          </a:prstGeom>
          <a:noFill/>
          <a:ln w="9525">
            <a:noFill/>
            <a:miter lim="800000"/>
            <a:headEnd/>
            <a:tailEnd/>
          </a:ln>
        </p:spPr>
        <p:txBody>
          <a:bodyPr wrap="none">
            <a:spAutoFit/>
          </a:bodyPr>
          <a:lstStyle/>
          <a:p>
            <a:r>
              <a:rPr lang="it-IT" altLang="it-IT" sz="3200">
                <a:solidFill>
                  <a:srgbClr val="001B50"/>
                </a:solidFill>
                <a:latin typeface="Baskerville Old Face" pitchFamily="18" charset="0"/>
              </a:rPr>
              <a:t>supporto</a:t>
            </a:r>
          </a:p>
        </p:txBody>
      </p:sp>
      <p:sp>
        <p:nvSpPr>
          <p:cNvPr id="111630" name="Rectangle 14"/>
          <p:cNvSpPr>
            <a:spLocks noChangeArrowheads="1"/>
          </p:cNvSpPr>
          <p:nvPr/>
        </p:nvSpPr>
        <p:spPr bwMode="auto">
          <a:xfrm>
            <a:off x="5105400" y="1447800"/>
            <a:ext cx="2152650" cy="646113"/>
          </a:xfrm>
          <a:prstGeom prst="rect">
            <a:avLst/>
          </a:prstGeom>
          <a:noFill/>
          <a:ln w="9525">
            <a:noFill/>
            <a:miter lim="800000"/>
            <a:headEnd/>
            <a:tailEnd/>
          </a:ln>
        </p:spPr>
        <p:txBody>
          <a:bodyPr wrap="none">
            <a:spAutoFit/>
          </a:bodyPr>
          <a:lstStyle/>
          <a:p>
            <a:r>
              <a:rPr lang="it-IT" altLang="it-IT" sz="3600">
                <a:solidFill>
                  <a:srgbClr val="001B50"/>
                </a:solidFill>
                <a:latin typeface="Baskerville Old Face" pitchFamily="18" charset="0"/>
              </a:rPr>
              <a:t>dipendenti</a:t>
            </a:r>
          </a:p>
        </p:txBody>
      </p:sp>
      <p:sp>
        <p:nvSpPr>
          <p:cNvPr id="111631" name="Rectangle 15"/>
          <p:cNvSpPr>
            <a:spLocks noChangeArrowheads="1"/>
          </p:cNvSpPr>
          <p:nvPr/>
        </p:nvSpPr>
        <p:spPr bwMode="auto">
          <a:xfrm>
            <a:off x="5181600" y="3124200"/>
            <a:ext cx="1282700" cy="646113"/>
          </a:xfrm>
          <a:prstGeom prst="rect">
            <a:avLst/>
          </a:prstGeom>
          <a:noFill/>
          <a:ln w="9525">
            <a:noFill/>
            <a:miter lim="800000"/>
            <a:headEnd/>
            <a:tailEnd/>
          </a:ln>
        </p:spPr>
        <p:txBody>
          <a:bodyPr wrap="none">
            <a:spAutoFit/>
          </a:bodyPr>
          <a:lstStyle/>
          <a:p>
            <a:r>
              <a:rPr lang="it-IT" altLang="it-IT" sz="3600">
                <a:solidFill>
                  <a:srgbClr val="001B50"/>
                </a:solidFill>
                <a:latin typeface="Baskerville Old Face" pitchFamily="18" charset="0"/>
              </a:rPr>
              <a:t>clienti</a:t>
            </a:r>
          </a:p>
        </p:txBody>
      </p:sp>
      <p:sp>
        <p:nvSpPr>
          <p:cNvPr id="111632" name="Rectangle 16"/>
          <p:cNvSpPr>
            <a:spLocks noChangeArrowheads="1"/>
          </p:cNvSpPr>
          <p:nvPr/>
        </p:nvSpPr>
        <p:spPr bwMode="auto">
          <a:xfrm>
            <a:off x="5213350" y="4495800"/>
            <a:ext cx="1724025" cy="1754188"/>
          </a:xfrm>
          <a:prstGeom prst="rect">
            <a:avLst/>
          </a:prstGeom>
          <a:noFill/>
          <a:ln w="9525">
            <a:noFill/>
            <a:miter lim="800000"/>
            <a:headEnd/>
            <a:tailEnd/>
          </a:ln>
        </p:spPr>
        <p:txBody>
          <a:bodyPr wrap="none">
            <a:spAutoFit/>
          </a:bodyPr>
          <a:lstStyle/>
          <a:p>
            <a:pPr algn="ctr"/>
            <a:r>
              <a:rPr lang="it-IT" altLang="it-IT" sz="3600">
                <a:solidFill>
                  <a:srgbClr val="001B50"/>
                </a:solidFill>
                <a:latin typeface="Baskerville Old Face" pitchFamily="18" charset="0"/>
              </a:rPr>
              <a:t>fornitori</a:t>
            </a:r>
          </a:p>
          <a:p>
            <a:pPr algn="ctr"/>
            <a:r>
              <a:rPr lang="it-IT" altLang="it-IT" sz="3600">
                <a:solidFill>
                  <a:srgbClr val="001B50"/>
                </a:solidFill>
                <a:latin typeface="Baskerville Old Face" pitchFamily="18" charset="0"/>
              </a:rPr>
              <a:t>o</a:t>
            </a:r>
          </a:p>
          <a:p>
            <a:pPr algn="ctr"/>
            <a:r>
              <a:rPr lang="it-IT" altLang="it-IT" sz="3600">
                <a:solidFill>
                  <a:srgbClr val="001B50"/>
                </a:solidFill>
                <a:latin typeface="Baskerville Old Face" pitchFamily="18" charset="0"/>
              </a:rPr>
              <a:t>clienti</a:t>
            </a:r>
          </a:p>
        </p:txBody>
      </p:sp>
      <p:sp>
        <p:nvSpPr>
          <p:cNvPr id="27660" name="CasellaDiTesto 13"/>
          <p:cNvSpPr txBox="1">
            <a:spLocks noChangeArrowheads="1"/>
          </p:cNvSpPr>
          <p:nvPr/>
        </p:nvSpPr>
        <p:spPr bwMode="auto">
          <a:xfrm>
            <a:off x="3143250" y="2786063"/>
            <a:ext cx="1000125" cy="369887"/>
          </a:xfrm>
          <a:prstGeom prst="rect">
            <a:avLst/>
          </a:prstGeom>
          <a:noFill/>
          <a:ln w="9525">
            <a:noFill/>
            <a:miter lim="800000"/>
            <a:headEnd/>
            <a:tailEnd/>
          </a:ln>
        </p:spPr>
        <p:txBody>
          <a:bodyPr>
            <a:spAutoFit/>
          </a:bodyPr>
          <a:lstStyle/>
          <a:p>
            <a:pPr algn="ctr"/>
            <a:r>
              <a:rPr lang="it-IT" altLang="it-IT">
                <a:solidFill>
                  <a:srgbClr val="001B50"/>
                </a:solidFill>
                <a:latin typeface="Baskerville Old Face" pitchFamily="18" charset="0"/>
              </a:rPr>
              <a:t>SOCI</a:t>
            </a:r>
          </a:p>
        </p:txBody>
      </p:sp>
      <p:sp>
        <p:nvSpPr>
          <p:cNvPr id="27661" name="CasellaDiTesto 14"/>
          <p:cNvSpPr txBox="1">
            <a:spLocks noChangeArrowheads="1"/>
          </p:cNvSpPr>
          <p:nvPr/>
        </p:nvSpPr>
        <p:spPr bwMode="auto">
          <a:xfrm>
            <a:off x="3143250" y="4500563"/>
            <a:ext cx="1000125" cy="369887"/>
          </a:xfrm>
          <a:prstGeom prst="rect">
            <a:avLst/>
          </a:prstGeom>
          <a:noFill/>
          <a:ln w="9525">
            <a:noFill/>
            <a:miter lim="800000"/>
            <a:headEnd/>
            <a:tailEnd/>
          </a:ln>
        </p:spPr>
        <p:txBody>
          <a:bodyPr>
            <a:spAutoFit/>
          </a:bodyPr>
          <a:lstStyle/>
          <a:p>
            <a:pPr algn="ctr"/>
            <a:r>
              <a:rPr lang="it-IT" altLang="it-IT">
                <a:solidFill>
                  <a:srgbClr val="001B50"/>
                </a:solidFill>
                <a:latin typeface="Baskerville Old Face" pitchFamily="18" charset="0"/>
              </a:rPr>
              <a:t>SOCI</a:t>
            </a:r>
          </a:p>
        </p:txBody>
      </p:sp>
      <p:sp>
        <p:nvSpPr>
          <p:cNvPr id="27662" name="CasellaDiTesto 15"/>
          <p:cNvSpPr txBox="1">
            <a:spLocks noChangeArrowheads="1"/>
          </p:cNvSpPr>
          <p:nvPr/>
        </p:nvSpPr>
        <p:spPr bwMode="auto">
          <a:xfrm>
            <a:off x="3203575" y="1268413"/>
            <a:ext cx="1000125" cy="369887"/>
          </a:xfrm>
          <a:prstGeom prst="rect">
            <a:avLst/>
          </a:prstGeom>
          <a:noFill/>
          <a:ln w="9525">
            <a:noFill/>
            <a:miter lim="800000"/>
            <a:headEnd/>
            <a:tailEnd/>
          </a:ln>
        </p:spPr>
        <p:txBody>
          <a:bodyPr>
            <a:spAutoFit/>
          </a:bodyPr>
          <a:lstStyle/>
          <a:p>
            <a:pPr algn="ctr"/>
            <a:r>
              <a:rPr lang="it-IT" altLang="it-IT">
                <a:solidFill>
                  <a:srgbClr val="001B50"/>
                </a:solidFill>
                <a:latin typeface="Baskerville Old Face" pitchFamily="18" charset="0"/>
              </a:rPr>
              <a:t>SOCI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743200" y="444500"/>
            <a:ext cx="2627313" cy="573088"/>
          </a:xfrm>
        </p:spPr>
        <p:txBody>
          <a:bodyPr>
            <a:normAutofit fontScale="90000"/>
          </a:bodyPr>
          <a:lstStyle/>
          <a:p>
            <a:pPr eaLnBrk="1" hangingPunct="1"/>
            <a:r>
              <a:rPr lang="it-IT" altLang="it-IT" b="1" i="1">
                <a:solidFill>
                  <a:srgbClr val="001B50"/>
                </a:solidFill>
                <a:latin typeface="Baskerville Old Face" pitchFamily="18" charset="0"/>
              </a:rPr>
              <a:t>Le origini</a:t>
            </a:r>
          </a:p>
        </p:txBody>
      </p:sp>
      <p:sp>
        <p:nvSpPr>
          <p:cNvPr id="23555" name="Rectangle 3"/>
          <p:cNvSpPr>
            <a:spLocks noChangeArrowheads="1"/>
          </p:cNvSpPr>
          <p:nvPr/>
        </p:nvSpPr>
        <p:spPr bwMode="auto">
          <a:xfrm>
            <a:off x="611188" y="1196975"/>
            <a:ext cx="8064500" cy="5540375"/>
          </a:xfrm>
          <a:prstGeom prst="rect">
            <a:avLst/>
          </a:prstGeom>
          <a:noFill/>
          <a:ln w="9525">
            <a:noFill/>
            <a:miter lim="800000"/>
            <a:headEnd/>
            <a:tailEnd/>
          </a:ln>
        </p:spPr>
        <p:txBody>
          <a:bodyPr>
            <a:spAutoFit/>
          </a:bodyPr>
          <a:lstStyle/>
          <a:p>
            <a:pPr algn="just">
              <a:defRPr/>
            </a:pPr>
            <a:r>
              <a:rPr lang="it-IT" sz="2400" dirty="0">
                <a:latin typeface="Times" pitchFamily="18" charset="0"/>
                <a:ea typeface="ＭＳ Ｐゴシック" pitchFamily="1" charset="-128"/>
              </a:rPr>
              <a:t>      </a:t>
            </a:r>
            <a:r>
              <a:rPr lang="it-IT" sz="2200" dirty="0">
                <a:solidFill>
                  <a:srgbClr val="001B50"/>
                </a:solidFill>
                <a:latin typeface="Baskerville Old Face" pitchFamily="18" charset="0"/>
                <a:ea typeface="ＭＳ Ｐゴシック" pitchFamily="1" charset="-128"/>
              </a:rPr>
              <a:t>Al 1844 si fa risalire l’inizio dell’esperienza cooperativa.</a:t>
            </a:r>
          </a:p>
          <a:p>
            <a:pPr algn="just">
              <a:defRPr/>
            </a:pPr>
            <a:r>
              <a:rPr lang="it-IT" sz="2200" dirty="0">
                <a:solidFill>
                  <a:srgbClr val="001B50"/>
                </a:solidFill>
                <a:latin typeface="Baskerville Old Face" pitchFamily="18" charset="0"/>
                <a:ea typeface="ＭＳ Ｐゴシック" pitchFamily="1" charset="-128"/>
              </a:rPr>
              <a:t>      Per iniziativa di 28 lavoratori nasceva infatti, in Inghilterra, la Società dei “Probi Pionieri di </a:t>
            </a:r>
            <a:r>
              <a:rPr lang="it-IT" sz="2200" dirty="0" err="1">
                <a:solidFill>
                  <a:srgbClr val="001B50"/>
                </a:solidFill>
                <a:latin typeface="Baskerville Old Face" pitchFamily="18" charset="0"/>
                <a:ea typeface="ＭＳ Ｐゴシック" pitchFamily="1" charset="-128"/>
              </a:rPr>
              <a:t>Rochdale</a:t>
            </a:r>
            <a:r>
              <a:rPr lang="it-IT" sz="2200" dirty="0">
                <a:solidFill>
                  <a:srgbClr val="001B50"/>
                </a:solidFill>
                <a:latin typeface="Baskerville Old Face" pitchFamily="18" charset="0"/>
                <a:ea typeface="ＭＳ Ｐゴシック" pitchFamily="1" charset="-128"/>
              </a:rPr>
              <a:t>”.</a:t>
            </a:r>
          </a:p>
          <a:p>
            <a:pPr algn="just">
              <a:defRPr/>
            </a:pPr>
            <a:r>
              <a:rPr lang="it-IT" sz="2200" dirty="0">
                <a:solidFill>
                  <a:srgbClr val="001B50"/>
                </a:solidFill>
                <a:latin typeface="Baskerville Old Face" pitchFamily="18" charset="0"/>
                <a:ea typeface="ＭＳ Ｐゴシック" pitchFamily="1" charset="-128"/>
              </a:rPr>
              <a:t> Scopo della società era - nelle parole dei Pionieri - “quello di adottare provvedimenti per assicurare il benessere materiale e migliorare le condizioni familiari e sociali dei soci...”</a:t>
            </a:r>
          </a:p>
          <a:p>
            <a:pPr algn="just">
              <a:defRPr/>
            </a:pPr>
            <a:r>
              <a:rPr lang="it-IT" sz="2200" dirty="0">
                <a:solidFill>
                  <a:srgbClr val="001B50"/>
                </a:solidFill>
                <a:latin typeface="Baskerville Old Face" pitchFamily="18" charset="0"/>
                <a:ea typeface="ＭＳ Ｐゴシック" pitchFamily="1" charset="-128"/>
              </a:rPr>
              <a:t>      Da quella data la cooperazione, che si inserisce nell’ambito di quella libertà di associazione che è una delle conquiste essenziali dell’800, comincia a diffondersi un po’ in tutta Europa, Italia compresa.</a:t>
            </a:r>
          </a:p>
          <a:p>
            <a:pPr algn="just">
              <a:defRPr/>
            </a:pPr>
            <a:r>
              <a:rPr lang="it-IT" sz="2200" dirty="0">
                <a:solidFill>
                  <a:srgbClr val="001B50"/>
                </a:solidFill>
                <a:latin typeface="Baskerville Old Face" pitchFamily="18" charset="0"/>
                <a:ea typeface="ＭＳ Ｐゴシック" pitchFamily="1" charset="-128"/>
              </a:rPr>
              <a:t>      </a:t>
            </a:r>
            <a:r>
              <a:rPr lang="it-IT" sz="2200" i="1" u="sng" dirty="0">
                <a:solidFill>
                  <a:srgbClr val="FF0000"/>
                </a:solidFill>
                <a:latin typeface="Baskerville Old Face" pitchFamily="18" charset="0"/>
                <a:ea typeface="ＭＳ Ｐゴシック" pitchFamily="1" charset="-128"/>
              </a:rPr>
              <a:t>Le prime cooperative nascono quali strumenti di difesa e di sopravvivenza, per dare una risposta, sulla base di principi di mutua solidarietà, a problemi immediati e particolari che affliggevano la vita dei lavoratori come la disoccupazione, la mancanza di abitazioni, l’alto costo dei generi alimentari praticato dai commercianti e l’aumento del costo della vita.</a:t>
            </a:r>
          </a:p>
        </p:txBody>
      </p:sp>
      <p:pic>
        <p:nvPicPr>
          <p:cNvPr id="5"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75992" y="109696"/>
            <a:ext cx="1455233" cy="1242695"/>
          </a:xfrm>
          <a:prstGeom prst="rect">
            <a:avLst/>
          </a:prstGeom>
          <a:noFill/>
          <a:ln w="9525">
            <a:noFill/>
            <a:miter lim="800000"/>
            <a:headEnd/>
            <a:tailEnd/>
          </a:ln>
        </p:spPr>
      </p:pic>
    </p:spTree>
    <p:extLst>
      <p:ext uri="{BB962C8B-B14F-4D97-AF65-F5344CB8AC3E}">
        <p14:creationId xmlns:p14="http://schemas.microsoft.com/office/powerpoint/2010/main" val="3211878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sz="quarter" idx="13"/>
          </p:nvPr>
        </p:nvSpPr>
        <p:spPr>
          <a:xfrm>
            <a:off x="1331913" y="4221163"/>
            <a:ext cx="6048375" cy="936625"/>
          </a:xfrm>
        </p:spPr>
        <p:txBody>
          <a:bodyPr>
            <a:normAutofit fontScale="47500" lnSpcReduction="20000"/>
          </a:bodyPr>
          <a:lstStyle/>
          <a:p>
            <a:pPr algn="just" eaLnBrk="1" hangingPunct="1">
              <a:buClr>
                <a:srgbClr val="001B50"/>
              </a:buClr>
              <a:buFont typeface="Wingdings" pitchFamily="2" charset="2"/>
              <a:buChar char="ü"/>
            </a:pPr>
            <a:r>
              <a:rPr lang="it-IT" altLang="it-IT" sz="4400" cap="none" dirty="0">
                <a:solidFill>
                  <a:srgbClr val="001B50"/>
                </a:solidFill>
                <a:latin typeface="Baskerville Old Face" pitchFamily="18" charset="0"/>
                <a:ea typeface="ＭＳ Ｐゴシック" pitchFamily="34" charset="-128"/>
              </a:rPr>
              <a:t>Caratteri distintivi delle Cooperative:</a:t>
            </a:r>
          </a:p>
          <a:p>
            <a:pPr algn="just" eaLnBrk="1" hangingPunct="1">
              <a:buFont typeface="Wingdings 2" pitchFamily="18" charset="2"/>
              <a:buNone/>
            </a:pPr>
            <a:r>
              <a:rPr lang="it-IT" altLang="it-IT" sz="4400" cap="none" dirty="0">
                <a:solidFill>
                  <a:srgbClr val="001B50"/>
                </a:solidFill>
                <a:latin typeface="Baskerville Old Face" pitchFamily="18" charset="0"/>
                <a:ea typeface="ＭＳ Ｐゴシック" pitchFamily="34" charset="-128"/>
              </a:rPr>
              <a:t>     valori e principi </a:t>
            </a:r>
          </a:p>
          <a:p>
            <a:pPr algn="just" eaLnBrk="1" hangingPunct="1">
              <a:buFont typeface="Wingdings" pitchFamily="2" charset="2"/>
              <a:buChar char="ü"/>
            </a:pPr>
            <a:endParaRPr lang="it-IT" altLang="it-IT" sz="2600" dirty="0">
              <a:solidFill>
                <a:srgbClr val="001B50"/>
              </a:solidFill>
              <a:latin typeface="Baskerville Old Face" pitchFamily="18" charset="0"/>
              <a:ea typeface="ＭＳ Ｐゴシック" pitchFamily="34" charset="-128"/>
            </a:endParaRPr>
          </a:p>
        </p:txBody>
      </p:sp>
      <p:pic>
        <p:nvPicPr>
          <p:cNvPr id="46083" name="Immagine 5" descr="ACI-sito.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592888" y="4421188"/>
            <a:ext cx="2011362" cy="1717675"/>
          </a:xfrm>
          <a:prstGeom prst="rect">
            <a:avLst/>
          </a:prstGeom>
          <a:noFill/>
          <a:ln w="9525">
            <a:noFill/>
            <a:miter lim="800000"/>
            <a:headEnd/>
            <a:tailEnd/>
          </a:ln>
        </p:spPr>
      </p:pic>
      <p:sp>
        <p:nvSpPr>
          <p:cNvPr id="13" name="Rettangolo 12">
            <a:extLst>
              <a:ext uri="{FF2B5EF4-FFF2-40B4-BE49-F238E27FC236}">
                <a16:creationId xmlns:a16="http://schemas.microsoft.com/office/drawing/2014/main" id="{7E2C4D46-D3BE-45B2-A94F-366AE34205D3}"/>
              </a:ext>
            </a:extLst>
          </p:cNvPr>
          <p:cNvSpPr/>
          <p:nvPr/>
        </p:nvSpPr>
        <p:spPr>
          <a:xfrm>
            <a:off x="720000" y="900000"/>
            <a:ext cx="7740000" cy="2160000"/>
          </a:xfrm>
          <a:prstGeom prst="rect">
            <a:avLst/>
          </a:prstGeom>
        </p:spPr>
        <p:txBody>
          <a:bodyPr>
            <a:spAutoFit/>
          </a:bodyPr>
          <a:lstStyle/>
          <a:p>
            <a:pPr algn="ctr"/>
            <a:r>
              <a:rPr lang="it-IT" sz="3200" b="1" i="1" dirty="0">
                <a:solidFill>
                  <a:srgbClr val="002060"/>
                </a:solidFill>
                <a:latin typeface="Baskerville Old Face" panose="02020602080505020303" pitchFamily="18" charset="0"/>
              </a:rPr>
              <a:t>Vitamina C</a:t>
            </a:r>
            <a:br>
              <a:rPr lang="it-IT" sz="3200" b="1" i="1" dirty="0">
                <a:solidFill>
                  <a:srgbClr val="002060"/>
                </a:solidFill>
                <a:latin typeface="Baskerville Old Face" panose="02020602080505020303" pitchFamily="18" charset="0"/>
              </a:rPr>
            </a:br>
            <a:r>
              <a:rPr lang="it-IT" sz="3200" b="1" i="1" dirty="0">
                <a:solidFill>
                  <a:srgbClr val="002060"/>
                </a:solidFill>
                <a:latin typeface="Baskerville Old Face" panose="02020602080505020303" pitchFamily="18" charset="0"/>
              </a:rPr>
              <a:t>Cooperazione condivisione  Cultura d’impresa</a:t>
            </a:r>
            <a:br>
              <a:rPr lang="it-IT" sz="3200" b="1" i="1" dirty="0">
                <a:solidFill>
                  <a:srgbClr val="002060"/>
                </a:solidFill>
                <a:latin typeface="Baskerville Old Face" panose="02020602080505020303" pitchFamily="18" charset="0"/>
              </a:rPr>
            </a:br>
            <a:br>
              <a:rPr lang="it-IT" sz="3200" b="1" i="1" dirty="0">
                <a:solidFill>
                  <a:srgbClr val="002060"/>
                </a:solidFill>
                <a:latin typeface="Baskerville Old Face" panose="02020602080505020303" pitchFamily="18" charset="0"/>
              </a:rPr>
            </a:br>
            <a:r>
              <a:rPr lang="it-IT" sz="3200" b="1" i="1" dirty="0">
                <a:solidFill>
                  <a:srgbClr val="002060"/>
                </a:solidFill>
                <a:latin typeface="Baskerville Old Face" panose="02020602080505020303" pitchFamily="18" charset="0"/>
              </a:rPr>
              <a:t>Anno scolastico 2017-2018</a:t>
            </a:r>
          </a:p>
        </p:txBody>
      </p:sp>
      <p:pic>
        <p:nvPicPr>
          <p:cNvPr id="14" name="Immagine 13">
            <a:extLst>
              <a:ext uri="{FF2B5EF4-FFF2-40B4-BE49-F238E27FC236}">
                <a16:creationId xmlns:a16="http://schemas.microsoft.com/office/drawing/2014/main" id="{C1884537-A1F7-487D-B10A-1DB079C3D443}"/>
              </a:ext>
            </a:extLst>
          </p:cNvPr>
          <p:cNvPicPr>
            <a:picLocks noChangeAspect="1"/>
          </p:cNvPicPr>
          <p:nvPr/>
        </p:nvPicPr>
        <p:blipFill>
          <a:blip r:embed="rId3"/>
          <a:stretch>
            <a:fillRect/>
          </a:stretch>
        </p:blipFill>
        <p:spPr>
          <a:xfrm>
            <a:off x="1293989" y="5223635"/>
            <a:ext cx="1828959" cy="112176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914400" y="720000"/>
            <a:ext cx="7315200" cy="838200"/>
          </a:xfrm>
        </p:spPr>
        <p:txBody>
          <a:bodyPr>
            <a:normAutofit fontScale="90000"/>
          </a:bodyPr>
          <a:lstStyle/>
          <a:p>
            <a:pPr algn="ctr" eaLnBrk="1" fontAlgn="auto" hangingPunct="1">
              <a:spcAft>
                <a:spcPts val="0"/>
              </a:spcAft>
              <a:defRPr/>
            </a:pPr>
            <a:br>
              <a:rPr lang="it-IT" b="1" i="1" dirty="0">
                <a:solidFill>
                  <a:srgbClr val="001B50"/>
                </a:solidFill>
                <a:latin typeface="Baskerville Old Face" pitchFamily="18" charset="0"/>
                <a:ea typeface="ＭＳ Ｐゴシック" pitchFamily="1" charset="-128"/>
              </a:rPr>
            </a:br>
            <a:r>
              <a:rPr lang="it-IT" sz="4000" b="1" i="1" dirty="0">
                <a:solidFill>
                  <a:srgbClr val="001B50"/>
                </a:solidFill>
                <a:latin typeface="Baskerville Old Face" pitchFamily="18" charset="0"/>
                <a:ea typeface="ＭＳ Ｐゴシック" pitchFamily="1" charset="-128"/>
              </a:rPr>
              <a:t>INTRODUZIONE</a:t>
            </a:r>
          </a:p>
        </p:txBody>
      </p:sp>
      <p:sp>
        <p:nvSpPr>
          <p:cNvPr id="29699" name="Rectangle 5"/>
          <p:cNvSpPr>
            <a:spLocks noGrp="1" noChangeArrowheads="1"/>
          </p:cNvSpPr>
          <p:nvPr>
            <p:ph sz="quarter" idx="13"/>
          </p:nvPr>
        </p:nvSpPr>
        <p:spPr/>
        <p:txBody>
          <a:bodyPr/>
          <a:lstStyle/>
          <a:p>
            <a:pPr eaLnBrk="1" hangingPunct="1">
              <a:buClr>
                <a:srgbClr val="001B50"/>
              </a:buClr>
              <a:buFont typeface="Wingdings" pitchFamily="2" charset="2"/>
              <a:buChar char="ü"/>
            </a:pPr>
            <a:r>
              <a:rPr lang="it-IT" altLang="it-IT" b="1" i="1" dirty="0">
                <a:solidFill>
                  <a:srgbClr val="001B50"/>
                </a:solidFill>
                <a:latin typeface="Baskerville Old Face" pitchFamily="18" charset="0"/>
                <a:ea typeface="ＭＳ Ｐゴシック" pitchFamily="34" charset="-128"/>
              </a:rPr>
              <a:t>COOPERARE  SIGNIFICA</a:t>
            </a:r>
          </a:p>
          <a:p>
            <a:pPr algn="ctr" eaLnBrk="1" hangingPunct="1">
              <a:buFontTx/>
              <a:buNone/>
            </a:pPr>
            <a:r>
              <a:rPr lang="it-IT" altLang="it-IT" sz="2400" dirty="0">
                <a:ea typeface="ＭＳ Ｐゴシック" pitchFamily="34" charset="-128"/>
              </a:rPr>
              <a:t>    </a:t>
            </a:r>
          </a:p>
          <a:p>
            <a:pPr algn="ctr" eaLnBrk="1" hangingPunct="1">
              <a:buFontTx/>
              <a:buNone/>
            </a:pPr>
            <a:r>
              <a:rPr lang="it-IT" altLang="it-IT" cap="none" dirty="0">
                <a:solidFill>
                  <a:srgbClr val="001B50"/>
                </a:solidFill>
                <a:latin typeface="Baskerville Old Face" pitchFamily="18" charset="0"/>
                <a:ea typeface="ＭＳ Ｐゴシック" pitchFamily="34" charset="-128"/>
              </a:rPr>
              <a:t>scegliere di operare insieme, unire impegno, lavoro, iniziative, nel tentativo di raggiungere un obiettivo comune in grado di rispondere ad un bisogno e nel contempo generare conseguenze ed esiti socialmente desiderabili.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20000" y="720000"/>
            <a:ext cx="6120000" cy="838200"/>
          </a:xfrm>
        </p:spPr>
        <p:txBody>
          <a:bodyPr>
            <a:normAutofit fontScale="90000"/>
          </a:bodyPr>
          <a:lstStyle/>
          <a:p>
            <a:pPr algn="ctr" eaLnBrk="1" fontAlgn="auto" hangingPunct="1">
              <a:spcAft>
                <a:spcPts val="0"/>
              </a:spcAft>
              <a:defRPr/>
            </a:pPr>
            <a:br>
              <a:rPr lang="it-IT" b="1" i="1" dirty="0">
                <a:solidFill>
                  <a:srgbClr val="001B50"/>
                </a:solidFill>
                <a:latin typeface="Baskerville Old Face" pitchFamily="18" charset="0"/>
                <a:ea typeface="ＭＳ Ｐゴシック" pitchFamily="1" charset="-128"/>
              </a:rPr>
            </a:br>
            <a:r>
              <a:rPr lang="it-IT" sz="4000" b="1" i="1" dirty="0">
                <a:solidFill>
                  <a:srgbClr val="001B50"/>
                </a:solidFill>
                <a:latin typeface="Baskerville Old Face" pitchFamily="18" charset="0"/>
                <a:ea typeface="ＭＳ Ｐゴシック" pitchFamily="1" charset="-128"/>
              </a:rPr>
              <a:t>INTRODUZIONE</a:t>
            </a:r>
          </a:p>
        </p:txBody>
      </p:sp>
      <p:sp>
        <p:nvSpPr>
          <p:cNvPr id="30723" name="Rectangle 3"/>
          <p:cNvSpPr>
            <a:spLocks noGrp="1" noChangeArrowheads="1"/>
          </p:cNvSpPr>
          <p:nvPr>
            <p:ph sz="quarter" idx="13"/>
          </p:nvPr>
        </p:nvSpPr>
        <p:spPr/>
        <p:txBody>
          <a:bodyPr/>
          <a:lstStyle/>
          <a:p>
            <a:pPr eaLnBrk="1" hangingPunct="1">
              <a:buClr>
                <a:srgbClr val="001B50"/>
              </a:buClr>
              <a:buFont typeface="Wingdings" pitchFamily="2" charset="2"/>
              <a:buChar char="ü"/>
            </a:pPr>
            <a:r>
              <a:rPr lang="it-IT" altLang="it-IT" i="1" dirty="0">
                <a:solidFill>
                  <a:srgbClr val="001B50"/>
                </a:solidFill>
                <a:latin typeface="Baskerville Old Face" pitchFamily="18" charset="0"/>
                <a:ea typeface="ＭＳ Ｐゴシック" pitchFamily="34" charset="-128"/>
              </a:rPr>
              <a:t>LA COOPERATIVA E’</a:t>
            </a:r>
          </a:p>
          <a:p>
            <a:pPr algn="ctr" eaLnBrk="1" hangingPunct="1">
              <a:buFontTx/>
              <a:buNone/>
            </a:pPr>
            <a:r>
              <a:rPr lang="it-IT" altLang="it-IT" sz="2400" dirty="0">
                <a:solidFill>
                  <a:schemeClr val="accent2"/>
                </a:solidFill>
                <a:ea typeface="ＭＳ Ｐゴシック" pitchFamily="34" charset="-128"/>
              </a:rPr>
              <a:t>    </a:t>
            </a:r>
          </a:p>
          <a:p>
            <a:pPr algn="ctr" eaLnBrk="1" hangingPunct="1">
              <a:buFontTx/>
              <a:buNone/>
            </a:pPr>
            <a:r>
              <a:rPr lang="it-IT" altLang="it-IT" cap="none" dirty="0">
                <a:solidFill>
                  <a:srgbClr val="001B50"/>
                </a:solidFill>
                <a:latin typeface="Baskerville Old Face" pitchFamily="18" charset="0"/>
                <a:ea typeface="ＭＳ Ｐゴシック" pitchFamily="34" charset="-128"/>
              </a:rPr>
              <a:t>un tipo di impresa che deve competere sul mercato globale producendo utile (profitto) e</a:t>
            </a:r>
          </a:p>
          <a:p>
            <a:pPr algn="ctr" eaLnBrk="1" hangingPunct="1">
              <a:buFontTx/>
              <a:buNone/>
            </a:pPr>
            <a:r>
              <a:rPr lang="it-IT" altLang="it-IT" cap="none" dirty="0">
                <a:solidFill>
                  <a:srgbClr val="001B50"/>
                </a:solidFill>
                <a:latin typeface="Baskerville Old Face" pitchFamily="18" charset="0"/>
                <a:ea typeface="ＭＳ Ｐゴシック" pitchFamily="34" charset="-128"/>
              </a:rPr>
              <a:t> nel contempo conciliare il risultato economico con i bisogni dell’uomo e la solidarietà sociale</a:t>
            </a:r>
            <a:r>
              <a:rPr lang="it-IT" altLang="it-IT" cap="none" dirty="0">
                <a:solidFill>
                  <a:schemeClr val="accent2"/>
                </a:solidFill>
                <a:latin typeface="Baskerville Old Face" pitchFamily="18" charset="0"/>
                <a:ea typeface="ＭＳ Ｐゴシック" pitchFamily="34" charset="-128"/>
              </a:rPr>
              <a:t>.</a:t>
            </a:r>
            <a:r>
              <a:rPr lang="it-IT" altLang="it-IT" cap="none" dirty="0">
                <a:latin typeface="Baskerville Old Face" pitchFamily="18" charset="0"/>
                <a:ea typeface="ＭＳ Ｐゴシック" pitchFamily="34" charset="-128"/>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68000" y="360000"/>
            <a:ext cx="6660000" cy="1260000"/>
          </a:xfrm>
        </p:spPr>
        <p:txBody>
          <a:bodyPr/>
          <a:lstStyle/>
          <a:p>
            <a:pPr algn="ctr" eaLnBrk="1" fontAlgn="auto" hangingPunct="1">
              <a:spcAft>
                <a:spcPts val="0"/>
              </a:spcAft>
              <a:defRPr/>
            </a:pPr>
            <a:r>
              <a:rPr lang="it-IT" b="1" i="1" dirty="0">
                <a:solidFill>
                  <a:srgbClr val="001B50"/>
                </a:solidFill>
                <a:latin typeface="Baskerville Old Face" pitchFamily="18" charset="0"/>
                <a:ea typeface="ＭＳ Ｐゴシック" pitchFamily="1" charset="-128"/>
              </a:rPr>
              <a:t>INTRODUZIONE</a:t>
            </a:r>
          </a:p>
        </p:txBody>
      </p:sp>
      <p:sp>
        <p:nvSpPr>
          <p:cNvPr id="31747" name="Rectangle 3"/>
          <p:cNvSpPr>
            <a:spLocks noGrp="1" noChangeArrowheads="1"/>
          </p:cNvSpPr>
          <p:nvPr>
            <p:ph sz="quarter" idx="13"/>
          </p:nvPr>
        </p:nvSpPr>
        <p:spPr>
          <a:xfrm>
            <a:off x="457200" y="1600200"/>
            <a:ext cx="7859713" cy="3844925"/>
          </a:xfrm>
        </p:spPr>
        <p:txBody>
          <a:bodyPr>
            <a:normAutofit/>
          </a:bodyPr>
          <a:lstStyle/>
          <a:p>
            <a:pPr algn="ctr" eaLnBrk="1" fontAlgn="auto" hangingPunct="1">
              <a:spcBef>
                <a:spcPct val="0"/>
              </a:spcBef>
              <a:spcAft>
                <a:spcPts val="0"/>
              </a:spcAft>
              <a:buClr>
                <a:srgbClr val="001B50"/>
              </a:buClr>
              <a:buFont typeface="Wingdings" pitchFamily="2" charset="2"/>
              <a:buChar char="ü"/>
              <a:defRPr/>
            </a:pPr>
            <a:r>
              <a:rPr lang="it-IT" sz="4400" b="1" i="1" dirty="0">
                <a:solidFill>
                  <a:srgbClr val="001B50"/>
                </a:solidFill>
                <a:latin typeface="Baskerville Old Face" pitchFamily="18" charset="0"/>
                <a:ea typeface="+mj-ea"/>
                <a:cs typeface="+mj-cs"/>
              </a:rPr>
              <a:t>PER ACCOSTARCI</a:t>
            </a:r>
          </a:p>
          <a:p>
            <a:pPr eaLnBrk="1" fontAlgn="auto" hangingPunct="1">
              <a:spcAft>
                <a:spcPts val="0"/>
              </a:spcAft>
              <a:buFontTx/>
              <a:buNone/>
              <a:defRPr/>
            </a:pPr>
            <a:endParaRPr lang="it-IT" b="1" i="1" dirty="0">
              <a:solidFill>
                <a:schemeClr val="accent2"/>
              </a:solidFill>
              <a:latin typeface="Baskerville Old Face" pitchFamily="18" charset="0"/>
            </a:endParaRPr>
          </a:p>
          <a:p>
            <a:pPr algn="ctr" eaLnBrk="1" fontAlgn="auto" hangingPunct="1">
              <a:spcAft>
                <a:spcPts val="0"/>
              </a:spcAft>
              <a:buFontTx/>
              <a:buNone/>
              <a:defRPr/>
            </a:pPr>
            <a:r>
              <a:rPr lang="it-IT" sz="2400" dirty="0">
                <a:solidFill>
                  <a:schemeClr val="accent2"/>
                </a:solidFill>
              </a:rPr>
              <a:t>    </a:t>
            </a:r>
            <a:r>
              <a:rPr lang="it-IT" cap="none" dirty="0">
                <a:solidFill>
                  <a:srgbClr val="001B50"/>
                </a:solidFill>
                <a:latin typeface="Baskerville Old Face" pitchFamily="18" charset="0"/>
              </a:rPr>
              <a:t>alla società cooperativa,</a:t>
            </a:r>
          </a:p>
          <a:p>
            <a:pPr algn="ctr" eaLnBrk="1" fontAlgn="auto" hangingPunct="1">
              <a:spcAft>
                <a:spcPts val="0"/>
              </a:spcAft>
              <a:buFontTx/>
              <a:buNone/>
              <a:defRPr/>
            </a:pPr>
            <a:r>
              <a:rPr lang="it-IT" cap="none" dirty="0">
                <a:solidFill>
                  <a:srgbClr val="001B50"/>
                </a:solidFill>
                <a:latin typeface="Baskerville Old Face" pitchFamily="18" charset="0"/>
              </a:rPr>
              <a:t>cominciamo a vedere quali</a:t>
            </a:r>
          </a:p>
          <a:p>
            <a:pPr algn="ctr" eaLnBrk="1" fontAlgn="auto" hangingPunct="1">
              <a:spcAft>
                <a:spcPts val="0"/>
              </a:spcAft>
              <a:buFontTx/>
              <a:buNone/>
              <a:defRPr/>
            </a:pPr>
            <a:r>
              <a:rPr lang="it-IT" cap="none" dirty="0">
                <a:solidFill>
                  <a:srgbClr val="001B50"/>
                </a:solidFill>
                <a:latin typeface="Baskerville Old Face" pitchFamily="18" charset="0"/>
              </a:rPr>
              <a:t>sono i principi sui quali essa pone le sue fondamenta.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914400" y="304800"/>
            <a:ext cx="7315200" cy="1066800"/>
          </a:xfrm>
        </p:spPr>
        <p:txBody>
          <a:bodyPr>
            <a:normAutofit fontScale="90000"/>
          </a:bodyPr>
          <a:lstStyle/>
          <a:p>
            <a:pPr algn="ctr" eaLnBrk="1" hangingPunct="1"/>
            <a:r>
              <a:rPr lang="it-IT" altLang="it-IT" b="1" i="1" dirty="0">
                <a:solidFill>
                  <a:srgbClr val="001B50"/>
                </a:solidFill>
                <a:latin typeface="Baskerville Old Face" pitchFamily="18" charset="0"/>
                <a:ea typeface="ＭＳ Ｐゴシック" panose="020B0600070205080204" pitchFamily="34" charset="-128"/>
              </a:rPr>
              <a:t>I Principi dei </a:t>
            </a:r>
            <a:br>
              <a:rPr lang="it-IT" altLang="it-IT" b="1" i="1" dirty="0">
                <a:solidFill>
                  <a:srgbClr val="001B50"/>
                </a:solidFill>
                <a:latin typeface="Baskerville Old Face" pitchFamily="18" charset="0"/>
                <a:ea typeface="ＭＳ Ｐゴシック" panose="020B0600070205080204" pitchFamily="34" charset="-128"/>
              </a:rPr>
            </a:br>
            <a:r>
              <a:rPr lang="it-IT" altLang="it-IT" b="1" i="1" dirty="0">
                <a:solidFill>
                  <a:srgbClr val="001B50"/>
                </a:solidFill>
                <a:latin typeface="Baskerville Old Face" pitchFamily="18" charset="0"/>
                <a:ea typeface="ＭＳ Ｐゴシック" panose="020B0600070205080204" pitchFamily="34" charset="-128"/>
              </a:rPr>
              <a:t>Probi Pionieri di </a:t>
            </a:r>
            <a:r>
              <a:rPr lang="it-IT" altLang="it-IT" b="1" i="1" dirty="0" err="1">
                <a:solidFill>
                  <a:srgbClr val="001B50"/>
                </a:solidFill>
                <a:latin typeface="Baskerville Old Face" pitchFamily="18" charset="0"/>
                <a:ea typeface="ＭＳ Ｐゴシック" panose="020B0600070205080204" pitchFamily="34" charset="-128"/>
              </a:rPr>
              <a:t>Rochdale</a:t>
            </a:r>
            <a:endParaRPr lang="it-IT" altLang="it-IT" b="1" i="1" dirty="0">
              <a:solidFill>
                <a:srgbClr val="001B50"/>
              </a:solidFill>
              <a:latin typeface="Baskerville Old Face" pitchFamily="18" charset="0"/>
              <a:ea typeface="ＭＳ Ｐゴシック" panose="020B0600070205080204" pitchFamily="34" charset="-128"/>
            </a:endParaRPr>
          </a:p>
        </p:txBody>
      </p:sp>
      <p:sp>
        <p:nvSpPr>
          <p:cNvPr id="3" name="Segnaposto contenuto 2"/>
          <p:cNvSpPr>
            <a:spLocks noGrp="1"/>
          </p:cNvSpPr>
          <p:nvPr>
            <p:ph sz="quarter" idx="13"/>
          </p:nvPr>
        </p:nvSpPr>
        <p:spPr>
          <a:xfrm>
            <a:off x="252000" y="1548000"/>
            <a:ext cx="8640763" cy="5111750"/>
          </a:xfrm>
        </p:spPr>
        <p:txBody>
          <a:bodyPr>
            <a:normAutofit fontScale="85000" lnSpcReduction="10000"/>
          </a:bodyPr>
          <a:lstStyle/>
          <a:p>
            <a:pPr marL="0" indent="0" eaLnBrk="1" hangingPunct="1">
              <a:buFont typeface="Wingdings 3" panose="05040102010807070707" pitchFamily="18" charset="2"/>
              <a:buNone/>
              <a:defRPr/>
            </a:pPr>
            <a:r>
              <a:rPr lang="it-IT" sz="2000" cap="none" dirty="0">
                <a:solidFill>
                  <a:srgbClr val="001B50"/>
                </a:solidFill>
                <a:latin typeface="Baskerville Old Face" panose="02020602080505020303" pitchFamily="18" charset="0"/>
              </a:rPr>
              <a:t>Nel 1844, 28 tessitori inglesi del </a:t>
            </a:r>
            <a:r>
              <a:rPr lang="it-IT" sz="2000" cap="none" dirty="0" err="1">
                <a:solidFill>
                  <a:srgbClr val="001B50"/>
                </a:solidFill>
                <a:latin typeface="Baskerville Old Face" panose="02020602080505020303" pitchFamily="18" charset="0"/>
              </a:rPr>
              <a:t>Lancashire</a:t>
            </a:r>
            <a:r>
              <a:rPr lang="it-IT" sz="2000" cap="none" dirty="0">
                <a:solidFill>
                  <a:srgbClr val="001B50"/>
                </a:solidFill>
                <a:latin typeface="Baskerville Old Face" panose="02020602080505020303" pitchFamily="18" charset="0"/>
              </a:rPr>
              <a:t>, "codificarono" per la prima volta i principi basilari della Cooperazione, che da allora furono indicati (in onore della loro cooperativa, la "</a:t>
            </a:r>
            <a:r>
              <a:rPr lang="it-IT" sz="2000" cap="none" dirty="0" err="1">
                <a:solidFill>
                  <a:srgbClr val="001B50"/>
                </a:solidFill>
                <a:latin typeface="Baskerville Old Face" panose="02020602080505020303" pitchFamily="18" charset="0"/>
              </a:rPr>
              <a:t>Rochdale</a:t>
            </a:r>
            <a:r>
              <a:rPr lang="it-IT" sz="2000" cap="none" dirty="0">
                <a:solidFill>
                  <a:srgbClr val="001B50"/>
                </a:solidFill>
                <a:latin typeface="Baskerville Old Face" panose="02020602080505020303" pitchFamily="18" charset="0"/>
              </a:rPr>
              <a:t> </a:t>
            </a:r>
            <a:r>
              <a:rPr lang="it-IT" sz="2000" cap="none" dirty="0" err="1">
                <a:solidFill>
                  <a:srgbClr val="001B50"/>
                </a:solidFill>
                <a:latin typeface="Baskerville Old Face" panose="02020602080505020303" pitchFamily="18" charset="0"/>
              </a:rPr>
              <a:t>Equitable</a:t>
            </a:r>
            <a:r>
              <a:rPr lang="it-IT" sz="2000" cap="none" dirty="0">
                <a:solidFill>
                  <a:srgbClr val="001B50"/>
                </a:solidFill>
                <a:latin typeface="Baskerville Old Face" panose="02020602080505020303" pitchFamily="18" charset="0"/>
              </a:rPr>
              <a:t> </a:t>
            </a:r>
            <a:r>
              <a:rPr lang="it-IT" sz="2000" cap="none" dirty="0" err="1">
                <a:solidFill>
                  <a:srgbClr val="001B50"/>
                </a:solidFill>
                <a:latin typeface="Baskerville Old Face" panose="02020602080505020303" pitchFamily="18" charset="0"/>
              </a:rPr>
              <a:t>Pioneers</a:t>
            </a:r>
            <a:r>
              <a:rPr lang="it-IT" sz="2000" cap="none" dirty="0">
                <a:solidFill>
                  <a:srgbClr val="001B50"/>
                </a:solidFill>
                <a:latin typeface="Baskerville Old Face" panose="02020602080505020303" pitchFamily="18" charset="0"/>
              </a:rPr>
              <a:t>’ Society") come "Principi di </a:t>
            </a:r>
            <a:r>
              <a:rPr lang="it-IT" sz="2000" cap="none" dirty="0" err="1">
                <a:solidFill>
                  <a:srgbClr val="001B50"/>
                </a:solidFill>
                <a:latin typeface="Baskerville Old Face" panose="02020602080505020303" pitchFamily="18" charset="0"/>
              </a:rPr>
              <a:t>Rochdale</a:t>
            </a:r>
            <a:r>
              <a:rPr lang="it-IT" sz="2000" cap="none" dirty="0">
                <a:solidFill>
                  <a:srgbClr val="001B50"/>
                </a:solidFill>
                <a:latin typeface="Baskerville Old Face" panose="02020602080505020303" pitchFamily="18" charset="0"/>
              </a:rPr>
              <a:t>".</a:t>
            </a:r>
          </a:p>
          <a:p>
            <a:pPr marL="0" indent="0" eaLnBrk="1" hangingPunct="1">
              <a:buFont typeface="Wingdings 3" panose="05040102010807070707" pitchFamily="18" charset="2"/>
              <a:buNone/>
              <a:defRPr/>
            </a:pPr>
            <a:r>
              <a:rPr lang="it-IT" sz="2000" cap="none" dirty="0">
                <a:solidFill>
                  <a:srgbClr val="001B50"/>
                </a:solidFill>
                <a:latin typeface="Baskerville Old Face" panose="02020602080505020303" pitchFamily="18" charset="0"/>
              </a:rPr>
              <a:t>I principi dei Probi Pionieri sono sette, e precisamente:</a:t>
            </a:r>
          </a:p>
          <a:p>
            <a:pPr eaLnBrk="1" hangingPunct="1">
              <a:defRPr/>
            </a:pPr>
            <a:r>
              <a:rPr lang="it-IT" sz="2000" cap="none" dirty="0">
                <a:solidFill>
                  <a:srgbClr val="001B50"/>
                </a:solidFill>
                <a:latin typeface="Baskerville Old Face" panose="02020602080505020303" pitchFamily="18" charset="0"/>
              </a:rPr>
              <a:t>adesione volontaria dei soci;</a:t>
            </a:r>
          </a:p>
          <a:p>
            <a:pPr eaLnBrk="1" hangingPunct="1">
              <a:defRPr/>
            </a:pPr>
            <a:r>
              <a:rPr lang="it-IT" sz="2000" cap="none" dirty="0">
                <a:solidFill>
                  <a:srgbClr val="001B50"/>
                </a:solidFill>
                <a:latin typeface="Baskerville Old Face" panose="02020602080505020303" pitchFamily="18" charset="0"/>
              </a:rPr>
              <a:t>libera elezione, da parte di tutti i soci, degli organi direttivi ed amministrativi della società cooperativa ("controllo democratico");</a:t>
            </a:r>
          </a:p>
          <a:p>
            <a:pPr eaLnBrk="1" hangingPunct="1">
              <a:defRPr/>
            </a:pPr>
            <a:r>
              <a:rPr lang="it-IT" sz="2000" cap="none" dirty="0">
                <a:solidFill>
                  <a:srgbClr val="001B50"/>
                </a:solidFill>
                <a:latin typeface="Baskerville Old Face" panose="02020602080505020303" pitchFamily="18" charset="0"/>
              </a:rPr>
              <a:t>pratica del "ristorno", o distribuzione degli utili ai soci in proporzione alle transazioni con la cooperativa (acquisti, conferimenti, prestazioni lavorative) effettuate da ciascuno di essi;</a:t>
            </a:r>
          </a:p>
          <a:p>
            <a:pPr eaLnBrk="1" hangingPunct="1">
              <a:defRPr/>
            </a:pPr>
            <a:r>
              <a:rPr lang="it-IT" sz="2000" cap="none" dirty="0">
                <a:solidFill>
                  <a:srgbClr val="001B50"/>
                </a:solidFill>
                <a:latin typeface="Baskerville Old Face" panose="02020602080505020303" pitchFamily="18" charset="0"/>
              </a:rPr>
              <a:t>interesse limitato alle quote sociali;</a:t>
            </a:r>
          </a:p>
          <a:p>
            <a:pPr eaLnBrk="1" hangingPunct="1">
              <a:defRPr/>
            </a:pPr>
            <a:r>
              <a:rPr lang="it-IT" sz="2000" cap="none" dirty="0">
                <a:solidFill>
                  <a:srgbClr val="001B50"/>
                </a:solidFill>
                <a:latin typeface="Baskerville Old Face" panose="02020602080505020303" pitchFamily="18" charset="0"/>
              </a:rPr>
              <a:t>vendita per contanti;</a:t>
            </a:r>
          </a:p>
          <a:p>
            <a:pPr eaLnBrk="1" hangingPunct="1">
              <a:defRPr/>
            </a:pPr>
            <a:r>
              <a:rPr lang="it-IT" sz="2000" cap="none" dirty="0">
                <a:solidFill>
                  <a:srgbClr val="001B50"/>
                </a:solidFill>
                <a:latin typeface="Baskerville Old Face" panose="02020602080505020303" pitchFamily="18" charset="0"/>
              </a:rPr>
              <a:t>neutralità politica e religiosa;</a:t>
            </a:r>
          </a:p>
          <a:p>
            <a:pPr eaLnBrk="1" hangingPunct="1">
              <a:defRPr/>
            </a:pPr>
            <a:r>
              <a:rPr lang="it-IT" sz="2000" cap="none" dirty="0">
                <a:solidFill>
                  <a:srgbClr val="001B50"/>
                </a:solidFill>
                <a:latin typeface="Baskerville Old Face" panose="02020602080505020303" pitchFamily="18" charset="0"/>
              </a:rPr>
              <a:t>sviluppo della educazione cooperativa.</a:t>
            </a:r>
          </a:p>
        </p:txBody>
      </p:sp>
    </p:spTree>
    <p:extLst>
      <p:ext uri="{BB962C8B-B14F-4D97-AF65-F5344CB8AC3E}">
        <p14:creationId xmlns:p14="http://schemas.microsoft.com/office/powerpoint/2010/main" val="2131278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1143000"/>
            <a:ext cx="9144000" cy="523875"/>
          </a:xfrm>
          <a:prstGeom prst="rect">
            <a:avLst/>
          </a:prstGeom>
          <a:solidFill>
            <a:schemeClr val="folHlink"/>
          </a:solidFill>
          <a:ln w="9525">
            <a:noFill/>
            <a:miter lim="800000"/>
            <a:headEnd/>
            <a:tailEnd/>
          </a:ln>
        </p:spPr>
        <p:txBody>
          <a:bodyPr>
            <a:spAutoFit/>
          </a:bodyPr>
          <a:lstStyle/>
          <a:p>
            <a:r>
              <a:rPr lang="it-IT" altLang="it-IT" sz="2800" b="1">
                <a:solidFill>
                  <a:srgbClr val="FFFFCC"/>
                </a:solidFill>
                <a:latin typeface="Baskerville Old Face" pitchFamily="18" charset="0"/>
              </a:rPr>
              <a:t>ALLEANZA COOPERATIVA INTERNAZIONALE (1995)</a:t>
            </a:r>
          </a:p>
        </p:txBody>
      </p:sp>
      <p:sp>
        <p:nvSpPr>
          <p:cNvPr id="324613" name="AutoShape 5"/>
          <p:cNvSpPr>
            <a:spLocks noChangeArrowheads="1"/>
          </p:cNvSpPr>
          <p:nvPr/>
        </p:nvSpPr>
        <p:spPr bwMode="auto">
          <a:xfrm>
            <a:off x="2286000" y="285750"/>
            <a:ext cx="4389438" cy="781050"/>
          </a:xfrm>
          <a:prstGeom prst="roundRect">
            <a:avLst>
              <a:gd name="adj" fmla="val 16667"/>
            </a:avLst>
          </a:prstGeom>
          <a:solidFill>
            <a:srgbClr val="808080"/>
          </a:solidFill>
          <a:ln w="12700" algn="ctr">
            <a:noFill/>
            <a:round/>
            <a:headEnd/>
            <a:tailEnd/>
          </a:ln>
          <a:effectLst/>
        </p:spPr>
        <p:txBody>
          <a:bodyPr lIns="90488" tIns="44450" rIns="90488" bIns="44450">
            <a:spAutoFit/>
          </a:bodyPr>
          <a:lstStyle/>
          <a:p>
            <a:pPr eaLnBrk="0" hangingPunct="0">
              <a:defRPr/>
            </a:pPr>
            <a:r>
              <a:rPr lang="it-IT" sz="4000" dirty="0">
                <a:solidFill>
                  <a:schemeClr val="bg1"/>
                </a:solidFill>
                <a:effectLst>
                  <a:outerShdw blurRad="38100" dist="38100" dir="2700000" algn="tl">
                    <a:srgbClr val="000000"/>
                  </a:outerShdw>
                </a:effectLst>
                <a:latin typeface="Baskerville Old Face" pitchFamily="18" charset="0"/>
                <a:ea typeface="ＭＳ Ｐゴシック" pitchFamily="68" charset="-128"/>
                <a:cs typeface="+mn-cs"/>
              </a:rPr>
              <a:t>Principi Cooperativi</a:t>
            </a:r>
          </a:p>
        </p:txBody>
      </p:sp>
      <p:sp>
        <p:nvSpPr>
          <p:cNvPr id="32772" name="Rectangle 3"/>
          <p:cNvSpPr>
            <a:spLocks noChangeArrowheads="1"/>
          </p:cNvSpPr>
          <p:nvPr/>
        </p:nvSpPr>
        <p:spPr bwMode="auto">
          <a:xfrm>
            <a:off x="179388" y="2133600"/>
            <a:ext cx="8713787" cy="4092575"/>
          </a:xfrm>
          <a:prstGeom prst="rect">
            <a:avLst/>
          </a:prstGeom>
          <a:noFill/>
          <a:ln w="9525">
            <a:noFill/>
            <a:miter lim="800000"/>
            <a:headEnd/>
            <a:tailEnd/>
          </a:ln>
        </p:spPr>
        <p:txBody>
          <a:bodyPr/>
          <a:lstStyle/>
          <a:p>
            <a:r>
              <a:rPr lang="it-IT" altLang="it-IT" sz="1600" b="1">
                <a:solidFill>
                  <a:srgbClr val="FF0000"/>
                </a:solidFill>
                <a:latin typeface="Baskerville Old Face" pitchFamily="18" charset="0"/>
                <a:cs typeface="Times New Roman" pitchFamily="18" charset="0"/>
              </a:rPr>
              <a:t>Libertà - Adesione volontaria</a:t>
            </a:r>
            <a:endParaRPr lang="it-IT" altLang="it-IT" sz="1600">
              <a:solidFill>
                <a:srgbClr val="FF0000"/>
              </a:solidFill>
              <a:latin typeface="Baskerville Old Face" pitchFamily="18" charset="0"/>
              <a:cs typeface="Times New Roman" pitchFamily="18" charset="0"/>
            </a:endParaRPr>
          </a:p>
          <a:p>
            <a:pPr algn="just"/>
            <a:r>
              <a:rPr lang="it-IT" altLang="it-IT" sz="1600">
                <a:latin typeface="Baskerville Old Face" pitchFamily="18" charset="0"/>
                <a:cs typeface="Times New Roman" pitchFamily="18" charset="0"/>
              </a:rPr>
              <a:t>L'adesione ad una Società Cooperativa è volontaria ed ottenibile senza restrizioni artificiose e senza qualsiasi discriminazione sociale, politica, razziale o religiosa. Chi intende aderire deve accettare le responsabilità previste per i soci.</a:t>
            </a:r>
          </a:p>
          <a:p>
            <a:r>
              <a:rPr lang="it-IT" altLang="it-IT" sz="1600" b="1">
                <a:solidFill>
                  <a:srgbClr val="FF0000"/>
                </a:solidFill>
                <a:latin typeface="Baskerville Old Face" pitchFamily="18" charset="0"/>
                <a:cs typeface="Times New Roman" pitchFamily="18" charset="0"/>
              </a:rPr>
              <a:t>Controllo Democratico da parte dei Soci</a:t>
            </a:r>
          </a:p>
          <a:p>
            <a:pPr algn="just"/>
            <a:r>
              <a:rPr lang="it-IT" altLang="it-IT" sz="1600">
                <a:latin typeface="Baskerville Old Face" pitchFamily="18" charset="0"/>
                <a:cs typeface="Times New Roman" pitchFamily="18" charset="0"/>
              </a:rPr>
              <a:t>Le Società cooperative sono organizzazioni democratiche. Le loro attività devono essere svolte da persone elette dai soci. I soci hanno eguale diritto di voto.</a:t>
            </a:r>
          </a:p>
          <a:p>
            <a:pPr algn="just"/>
            <a:r>
              <a:rPr lang="it-IT" altLang="it-IT" sz="1600" b="1">
                <a:solidFill>
                  <a:srgbClr val="FF0000"/>
                </a:solidFill>
                <a:latin typeface="Baskerville Old Face" pitchFamily="18" charset="0"/>
                <a:cs typeface="Times New Roman" pitchFamily="18" charset="0"/>
              </a:rPr>
              <a:t>Partecipazione economica dei soci</a:t>
            </a:r>
            <a:endParaRPr lang="it-IT" altLang="it-IT" sz="1600">
              <a:solidFill>
                <a:srgbClr val="FF0000"/>
              </a:solidFill>
              <a:latin typeface="Baskerville Old Face" pitchFamily="18" charset="0"/>
              <a:cs typeface="Times New Roman" pitchFamily="18" charset="0"/>
            </a:endParaRPr>
          </a:p>
          <a:p>
            <a:pPr algn="just"/>
            <a:r>
              <a:rPr lang="it-IT" altLang="it-IT" sz="1600">
                <a:latin typeface="Baskerville Old Face" pitchFamily="18" charset="0"/>
                <a:cs typeface="Times New Roman" pitchFamily="18" charset="0"/>
              </a:rPr>
              <a:t>I soci debbono contribuire con proprio capitale alla costituzione della cooperativa. Il capitale sociale può ricevere però solo un limitato interesse e niente altro.</a:t>
            </a:r>
          </a:p>
          <a:p>
            <a:pPr algn="just"/>
            <a:r>
              <a:rPr lang="it-IT" altLang="it-IT" sz="1600" b="1">
                <a:solidFill>
                  <a:srgbClr val="FF0000"/>
                </a:solidFill>
                <a:latin typeface="Baskerville Old Face" pitchFamily="18" charset="0"/>
                <a:cs typeface="Times New Roman" pitchFamily="18" charset="0"/>
              </a:rPr>
              <a:t>Autonomia ed indipendenza</a:t>
            </a:r>
          </a:p>
          <a:p>
            <a:pPr algn="just"/>
            <a:r>
              <a:rPr lang="it-IT" altLang="it-IT" sz="1600">
                <a:latin typeface="Baskerville Old Face" pitchFamily="18" charset="0"/>
                <a:cs typeface="Times New Roman" pitchFamily="18" charset="0"/>
              </a:rPr>
              <a:t>Le cooperative sono imprese autonome ed indipendenti, operano per il raggiungimento del loro scambio mutualistico e per dare risposta ai bisogni dei Soci e delle Comunità dove sono insediate ed operano</a:t>
            </a:r>
            <a:endParaRPr lang="it-IT" altLang="it-IT" sz="1600" b="1">
              <a:solidFill>
                <a:srgbClr val="FF0000"/>
              </a:solidFill>
              <a:latin typeface="Baskerville Old Face" pitchFamily="18" charset="0"/>
              <a:cs typeface="Times New Roman" pitchFamily="18" charset="0"/>
            </a:endParaRPr>
          </a:p>
          <a:p>
            <a:pPr algn="just"/>
            <a:r>
              <a:rPr lang="it-IT" altLang="it-IT" sz="1600" b="1">
                <a:solidFill>
                  <a:srgbClr val="FF0000"/>
                </a:solidFill>
                <a:latin typeface="Baskerville Old Face" pitchFamily="18" charset="0"/>
                <a:cs typeface="Times New Roman" pitchFamily="18" charset="0"/>
              </a:rPr>
              <a:t>Educazione, Formazione ed Informazione </a:t>
            </a:r>
          </a:p>
          <a:p>
            <a:pPr algn="just"/>
            <a:r>
              <a:rPr lang="it-IT" altLang="it-IT" sz="1600">
                <a:latin typeface="Baskerville Old Face" pitchFamily="18" charset="0"/>
                <a:cs typeface="Times New Roman" pitchFamily="18" charset="0"/>
              </a:rPr>
              <a:t>Ogni cooperativa provvederà alla formazione dei suoi soci, dirigenti, dipendenti e in generale dei cittadini, sui principi e le tecniche della cooperazione, sugli aspetti dell'economia e della democrazia.</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1143000"/>
            <a:ext cx="9144000" cy="523875"/>
          </a:xfrm>
          <a:prstGeom prst="rect">
            <a:avLst/>
          </a:prstGeom>
          <a:solidFill>
            <a:schemeClr val="folHlink"/>
          </a:solidFill>
          <a:ln w="9525">
            <a:noFill/>
            <a:miter lim="800000"/>
            <a:headEnd/>
            <a:tailEnd/>
          </a:ln>
        </p:spPr>
        <p:txBody>
          <a:bodyPr>
            <a:spAutoFit/>
          </a:bodyPr>
          <a:lstStyle/>
          <a:p>
            <a:r>
              <a:rPr lang="it-IT" altLang="it-IT" sz="2800" b="1">
                <a:solidFill>
                  <a:srgbClr val="FFFFCC"/>
                </a:solidFill>
                <a:latin typeface="Baskerville Old Face" pitchFamily="18" charset="0"/>
              </a:rPr>
              <a:t>ALLEANZA COOPERATIVA INTERNAZIONALE (1995)</a:t>
            </a:r>
          </a:p>
        </p:txBody>
      </p:sp>
      <p:sp>
        <p:nvSpPr>
          <p:cNvPr id="324613" name="AutoShape 5"/>
          <p:cNvSpPr>
            <a:spLocks noChangeArrowheads="1"/>
          </p:cNvSpPr>
          <p:nvPr/>
        </p:nvSpPr>
        <p:spPr bwMode="auto">
          <a:xfrm>
            <a:off x="2286000" y="285750"/>
            <a:ext cx="4389438" cy="781050"/>
          </a:xfrm>
          <a:prstGeom prst="roundRect">
            <a:avLst>
              <a:gd name="adj" fmla="val 16667"/>
            </a:avLst>
          </a:prstGeom>
          <a:solidFill>
            <a:srgbClr val="808080"/>
          </a:solidFill>
          <a:ln w="12700" algn="ctr">
            <a:noFill/>
            <a:round/>
            <a:headEnd/>
            <a:tailEnd/>
          </a:ln>
          <a:effectLst/>
        </p:spPr>
        <p:txBody>
          <a:bodyPr lIns="90488" tIns="44450" rIns="90488" bIns="44450">
            <a:spAutoFit/>
          </a:bodyPr>
          <a:lstStyle/>
          <a:p>
            <a:pPr eaLnBrk="0" hangingPunct="0">
              <a:defRPr/>
            </a:pPr>
            <a:r>
              <a:rPr lang="it-IT" sz="4000" dirty="0">
                <a:solidFill>
                  <a:schemeClr val="bg1"/>
                </a:solidFill>
                <a:effectLst>
                  <a:outerShdw blurRad="38100" dist="38100" dir="2700000" algn="tl">
                    <a:srgbClr val="000000"/>
                  </a:outerShdw>
                </a:effectLst>
                <a:latin typeface="Baskerville Old Face" pitchFamily="18" charset="0"/>
                <a:ea typeface="ＭＳ Ｐゴシック" pitchFamily="68" charset="-128"/>
                <a:cs typeface="+mn-cs"/>
              </a:rPr>
              <a:t>Principi Cooperativi</a:t>
            </a:r>
          </a:p>
        </p:txBody>
      </p:sp>
      <p:sp>
        <p:nvSpPr>
          <p:cNvPr id="33796" name="Rectangle 3"/>
          <p:cNvSpPr>
            <a:spLocks noChangeArrowheads="1"/>
          </p:cNvSpPr>
          <p:nvPr/>
        </p:nvSpPr>
        <p:spPr bwMode="auto">
          <a:xfrm>
            <a:off x="179388" y="1989138"/>
            <a:ext cx="8713787" cy="3816350"/>
          </a:xfrm>
          <a:prstGeom prst="rect">
            <a:avLst/>
          </a:prstGeom>
          <a:noFill/>
          <a:ln w="9525">
            <a:noFill/>
            <a:miter lim="800000"/>
            <a:headEnd/>
            <a:tailEnd/>
          </a:ln>
        </p:spPr>
        <p:txBody>
          <a:bodyPr/>
          <a:lstStyle/>
          <a:p>
            <a:pPr algn="just"/>
            <a:endParaRPr lang="it-IT" altLang="it-IT" sz="1600" b="1">
              <a:solidFill>
                <a:srgbClr val="FF0000"/>
              </a:solidFill>
              <a:latin typeface="Baskerville Old Face" pitchFamily="18" charset="0"/>
              <a:cs typeface="Times New Roman" pitchFamily="18" charset="0"/>
            </a:endParaRPr>
          </a:p>
          <a:p>
            <a:pPr algn="just"/>
            <a:r>
              <a:rPr lang="it-IT" altLang="it-IT" sz="1600" b="1">
                <a:solidFill>
                  <a:srgbClr val="FF0000"/>
                </a:solidFill>
                <a:latin typeface="Baskerville Old Face" pitchFamily="18" charset="0"/>
                <a:cs typeface="Times New Roman" pitchFamily="18" charset="0"/>
              </a:rPr>
              <a:t>Cooperazione fra cooperative</a:t>
            </a:r>
          </a:p>
          <a:p>
            <a:pPr algn="just"/>
            <a:r>
              <a:rPr lang="it-IT" altLang="it-IT" sz="1600">
                <a:latin typeface="Baskerville Old Face" pitchFamily="18" charset="0"/>
                <a:cs typeface="Times New Roman" pitchFamily="18" charset="0"/>
              </a:rPr>
              <a:t>Ogni cooperativa, al fine di meglio servire gli interessi dei suoi membri e della comunità, collaborerà in maniera concreta con le altre cooperative, a livello locale, nazionale e internazionale.</a:t>
            </a:r>
          </a:p>
          <a:p>
            <a:pPr algn="just"/>
            <a:r>
              <a:rPr lang="it-IT" altLang="it-IT" sz="1600" b="1">
                <a:solidFill>
                  <a:srgbClr val="FF0000"/>
                </a:solidFill>
                <a:latin typeface="Baskerville Old Face" pitchFamily="18" charset="0"/>
                <a:cs typeface="Times New Roman" pitchFamily="18" charset="0"/>
              </a:rPr>
              <a:t>Impegno verso la Comunità</a:t>
            </a:r>
          </a:p>
          <a:p>
            <a:pPr algn="just"/>
            <a:r>
              <a:rPr lang="it-IT" altLang="it-IT" sz="1600">
                <a:latin typeface="Baskerville Old Face" pitchFamily="18" charset="0"/>
                <a:cs typeface="Times New Roman" pitchFamily="18" charset="0"/>
              </a:rPr>
              <a:t>Le cooperative con la loro presenza ed attività contribuiscono al benessere della Comunità in cui e per cui operano. Oltre al ruolo economico e sociale (verso i soci, i lavoratori e le imprese del territorio), le cooperative attraverso interventi di mutualità interna ed esterna, apportano vantaggi concreti, con iniziative di carattere sociale (contributi erogati in modo volontario a sostegno di iniziative promosse sul territorio) ed attraverso il versamento del 3% degli utili ai fondi mutualistici.   </a:t>
            </a:r>
          </a:p>
          <a:p>
            <a:pPr algn="just"/>
            <a:endParaRPr lang="it-IT" altLang="it-IT" sz="1600">
              <a:latin typeface="Baskerville Old Face" pitchFamily="18" charset="0"/>
              <a:cs typeface="Times New Roman" pitchFamily="18" charset="0"/>
            </a:endParaRPr>
          </a:p>
          <a:p>
            <a:pPr algn="just"/>
            <a:endParaRPr lang="it-IT" altLang="it-IT" sz="1600">
              <a:latin typeface="Baskerville Old Face" pitchFamily="18" charset="0"/>
              <a:cs typeface="Times New Roman" pitchFamily="18" charset="0"/>
            </a:endParaRPr>
          </a:p>
          <a:p>
            <a:pPr algn="just"/>
            <a:r>
              <a:rPr lang="it-IT" altLang="it-IT" sz="1600">
                <a:latin typeface="Baskerville Old Face" pitchFamily="18" charset="0"/>
                <a:cs typeface="Times New Roman" pitchFamily="18" charset="0"/>
              </a:rPr>
              <a:t>Il rispetto di questi principi é la condizione per le cooperative per essere ammesse nell'Alleanza Cooperativa Internazionale.</a:t>
            </a:r>
          </a:p>
          <a:p>
            <a:pPr algn="just"/>
            <a:r>
              <a:rPr lang="it-IT" altLang="it-IT" sz="1600">
                <a:latin typeface="Baskerville Old Face" pitchFamily="18" charset="0"/>
                <a:cs typeface="Times New Roman" pitchFamily="18" charset="0"/>
              </a:rPr>
              <a:t>Il Socio nel momento della richiesta di adesione alla cooperativa deve riconoscersi in questi principi. </a:t>
            </a:r>
            <a:endParaRPr lang="it-IT" altLang="it-IT">
              <a:cs typeface="Times New Roman" pitchFamily="18"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1214438" y="1600200"/>
            <a:ext cx="7358062" cy="3786188"/>
          </a:xfrm>
          <a:prstGeom prst="rect">
            <a:avLst/>
          </a:prstGeom>
          <a:noFill/>
          <a:ln w="9525">
            <a:noFill/>
            <a:miter lim="800000"/>
            <a:headEnd/>
            <a:tailEnd/>
          </a:ln>
        </p:spPr>
        <p:txBody>
          <a:bodyPr>
            <a:spAutoFit/>
          </a:bodyPr>
          <a:lstStyle/>
          <a:p>
            <a:r>
              <a:rPr lang="it-IT" altLang="it-IT" sz="3000">
                <a:solidFill>
                  <a:srgbClr val="FF0000"/>
                </a:solidFill>
                <a:latin typeface="Baskerville Old Face" pitchFamily="18" charset="0"/>
              </a:rPr>
              <a:t>1. Una testa, un voto</a:t>
            </a:r>
          </a:p>
          <a:p>
            <a:r>
              <a:rPr lang="it-IT" altLang="it-IT" sz="3000">
                <a:solidFill>
                  <a:srgbClr val="FF0000"/>
                </a:solidFill>
                <a:latin typeface="Baskerville Old Face" pitchFamily="18" charset="0"/>
              </a:rPr>
              <a:t>2. La partecipazione democratica</a:t>
            </a:r>
          </a:p>
          <a:p>
            <a:r>
              <a:rPr lang="it-IT" altLang="it-IT" sz="3000">
                <a:solidFill>
                  <a:srgbClr val="FF0000"/>
                </a:solidFill>
                <a:latin typeface="Baskerville Old Face" pitchFamily="18" charset="0"/>
              </a:rPr>
              <a:t>3. La natura mutualistica</a:t>
            </a:r>
          </a:p>
          <a:p>
            <a:r>
              <a:rPr lang="it-IT" altLang="it-IT" sz="3000">
                <a:solidFill>
                  <a:srgbClr val="FF0000"/>
                </a:solidFill>
                <a:latin typeface="Baskerville Old Face" pitchFamily="18" charset="0"/>
              </a:rPr>
              <a:t>4. La natura non speculativa</a:t>
            </a:r>
          </a:p>
          <a:p>
            <a:r>
              <a:rPr lang="it-IT" altLang="it-IT" sz="3000">
                <a:solidFill>
                  <a:srgbClr val="FF0000"/>
                </a:solidFill>
                <a:latin typeface="Baskerville Old Face" pitchFamily="18" charset="0"/>
              </a:rPr>
              <a:t>5. La porta aperta</a:t>
            </a:r>
          </a:p>
          <a:p>
            <a:r>
              <a:rPr lang="it-IT" altLang="it-IT" sz="3000">
                <a:solidFill>
                  <a:srgbClr val="FF0000"/>
                </a:solidFill>
                <a:latin typeface="Baskerville Old Face" pitchFamily="18" charset="0"/>
              </a:rPr>
              <a:t>6. La solidarietà intergenerazionale</a:t>
            </a:r>
          </a:p>
          <a:p>
            <a:r>
              <a:rPr lang="it-IT" altLang="it-IT" sz="3000">
                <a:solidFill>
                  <a:srgbClr val="FF0000"/>
                </a:solidFill>
                <a:latin typeface="Baskerville Old Face" pitchFamily="18" charset="0"/>
              </a:rPr>
              <a:t>7. La solidarietà intercooperativa</a:t>
            </a:r>
          </a:p>
          <a:p>
            <a:r>
              <a:rPr lang="it-IT" altLang="it-IT" sz="3000">
                <a:solidFill>
                  <a:srgbClr val="FF0000"/>
                </a:solidFill>
                <a:latin typeface="Baskerville Old Face" pitchFamily="18" charset="0"/>
              </a:rPr>
              <a:t>8. La mutualità verso l’esterno</a:t>
            </a:r>
          </a:p>
        </p:txBody>
      </p:sp>
      <p:sp>
        <p:nvSpPr>
          <p:cNvPr id="6" name="Rectangle 2"/>
          <p:cNvSpPr txBox="1">
            <a:spLocks noChangeArrowheads="1"/>
          </p:cNvSpPr>
          <p:nvPr/>
        </p:nvSpPr>
        <p:spPr>
          <a:xfrm>
            <a:off x="214313" y="274638"/>
            <a:ext cx="8786812" cy="1225550"/>
          </a:xfrm>
          <a:prstGeom prst="rect">
            <a:avLst/>
          </a:prstGeom>
        </p:spPr>
        <p:txBody>
          <a:bodyPr/>
          <a:lstStyle/>
          <a:p>
            <a:pPr algn="ctr">
              <a:defRPr/>
            </a:pPr>
            <a:r>
              <a:rPr lang="it-IT" sz="3200" b="1" i="1" kern="0" dirty="0">
                <a:solidFill>
                  <a:srgbClr val="001B50"/>
                </a:solidFill>
                <a:latin typeface="Baskerville Old Face" pitchFamily="18" charset="0"/>
                <a:ea typeface="+mj-ea"/>
                <a:cs typeface="+mj-cs"/>
              </a:rPr>
              <a:t>Caratteri distintivi delle Cooperative:</a:t>
            </a:r>
          </a:p>
          <a:p>
            <a:pPr algn="ctr">
              <a:defRPr/>
            </a:pPr>
            <a:r>
              <a:rPr lang="it-IT" sz="3200" b="1" i="1" kern="0" dirty="0">
                <a:solidFill>
                  <a:srgbClr val="001B50"/>
                </a:solidFill>
                <a:latin typeface="Baskerville Old Face" pitchFamily="18" charset="0"/>
                <a:ea typeface="+mj-ea"/>
                <a:cs typeface="+mj-cs"/>
              </a:rPr>
              <a:t>Valori e Principi </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95288" y="1628775"/>
            <a:ext cx="8229600" cy="4114800"/>
          </a:xfrm>
        </p:spPr>
        <p:txBody>
          <a:bodyPr>
            <a:normAutofit fontScale="92500"/>
          </a:bodyPr>
          <a:lstStyle/>
          <a:p>
            <a:pPr eaLnBrk="1" fontAlgn="auto" hangingPunct="1">
              <a:spcAft>
                <a:spcPts val="0"/>
              </a:spcAft>
              <a:buFont typeface="Wingdings 2" pitchFamily="18" charset="2"/>
              <a:buNone/>
              <a:defRPr/>
            </a:pPr>
            <a:endParaRPr lang="it-IT" sz="2800" b="1" i="1" dirty="0">
              <a:solidFill>
                <a:srgbClr val="CC0000"/>
              </a:solidFill>
              <a:latin typeface="Baskerville Old Face" pitchFamily="18" charset="0"/>
            </a:endParaRPr>
          </a:p>
          <a:p>
            <a:pPr marL="0" indent="0" algn="just" eaLnBrk="1" fontAlgn="auto" hangingPunct="1">
              <a:spcBef>
                <a:spcPts val="0"/>
              </a:spcBef>
              <a:spcAft>
                <a:spcPts val="0"/>
              </a:spcAft>
              <a:buFontTx/>
              <a:buNone/>
              <a:tabLst>
                <a:tab pos="274638" algn="l"/>
              </a:tabLst>
              <a:defRPr/>
            </a:pPr>
            <a:r>
              <a:rPr lang="it-IT" sz="2400" cap="none" dirty="0">
                <a:solidFill>
                  <a:srgbClr val="001B50"/>
                </a:solidFill>
                <a:latin typeface="Baskerville Old Face" pitchFamily="18" charset="0"/>
              </a:rPr>
              <a:t>La cooperativa è l’unica forma di impresa che non consente la concentrazione in poche mani della proprietà di una società. I rapporti interni sono regolati sulla base del principio di democrazia. </a:t>
            </a:r>
            <a:r>
              <a:rPr kumimoji="1" lang="it-IT" sz="2400" cap="none" dirty="0">
                <a:solidFill>
                  <a:srgbClr val="001B50"/>
                </a:solidFill>
                <a:effectLst>
                  <a:outerShdw blurRad="38100" dist="38100" dir="2700000" algn="tl">
                    <a:srgbClr val="C0C0C0"/>
                  </a:outerShdw>
                </a:effectLst>
                <a:latin typeface="Baskerville Old Face" pitchFamily="18" charset="0"/>
              </a:rPr>
              <a:t>A ciascun socio persona fisica è attribuito un solo voto indipendentemente dalla quota di capitale posseduta. Tale principio non è previsto per nessun altra società se non per le associazioni.</a:t>
            </a:r>
          </a:p>
          <a:p>
            <a:pPr marL="0" indent="0" algn="just" eaLnBrk="1" fontAlgn="auto" hangingPunct="1">
              <a:spcBef>
                <a:spcPts val="0"/>
              </a:spcBef>
              <a:spcAft>
                <a:spcPts val="0"/>
              </a:spcAft>
              <a:buFontTx/>
              <a:buNone/>
              <a:defRPr/>
            </a:pPr>
            <a:r>
              <a:rPr lang="it-IT" sz="2400" cap="none" dirty="0">
                <a:solidFill>
                  <a:srgbClr val="001B50"/>
                </a:solidFill>
                <a:latin typeface="Baskerville Old Face" pitchFamily="18" charset="0"/>
              </a:rPr>
              <a:t>In seguito alla riforma del diritto societario, le persone giuridiche possono esprimere fino a 5 voti.   </a:t>
            </a:r>
          </a:p>
        </p:txBody>
      </p:sp>
      <p:sp>
        <p:nvSpPr>
          <p:cNvPr id="3" name="Rettangolo 2"/>
          <p:cNvSpPr>
            <a:spLocks noChangeArrowheads="1"/>
          </p:cNvSpPr>
          <p:nvPr/>
        </p:nvSpPr>
        <p:spPr bwMode="auto">
          <a:xfrm>
            <a:off x="914400" y="492125"/>
            <a:ext cx="7315200" cy="523875"/>
          </a:xfrm>
          <a:prstGeom prst="rect">
            <a:avLst/>
          </a:prstGeom>
          <a:noFill/>
          <a:ln w="9525">
            <a:noFill/>
            <a:miter lim="800000"/>
            <a:headEnd/>
            <a:tailEnd/>
          </a:ln>
        </p:spPr>
        <p:txBody>
          <a:bodyPr>
            <a:spAutoFit/>
          </a:bodyPr>
          <a:lstStyle/>
          <a:p>
            <a:pPr algn="ctr"/>
            <a:r>
              <a:rPr lang="it-IT" altLang="it-IT" sz="2800" b="1" i="1">
                <a:solidFill>
                  <a:srgbClr val="CC0000"/>
                </a:solidFill>
                <a:latin typeface="Baskerville Old Face" pitchFamily="18" charset="0"/>
              </a:rPr>
              <a:t>UNA TESTA, UN VOTO</a:t>
            </a:r>
            <a:endParaRPr lang="it-IT" altLang="it-IT" sz="2800"/>
          </a:p>
        </p:txBody>
      </p:sp>
    </p:spTree>
    <p:extLst>
      <p:ext uri="{BB962C8B-B14F-4D97-AF65-F5344CB8AC3E}">
        <p14:creationId xmlns:p14="http://schemas.microsoft.com/office/powerpoint/2010/main" val="3786386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28625" y="1643063"/>
            <a:ext cx="8229600" cy="4786312"/>
          </a:xfrm>
        </p:spPr>
        <p:txBody>
          <a:bodyPr>
            <a:normAutofit fontScale="92500" lnSpcReduction="10000"/>
          </a:bodyPr>
          <a:lstStyle/>
          <a:p>
            <a:pPr eaLnBrk="1" fontAlgn="auto" hangingPunct="1">
              <a:lnSpc>
                <a:spcPct val="90000"/>
              </a:lnSpc>
              <a:spcAft>
                <a:spcPts val="0"/>
              </a:spcAft>
              <a:buFont typeface="Wingdings 2" pitchFamily="18" charset="2"/>
              <a:buNone/>
              <a:defRPr/>
            </a:pPr>
            <a:endParaRPr lang="it-IT" b="1" i="1" dirty="0">
              <a:solidFill>
                <a:srgbClr val="CC0000"/>
              </a:solidFill>
              <a:latin typeface="Baskerville Old Face" pitchFamily="18" charset="0"/>
            </a:endParaRPr>
          </a:p>
          <a:p>
            <a:pPr marL="0" indent="0" algn="just" eaLnBrk="1" fontAlgn="auto" hangingPunct="1">
              <a:spcBef>
                <a:spcPts val="0"/>
              </a:spcBef>
              <a:spcAft>
                <a:spcPts val="0"/>
              </a:spcAft>
              <a:buFontTx/>
              <a:buNone/>
              <a:defRPr/>
            </a:pPr>
            <a:r>
              <a:rPr lang="it-IT" sz="2800" cap="none" dirty="0">
                <a:solidFill>
                  <a:srgbClr val="001B50"/>
                </a:solidFill>
                <a:latin typeface="Baskerville Old Face" pitchFamily="18" charset="0"/>
              </a:rPr>
              <a:t>La cooperativa è amministrata dai soci. Sono i soci che in ASSEMBLEA approvano le linee strategiche dell’azienda; nella realtà quotidiana tutti i lavoratori, soci e non, operano per realizzare tali obiettivi governati dalla direzione aziendale che rende conto al Consiglio di Amministrazione. Tale organo è eletto dalla Base Sociale e opera secondo i principi dello Statuto Sociale della società. La legislazione prevede diverse tipologie di combinazioni del Consiglio di Amministrazione che vengono recepite negli statuti .</a:t>
            </a:r>
          </a:p>
          <a:p>
            <a:pPr algn="ctr" eaLnBrk="1" fontAlgn="auto" hangingPunct="1">
              <a:lnSpc>
                <a:spcPct val="90000"/>
              </a:lnSpc>
              <a:spcAft>
                <a:spcPts val="0"/>
              </a:spcAft>
              <a:buFontTx/>
              <a:buNone/>
              <a:defRPr/>
            </a:pPr>
            <a:r>
              <a:rPr lang="it-IT" sz="2400" dirty="0">
                <a:solidFill>
                  <a:schemeClr val="accent2"/>
                </a:solidFill>
              </a:rPr>
              <a:t>    </a:t>
            </a:r>
          </a:p>
        </p:txBody>
      </p:sp>
      <p:sp>
        <p:nvSpPr>
          <p:cNvPr id="3" name="Rettangolo 2"/>
          <p:cNvSpPr>
            <a:spLocks noChangeArrowheads="1"/>
          </p:cNvSpPr>
          <p:nvPr/>
        </p:nvSpPr>
        <p:spPr bwMode="auto">
          <a:xfrm>
            <a:off x="914400" y="534988"/>
            <a:ext cx="7315200" cy="523875"/>
          </a:xfrm>
          <a:prstGeom prst="rect">
            <a:avLst/>
          </a:prstGeom>
          <a:noFill/>
          <a:ln w="9525">
            <a:noFill/>
            <a:miter lim="800000"/>
            <a:headEnd/>
            <a:tailEnd/>
          </a:ln>
        </p:spPr>
        <p:txBody>
          <a:bodyPr>
            <a:spAutoFit/>
          </a:bodyPr>
          <a:lstStyle/>
          <a:p>
            <a:pPr algn="ctr"/>
            <a:r>
              <a:rPr lang="it-IT" altLang="it-IT" sz="2800" b="1" i="1">
                <a:solidFill>
                  <a:srgbClr val="CC0000"/>
                </a:solidFill>
                <a:latin typeface="Baskerville Old Face" pitchFamily="18" charset="0"/>
              </a:rPr>
              <a:t>LA PARTECIPAZIONE DEMOCRATICA</a:t>
            </a:r>
            <a:endParaRPr lang="it-IT" altLang="it-IT" sz="2800"/>
          </a:p>
        </p:txBody>
      </p:sp>
    </p:spTree>
    <p:extLst>
      <p:ext uri="{BB962C8B-B14F-4D97-AF65-F5344CB8AC3E}">
        <p14:creationId xmlns:p14="http://schemas.microsoft.com/office/powerpoint/2010/main" val="1993700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576263" y="900113"/>
            <a:ext cx="8459787"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it-IT" altLang="it-IT" sz="2400" dirty="0">
                <a:latin typeface="Times" panose="02020603050405020304" pitchFamily="18" charset="0"/>
                <a:ea typeface="ＭＳ Ｐゴシック" panose="020B0600070205080204" pitchFamily="34" charset="-128"/>
              </a:rPr>
              <a:t>     </a:t>
            </a:r>
            <a:r>
              <a:rPr lang="it-IT" altLang="it-IT" sz="1100" dirty="0">
                <a:solidFill>
                  <a:srgbClr val="001B50"/>
                </a:solidFill>
                <a:latin typeface="Baskerville Old Face" pitchFamily="18" charset="0"/>
              </a:rPr>
              <a:t>Nel corso degli anni quaranta dell’Ottocento in diversi paesi europei (Regno Unito, Francia, Germania, Danimarca) iniziarono a delinearsi </a:t>
            </a:r>
            <a:r>
              <a:rPr lang="it-IT" altLang="it-IT" sz="1100" dirty="0">
                <a:solidFill>
                  <a:srgbClr val="FF0000"/>
                </a:solidFill>
                <a:latin typeface="Baskerville Old Face" pitchFamily="18" charset="0"/>
              </a:rPr>
              <a:t>alcune importanti esperienze cooperative che assunsero ben presto le caratteristiche di veri e propri modelli organizzativi</a:t>
            </a:r>
            <a:r>
              <a:rPr lang="it-IT" altLang="it-IT" sz="1100" dirty="0">
                <a:solidFill>
                  <a:srgbClr val="001B50"/>
                </a:solidFill>
                <a:latin typeface="Baskerville Old Face" pitchFamily="18" charset="0"/>
              </a:rPr>
              <a:t>: le cooperative di consumo, quelle di produzione e lavoro, quelle agricole e le banche cooperative. </a:t>
            </a:r>
          </a:p>
          <a:p>
            <a:r>
              <a:rPr lang="it-IT" altLang="it-IT" sz="1100" dirty="0">
                <a:solidFill>
                  <a:srgbClr val="001B50"/>
                </a:solidFill>
                <a:latin typeface="Baskerville Old Face" pitchFamily="18" charset="0"/>
              </a:rPr>
              <a:t> </a:t>
            </a:r>
          </a:p>
          <a:p>
            <a:r>
              <a:rPr lang="it-IT" altLang="it-IT" sz="1100" dirty="0">
                <a:solidFill>
                  <a:srgbClr val="001B50"/>
                </a:solidFill>
                <a:latin typeface="Baskerville Old Face" pitchFamily="18" charset="0"/>
              </a:rPr>
              <a:t>Il Regno Unito fu la culla della cooperazione di consumo. Qui </a:t>
            </a:r>
            <a:r>
              <a:rPr lang="it-IT" altLang="it-IT" sz="1100" dirty="0">
                <a:solidFill>
                  <a:srgbClr val="FF0000"/>
                </a:solidFill>
                <a:latin typeface="Baskerville Old Face" pitchFamily="18" charset="0"/>
              </a:rPr>
              <a:t>nel 1844, 28 tessitori di </a:t>
            </a:r>
            <a:r>
              <a:rPr lang="it-IT" altLang="it-IT" sz="1100" dirty="0" err="1">
                <a:solidFill>
                  <a:srgbClr val="FF0000"/>
                </a:solidFill>
                <a:latin typeface="Baskerville Old Face" pitchFamily="18" charset="0"/>
              </a:rPr>
              <a:t>Rochdale</a:t>
            </a:r>
            <a:r>
              <a:rPr lang="it-IT" altLang="it-IT" sz="1100" dirty="0">
                <a:solidFill>
                  <a:srgbClr val="FF0000"/>
                </a:solidFill>
                <a:latin typeface="Baskerville Old Face" pitchFamily="18" charset="0"/>
              </a:rPr>
              <a:t> (cittadina a nord di Manchester) fondarono il primo spaccio cooperativo. </a:t>
            </a:r>
            <a:r>
              <a:rPr lang="it-IT" altLang="it-IT" sz="1100" dirty="0">
                <a:solidFill>
                  <a:srgbClr val="001B50"/>
                </a:solidFill>
                <a:latin typeface="Baskerville Old Face" pitchFamily="18" charset="0"/>
              </a:rPr>
              <a:t>Esso e i tanti altri che seguirono (nel 1891 circa un milione di inglesi era già associato ad una qualche cooperativa di consumo) si posero come </a:t>
            </a:r>
            <a:r>
              <a:rPr lang="it-IT" altLang="it-IT" sz="1100" dirty="0">
                <a:solidFill>
                  <a:srgbClr val="FF0000"/>
                </a:solidFill>
                <a:latin typeface="Baskerville Old Face" pitchFamily="18" charset="0"/>
              </a:rPr>
              <a:t>obiettivo quello di aumentare il potere d'acquisto degli operai urbani, in un paese in cui la precoce industrializzazione e urbanizzazione aveva sollevato già nella prima metà dell’ottocento il problema dei bassi salari</a:t>
            </a:r>
            <a:r>
              <a:rPr lang="it-IT" altLang="it-IT" sz="1100" dirty="0">
                <a:solidFill>
                  <a:srgbClr val="001B50"/>
                </a:solidFill>
                <a:latin typeface="Baskerville Old Face" pitchFamily="18" charset="0"/>
              </a:rPr>
              <a:t>. L’attività di tali cooperative consisteva nella vendita ai soci di generi di prima necessità a prezzi di mercato e nella distribuzione degli eventuali utili sotto forma di un ristorno proporzionale agli acquisti effettuati. Ma la Cooperativa di </a:t>
            </a:r>
            <a:r>
              <a:rPr lang="it-IT" altLang="it-IT" sz="1100" dirty="0" err="1">
                <a:solidFill>
                  <a:srgbClr val="001B50"/>
                </a:solidFill>
                <a:latin typeface="Baskerville Old Face" pitchFamily="18" charset="0"/>
              </a:rPr>
              <a:t>Rochdale</a:t>
            </a:r>
            <a:r>
              <a:rPr lang="it-IT" altLang="it-IT" sz="1100" dirty="0">
                <a:solidFill>
                  <a:srgbClr val="001B50"/>
                </a:solidFill>
                <a:latin typeface="Baskerville Old Face" pitchFamily="18" charset="0"/>
              </a:rPr>
              <a:t> si prefiggeva anche lo svolgimento di altre attività che, purtuttavia, non ebbero lo sviluppo dello spaccio cooperativo, come la creazione di un magazzino per la vendita di derrate ed abiti, la costruzione od acquisto di case, la fabbricazione di prodotti per dare lavoro ai soci disoccupati o mal retribuiti, l'affitto o l'acquisto di fondi rustici da fare coltivare ai soci disoccupati.</a:t>
            </a:r>
          </a:p>
          <a:p>
            <a:r>
              <a:rPr lang="it-IT" altLang="it-IT" sz="1100" dirty="0">
                <a:solidFill>
                  <a:srgbClr val="001B50"/>
                </a:solidFill>
                <a:latin typeface="Baskerville Old Face" pitchFamily="18" charset="0"/>
              </a:rPr>
              <a:t> </a:t>
            </a:r>
          </a:p>
          <a:p>
            <a:r>
              <a:rPr lang="it-IT" altLang="it-IT" sz="1100" dirty="0">
                <a:solidFill>
                  <a:srgbClr val="001B50"/>
                </a:solidFill>
                <a:latin typeface="Baskerville Old Face" pitchFamily="18" charset="0"/>
              </a:rPr>
              <a:t>In Francia, </a:t>
            </a:r>
            <a:r>
              <a:rPr lang="it-IT" altLang="it-IT" sz="1100" dirty="0">
                <a:solidFill>
                  <a:srgbClr val="FF0000"/>
                </a:solidFill>
                <a:latin typeface="Baskerville Old Face" pitchFamily="18" charset="0"/>
              </a:rPr>
              <a:t>paese meno industrializzato e con un’elevata disoccupazione</a:t>
            </a:r>
            <a:r>
              <a:rPr lang="it-IT" altLang="it-IT" sz="1100" dirty="0">
                <a:solidFill>
                  <a:srgbClr val="001B50"/>
                </a:solidFill>
                <a:latin typeface="Baskerville Old Face" pitchFamily="18" charset="0"/>
              </a:rPr>
              <a:t>, </a:t>
            </a:r>
            <a:r>
              <a:rPr lang="it-IT" altLang="it-IT" sz="1100" dirty="0">
                <a:solidFill>
                  <a:srgbClr val="FF0000"/>
                </a:solidFill>
                <a:latin typeface="Baskerville Old Face" pitchFamily="18" charset="0"/>
              </a:rPr>
              <a:t>le prime cooperative cercarono proprio una risposta a questo grave problema</a:t>
            </a:r>
            <a:r>
              <a:rPr lang="it-IT" altLang="it-IT" sz="1100" dirty="0">
                <a:solidFill>
                  <a:srgbClr val="001B50"/>
                </a:solidFill>
                <a:latin typeface="Baskerville Old Face" pitchFamily="18" charset="0"/>
              </a:rPr>
              <a:t>. Esse si ispirarono agli </a:t>
            </a:r>
            <a:r>
              <a:rPr lang="it-IT" altLang="it-IT" sz="1100" i="1" dirty="0" err="1">
                <a:solidFill>
                  <a:srgbClr val="001B50"/>
                </a:solidFill>
                <a:latin typeface="Baskerville Old Face" pitchFamily="18" charset="0"/>
              </a:rPr>
              <a:t>ateliers</a:t>
            </a:r>
            <a:r>
              <a:rPr lang="it-IT" altLang="it-IT" sz="1100" i="1" dirty="0">
                <a:solidFill>
                  <a:srgbClr val="001B50"/>
                </a:solidFill>
                <a:latin typeface="Baskerville Old Face" pitchFamily="18" charset="0"/>
              </a:rPr>
              <a:t> </a:t>
            </a:r>
            <a:r>
              <a:rPr lang="it-IT" altLang="it-IT" sz="1100" i="1" dirty="0" err="1">
                <a:solidFill>
                  <a:srgbClr val="001B50"/>
                </a:solidFill>
                <a:latin typeface="Baskerville Old Face" pitchFamily="18" charset="0"/>
              </a:rPr>
              <a:t>nationaux</a:t>
            </a:r>
            <a:r>
              <a:rPr lang="it-IT" altLang="it-IT" sz="1100" dirty="0">
                <a:solidFill>
                  <a:srgbClr val="001B50"/>
                </a:solidFill>
                <a:latin typeface="Baskerville Old Face" pitchFamily="18" charset="0"/>
              </a:rPr>
              <a:t>, vere e proprie officine statali, nate dalle idee socialiste di Louis </a:t>
            </a:r>
            <a:r>
              <a:rPr lang="it-IT" altLang="it-IT" sz="1100" dirty="0" err="1">
                <a:solidFill>
                  <a:srgbClr val="001B50"/>
                </a:solidFill>
                <a:latin typeface="Baskerville Old Face" pitchFamily="18" charset="0"/>
              </a:rPr>
              <a:t>Blanc</a:t>
            </a:r>
            <a:r>
              <a:rPr lang="it-IT" altLang="it-IT" sz="1100" dirty="0">
                <a:solidFill>
                  <a:srgbClr val="001B50"/>
                </a:solidFill>
                <a:latin typeface="Baskerville Old Face" pitchFamily="18" charset="0"/>
              </a:rPr>
              <a:t>, in cui trovavano impiego i </a:t>
            </a:r>
            <a:r>
              <a:rPr lang="it-IT" altLang="it-IT" sz="1100" dirty="0">
                <a:solidFill>
                  <a:srgbClr val="FF0000"/>
                </a:solidFill>
                <a:latin typeface="Baskerville Old Face" pitchFamily="18" charset="0"/>
              </a:rPr>
              <a:t>lavoratori urbani disoccupati per svolgere opere di pubblica utilità</a:t>
            </a:r>
            <a:r>
              <a:rPr lang="it-IT" altLang="it-IT" sz="1100" dirty="0">
                <a:solidFill>
                  <a:srgbClr val="001B50"/>
                </a:solidFill>
                <a:latin typeface="Baskerville Old Face" pitchFamily="18" charset="0"/>
              </a:rPr>
              <a:t>. Grazie agli incentivi concessi con i decreti legge del </a:t>
            </a:r>
            <a:r>
              <a:rPr lang="it-IT" altLang="it-IT" sz="1100" dirty="0">
                <a:solidFill>
                  <a:srgbClr val="FF0000"/>
                </a:solidFill>
                <a:latin typeface="Baskerville Old Face" pitchFamily="18" charset="0"/>
              </a:rPr>
              <a:t>luglio 1848 </a:t>
            </a:r>
            <a:r>
              <a:rPr lang="it-IT" altLang="it-IT" sz="1100" dirty="0">
                <a:solidFill>
                  <a:srgbClr val="001B50"/>
                </a:solidFill>
                <a:latin typeface="Baskerville Old Face" pitchFamily="18" charset="0"/>
              </a:rPr>
              <a:t>vennero fondate molte cooperative, fra le quali ricordiamo </a:t>
            </a:r>
            <a:r>
              <a:rPr lang="it-IT" altLang="it-IT" sz="1100" dirty="0">
                <a:solidFill>
                  <a:srgbClr val="FF0000"/>
                </a:solidFill>
                <a:latin typeface="Baskerville Old Face" pitchFamily="18" charset="0"/>
              </a:rPr>
              <a:t>l’Atelier social di Cliché, creato da un gruppo di operai parigini per produrre indumenti per la guardia nazionale, sulla base del principio di un salario uguale per tutti e di guadagni equamente distribuiti.</a:t>
            </a:r>
          </a:p>
          <a:p>
            <a:r>
              <a:rPr lang="it-IT" altLang="it-IT" sz="1100" dirty="0">
                <a:solidFill>
                  <a:srgbClr val="001B50"/>
                </a:solidFill>
                <a:latin typeface="Baskerville Old Face" pitchFamily="18" charset="0"/>
              </a:rPr>
              <a:t> </a:t>
            </a:r>
          </a:p>
          <a:p>
            <a:r>
              <a:rPr lang="it-IT" altLang="it-IT" sz="1100" dirty="0">
                <a:solidFill>
                  <a:srgbClr val="001B50"/>
                </a:solidFill>
                <a:latin typeface="Baskerville Old Face" pitchFamily="18" charset="0"/>
              </a:rPr>
              <a:t>Alla Germania spetta, invece, </a:t>
            </a:r>
            <a:r>
              <a:rPr lang="it-IT" altLang="it-IT" sz="1100" dirty="0">
                <a:solidFill>
                  <a:srgbClr val="FF0000"/>
                </a:solidFill>
                <a:latin typeface="Baskerville Old Face" pitchFamily="18" charset="0"/>
              </a:rPr>
              <a:t>il primato nella fondazione degli istituti di credito cooperativi</a:t>
            </a:r>
            <a:r>
              <a:rPr lang="it-IT" altLang="it-IT" sz="1100" dirty="0">
                <a:solidFill>
                  <a:srgbClr val="001B50"/>
                </a:solidFill>
                <a:latin typeface="Baskerville Old Face" pitchFamily="18" charset="0"/>
              </a:rPr>
              <a:t>. Questo paese, agli albori della rivoluzione industriale, si </a:t>
            </a:r>
            <a:r>
              <a:rPr lang="it-IT" altLang="it-IT" sz="1100" dirty="0">
                <a:solidFill>
                  <a:srgbClr val="FF0000"/>
                </a:solidFill>
                <a:latin typeface="Baskerville Old Face" pitchFamily="18" charset="0"/>
              </a:rPr>
              <a:t>caratterizzava per un’economia incentrata ancora su un settore agricolo poco innovativo e dominato dalla piccola e media proprietà contadina. </a:t>
            </a:r>
            <a:r>
              <a:rPr lang="it-IT" altLang="it-IT" sz="1100" dirty="0">
                <a:solidFill>
                  <a:srgbClr val="001B50"/>
                </a:solidFill>
                <a:latin typeface="Baskerville Old Face" pitchFamily="18" charset="0"/>
              </a:rPr>
              <a:t>E’ in questo contesto che nel 1840, ad </a:t>
            </a:r>
            <a:r>
              <a:rPr lang="it-IT" altLang="it-IT" sz="1100" dirty="0" err="1">
                <a:solidFill>
                  <a:srgbClr val="001B50"/>
                </a:solidFill>
                <a:latin typeface="Baskerville Old Face" pitchFamily="18" charset="0"/>
              </a:rPr>
              <a:t>Anhausen</a:t>
            </a:r>
            <a:r>
              <a:rPr lang="it-IT" altLang="it-IT" sz="1100" dirty="0">
                <a:solidFill>
                  <a:srgbClr val="001B50"/>
                </a:solidFill>
                <a:latin typeface="Baskerville Old Face" pitchFamily="18" charset="0"/>
              </a:rPr>
              <a:t> (nella valle del Reno), F.W. </a:t>
            </a:r>
            <a:r>
              <a:rPr lang="it-IT" altLang="it-IT" sz="1100" dirty="0" err="1">
                <a:solidFill>
                  <a:srgbClr val="FF0000"/>
                </a:solidFill>
                <a:latin typeface="Baskerville Old Face" pitchFamily="18" charset="0"/>
              </a:rPr>
              <a:t>Raiffeisen</a:t>
            </a:r>
            <a:r>
              <a:rPr lang="it-IT" altLang="it-IT" sz="1100" dirty="0">
                <a:solidFill>
                  <a:srgbClr val="001B50"/>
                </a:solidFill>
                <a:latin typeface="Baskerville Old Face" pitchFamily="18" charset="0"/>
              </a:rPr>
              <a:t> diede vita alla prima </a:t>
            </a:r>
            <a:r>
              <a:rPr lang="it-IT" altLang="it-IT" sz="1100" dirty="0">
                <a:solidFill>
                  <a:srgbClr val="FF0000"/>
                </a:solidFill>
                <a:latin typeface="Baskerville Old Face" pitchFamily="18" charset="0"/>
              </a:rPr>
              <a:t>cassa rurale</a:t>
            </a:r>
            <a:r>
              <a:rPr lang="it-IT" altLang="it-IT" sz="1100" dirty="0">
                <a:solidFill>
                  <a:srgbClr val="001B50"/>
                </a:solidFill>
                <a:latin typeface="Baskerville Old Face" pitchFamily="18" charset="0"/>
              </a:rPr>
              <a:t>, la quale, operando su un piccolo mercato (al massimo due villaggi), riservando il credito ai soci (illimitatamente responsabili) e praticando un basso tasso di interesse, cercò di far circolare le poche risorse disponibili al fine di </a:t>
            </a:r>
            <a:r>
              <a:rPr lang="it-IT" altLang="it-IT" sz="1100" dirty="0">
                <a:solidFill>
                  <a:srgbClr val="FF0000"/>
                </a:solidFill>
                <a:latin typeface="Baskerville Old Face" pitchFamily="18" charset="0"/>
              </a:rPr>
              <a:t>facilitare gli investimenti e la modernizzazione nel settore agricolo. </a:t>
            </a:r>
            <a:r>
              <a:rPr lang="it-IT" altLang="it-IT" sz="1100" dirty="0">
                <a:solidFill>
                  <a:srgbClr val="001B50"/>
                </a:solidFill>
                <a:latin typeface="Baskerville Old Face" pitchFamily="18" charset="0"/>
              </a:rPr>
              <a:t>Sulla base degli stessi principi, </a:t>
            </a:r>
            <a:r>
              <a:rPr lang="it-IT" altLang="it-IT" sz="1100" dirty="0">
                <a:solidFill>
                  <a:srgbClr val="FF0000"/>
                </a:solidFill>
                <a:latin typeface="Baskerville Old Face" pitchFamily="18" charset="0"/>
              </a:rPr>
              <a:t>ma inserita in un contesto urbano, nel 1850 </a:t>
            </a:r>
            <a:r>
              <a:rPr lang="it-IT" altLang="it-IT" sz="1100" dirty="0">
                <a:solidFill>
                  <a:srgbClr val="001B50"/>
                </a:solidFill>
                <a:latin typeface="Baskerville Old Face" pitchFamily="18" charset="0"/>
              </a:rPr>
              <a:t>venne fondata anche la prima banca popolare su ispirazione di </a:t>
            </a:r>
            <a:r>
              <a:rPr lang="it-IT" altLang="it-IT" sz="1100" dirty="0">
                <a:solidFill>
                  <a:srgbClr val="FF0000"/>
                </a:solidFill>
                <a:latin typeface="Baskerville Old Face" pitchFamily="18" charset="0"/>
              </a:rPr>
              <a:t>Hermann </a:t>
            </a:r>
            <a:r>
              <a:rPr lang="it-IT" altLang="it-IT" sz="1100" dirty="0" err="1">
                <a:solidFill>
                  <a:srgbClr val="FF0000"/>
                </a:solidFill>
                <a:latin typeface="Baskerville Old Face" pitchFamily="18" charset="0"/>
              </a:rPr>
              <a:t>Schulze-Delitzsch</a:t>
            </a:r>
            <a:r>
              <a:rPr lang="it-IT" altLang="it-IT" sz="1100" dirty="0">
                <a:solidFill>
                  <a:srgbClr val="001B50"/>
                </a:solidFill>
                <a:latin typeface="Baskerville Old Face" pitchFamily="18" charset="0"/>
              </a:rPr>
              <a:t>. In questo caso gli obiettivi erano di </a:t>
            </a:r>
            <a:r>
              <a:rPr lang="it-IT" altLang="it-IT" sz="1100" dirty="0">
                <a:solidFill>
                  <a:srgbClr val="FF0000"/>
                </a:solidFill>
                <a:latin typeface="Baskerville Old Face" pitchFamily="18" charset="0"/>
              </a:rPr>
              <a:t>modernizzare il piccolo commercio e l’artigianato urbano e di sottrarre queste categorie alla pressione degli usurai.</a:t>
            </a:r>
          </a:p>
          <a:p>
            <a:r>
              <a:rPr lang="it-IT" altLang="it-IT" sz="1100" dirty="0">
                <a:solidFill>
                  <a:srgbClr val="001B50"/>
                </a:solidFill>
                <a:latin typeface="Baskerville Old Face" pitchFamily="18" charset="0"/>
              </a:rPr>
              <a:t> </a:t>
            </a:r>
          </a:p>
          <a:p>
            <a:r>
              <a:rPr lang="it-IT" altLang="it-IT" sz="1100" dirty="0">
                <a:solidFill>
                  <a:srgbClr val="001B50"/>
                </a:solidFill>
                <a:latin typeface="Baskerville Old Face" pitchFamily="18" charset="0"/>
              </a:rPr>
              <a:t>La patria della </a:t>
            </a:r>
            <a:r>
              <a:rPr lang="it-IT" altLang="it-IT" sz="1100" dirty="0">
                <a:solidFill>
                  <a:srgbClr val="FF0000"/>
                </a:solidFill>
                <a:latin typeface="Baskerville Old Face" pitchFamily="18" charset="0"/>
              </a:rPr>
              <a:t>cooperazione agricola </a:t>
            </a:r>
            <a:r>
              <a:rPr lang="it-IT" altLang="it-IT" sz="1100" dirty="0">
                <a:solidFill>
                  <a:srgbClr val="001B50"/>
                </a:solidFill>
                <a:latin typeface="Baskerville Old Face" pitchFamily="18" charset="0"/>
              </a:rPr>
              <a:t>è invece la Danimarca, dove per impulso del teologo e vescovo luterano </a:t>
            </a:r>
            <a:r>
              <a:rPr lang="it-IT" altLang="it-IT" sz="1100" dirty="0">
                <a:solidFill>
                  <a:srgbClr val="FF0000"/>
                </a:solidFill>
                <a:latin typeface="Baskerville Old Face" pitchFamily="18" charset="0"/>
              </a:rPr>
              <a:t>Nicolas Frederich </a:t>
            </a:r>
            <a:r>
              <a:rPr lang="it-IT" altLang="it-IT" sz="1100" dirty="0" err="1">
                <a:solidFill>
                  <a:srgbClr val="FF0000"/>
                </a:solidFill>
                <a:latin typeface="Baskerville Old Face" pitchFamily="18" charset="0"/>
              </a:rPr>
              <a:t>Grϋndtvigts</a:t>
            </a:r>
            <a:r>
              <a:rPr lang="it-IT" altLang="it-IT" sz="1100" dirty="0">
                <a:solidFill>
                  <a:srgbClr val="001B50"/>
                </a:solidFill>
                <a:latin typeface="Baskerville Old Face" pitchFamily="18" charset="0"/>
              </a:rPr>
              <a:t>, vennero fondati a partire </a:t>
            </a:r>
            <a:r>
              <a:rPr lang="it-IT" altLang="it-IT" sz="1100" dirty="0">
                <a:solidFill>
                  <a:srgbClr val="FF0000"/>
                </a:solidFill>
                <a:latin typeface="Baskerville Old Face" pitchFamily="18" charset="0"/>
              </a:rPr>
              <a:t>dagli anni 1880 caseifici cooperativi, poi macelli e salumifici, che egemonizzarono ben presto il settore per la loro rispondenza ai bisogni dell’epoca, riuscendo ad evolversi, con il cambiamento economico fino alla realtà odierna</a:t>
            </a:r>
            <a:r>
              <a:rPr lang="it-IT" altLang="it-IT" sz="1100" dirty="0">
                <a:solidFill>
                  <a:srgbClr val="001B50"/>
                </a:solidFill>
                <a:latin typeface="Baskerville Old Face" pitchFamily="18" charset="0"/>
              </a:rPr>
              <a:t>.</a:t>
            </a:r>
          </a:p>
          <a:p>
            <a:r>
              <a:rPr lang="it-IT" altLang="it-IT" sz="1100" dirty="0">
                <a:solidFill>
                  <a:srgbClr val="001B50"/>
                </a:solidFill>
                <a:latin typeface="Baskerville Old Face" pitchFamily="18" charset="0"/>
              </a:rPr>
              <a:t> </a:t>
            </a:r>
          </a:p>
          <a:p>
            <a:r>
              <a:rPr lang="it-IT" altLang="it-IT" sz="1100" dirty="0">
                <a:solidFill>
                  <a:srgbClr val="001B50"/>
                </a:solidFill>
                <a:latin typeface="Baskerville Old Face" pitchFamily="18" charset="0"/>
              </a:rPr>
              <a:t>Da queste brevi annotazioni emerge che </a:t>
            </a:r>
            <a:r>
              <a:rPr lang="it-IT" altLang="it-IT" sz="1100" dirty="0">
                <a:solidFill>
                  <a:srgbClr val="FF0000"/>
                </a:solidFill>
                <a:latin typeface="Baskerville Old Face" pitchFamily="18" charset="0"/>
              </a:rPr>
              <a:t>sin dalle origini l’impresa cooperativa ha mostrato la capacità di operare in tanti diversi settori</a:t>
            </a:r>
            <a:r>
              <a:rPr lang="it-IT" altLang="it-IT" sz="1100" dirty="0">
                <a:solidFill>
                  <a:srgbClr val="001B50"/>
                </a:solidFill>
                <a:latin typeface="Baskerville Old Face" pitchFamily="18" charset="0"/>
              </a:rPr>
              <a:t>.</a:t>
            </a:r>
          </a:p>
        </p:txBody>
      </p:sp>
      <p:sp>
        <p:nvSpPr>
          <p:cNvPr id="23556" name="Titolo 1"/>
          <p:cNvSpPr>
            <a:spLocks noGrp="1"/>
          </p:cNvSpPr>
          <p:nvPr>
            <p:ph type="title"/>
          </p:nvPr>
        </p:nvSpPr>
        <p:spPr>
          <a:xfrm>
            <a:off x="1002919" y="130588"/>
            <a:ext cx="5903913" cy="828675"/>
          </a:xfrm>
        </p:spPr>
        <p:txBody>
          <a:bodyPr>
            <a:normAutofit fontScale="90000"/>
          </a:bodyPr>
          <a:lstStyle/>
          <a:p>
            <a:pPr algn="ctr"/>
            <a:r>
              <a:rPr lang="it-IT" altLang="it-IT" b="1" i="1" dirty="0">
                <a:solidFill>
                  <a:srgbClr val="001B50"/>
                </a:solidFill>
                <a:latin typeface="Baskerville Old Face" pitchFamily="18" charset="0"/>
              </a:rPr>
              <a:t>La storia della cooperazione</a:t>
            </a:r>
          </a:p>
        </p:txBody>
      </p:sp>
      <p:pic>
        <p:nvPicPr>
          <p:cNvPr id="5"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60822" y="109696"/>
            <a:ext cx="970403" cy="828675"/>
          </a:xfrm>
          <a:prstGeom prst="rect">
            <a:avLst/>
          </a:prstGeom>
          <a:noFill/>
          <a:ln w="9525">
            <a:noFill/>
            <a:miter lim="800000"/>
            <a:headEnd/>
            <a:tailEnd/>
          </a:ln>
        </p:spPr>
      </p:pic>
    </p:spTree>
    <p:extLst>
      <p:ext uri="{BB962C8B-B14F-4D97-AF65-F5344CB8AC3E}">
        <p14:creationId xmlns:p14="http://schemas.microsoft.com/office/powerpoint/2010/main" val="1010588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57200" y="1600200"/>
            <a:ext cx="8229600" cy="4686300"/>
          </a:xfrm>
        </p:spPr>
        <p:txBody>
          <a:bodyPr>
            <a:normAutofit lnSpcReduction="10000"/>
          </a:bodyPr>
          <a:lstStyle/>
          <a:p>
            <a:pPr eaLnBrk="1" fontAlgn="auto" hangingPunct="1">
              <a:lnSpc>
                <a:spcPct val="80000"/>
              </a:lnSpc>
              <a:spcAft>
                <a:spcPts val="0"/>
              </a:spcAft>
              <a:buFont typeface="Wingdings 2" pitchFamily="18" charset="2"/>
              <a:buNone/>
              <a:defRPr/>
            </a:pPr>
            <a:endParaRPr lang="it-IT" sz="2800" b="1" i="1" dirty="0">
              <a:solidFill>
                <a:srgbClr val="CC0000"/>
              </a:solidFill>
              <a:latin typeface="Baskerville Old Face" pitchFamily="18" charset="0"/>
            </a:endParaRPr>
          </a:p>
          <a:p>
            <a:pPr marL="0" indent="0" algn="just" eaLnBrk="1" fontAlgn="auto" hangingPunct="1">
              <a:spcBef>
                <a:spcPts val="0"/>
              </a:spcBef>
              <a:spcAft>
                <a:spcPts val="0"/>
              </a:spcAft>
              <a:buFontTx/>
              <a:buNone/>
              <a:defRPr/>
            </a:pPr>
            <a:r>
              <a:rPr kumimoji="1" lang="it-IT" sz="2800" cap="none" dirty="0">
                <a:solidFill>
                  <a:srgbClr val="001B50"/>
                </a:solidFill>
                <a:effectLst>
                  <a:outerShdw blurRad="38100" dist="38100" dir="2700000" algn="tl">
                    <a:srgbClr val="C0C0C0"/>
                  </a:outerShdw>
                </a:effectLst>
                <a:latin typeface="Baskerville Old Face" pitchFamily="18" charset="0"/>
              </a:rPr>
              <a:t>Scopo è soddisfare i bisogni dei soci e dei lavoratori, del territorio, delle future generazioni.</a:t>
            </a:r>
            <a:r>
              <a:rPr lang="it-IT" sz="2800" cap="none" dirty="0">
                <a:solidFill>
                  <a:srgbClr val="001B50"/>
                </a:solidFill>
                <a:latin typeface="Baskerville Old Face" pitchFamily="18" charset="0"/>
              </a:rPr>
              <a:t> Il fine di una cooperativa non è il profitto (cosa diversa dall’utile), ma quello di realizzare gli scambi mutualistici con i soci: vale a dire fare sì che in cooperativa si realizzino condizioni migliori (prezzi più bassi e agevolazioni per i propri acquisti; migliore remunerazione del lavoro; …) di quelle che il socio può ottenere, in forma individuale, sul mercato.</a:t>
            </a:r>
          </a:p>
        </p:txBody>
      </p:sp>
      <p:sp>
        <p:nvSpPr>
          <p:cNvPr id="3" name="Rettangolo 2"/>
          <p:cNvSpPr>
            <a:spLocks noChangeArrowheads="1"/>
          </p:cNvSpPr>
          <p:nvPr/>
        </p:nvSpPr>
        <p:spPr bwMode="auto">
          <a:xfrm>
            <a:off x="914400" y="492125"/>
            <a:ext cx="7315200" cy="523875"/>
          </a:xfrm>
          <a:prstGeom prst="rect">
            <a:avLst/>
          </a:prstGeom>
          <a:noFill/>
          <a:ln w="9525">
            <a:noFill/>
            <a:miter lim="800000"/>
            <a:headEnd/>
            <a:tailEnd/>
          </a:ln>
        </p:spPr>
        <p:txBody>
          <a:bodyPr>
            <a:spAutoFit/>
          </a:bodyPr>
          <a:lstStyle/>
          <a:p>
            <a:pPr algn="ctr"/>
            <a:r>
              <a:rPr lang="it-IT" altLang="it-IT" sz="2800" b="1" i="1">
                <a:solidFill>
                  <a:srgbClr val="CC0000"/>
                </a:solidFill>
                <a:latin typeface="Baskerville Old Face" pitchFamily="18" charset="0"/>
              </a:rPr>
              <a:t>LA NATURA MUTUALISTICA</a:t>
            </a:r>
            <a:endParaRPr lang="it-IT" altLang="it-IT" sz="2800"/>
          </a:p>
        </p:txBody>
      </p:sp>
    </p:spTree>
    <p:extLst>
      <p:ext uri="{BB962C8B-B14F-4D97-AF65-F5344CB8AC3E}">
        <p14:creationId xmlns:p14="http://schemas.microsoft.com/office/powerpoint/2010/main" val="4257162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468313" y="1484313"/>
            <a:ext cx="8280400" cy="4968875"/>
          </a:xfrm>
        </p:spPr>
        <p:txBody>
          <a:bodyPr>
            <a:normAutofit fontScale="92500" lnSpcReduction="10000"/>
          </a:bodyPr>
          <a:lstStyle/>
          <a:p>
            <a:pPr eaLnBrk="1" fontAlgn="auto" hangingPunct="1">
              <a:spcAft>
                <a:spcPts val="0"/>
              </a:spcAft>
              <a:buFont typeface="Wingdings" pitchFamily="2" charset="2"/>
              <a:buChar char="ü"/>
              <a:defRPr/>
            </a:pPr>
            <a:endParaRPr lang="it-IT" sz="3000" b="1" i="1" dirty="0">
              <a:solidFill>
                <a:srgbClr val="CC0000"/>
              </a:solidFill>
              <a:latin typeface="Baskerville Old Face" pitchFamily="18" charset="0"/>
              <a:ea typeface="ＭＳ Ｐゴシック" pitchFamily="1" charset="-128"/>
            </a:endParaRPr>
          </a:p>
          <a:p>
            <a:pPr algn="just" eaLnBrk="1" fontAlgn="auto" hangingPunct="1">
              <a:spcAft>
                <a:spcPts val="0"/>
              </a:spcAft>
              <a:buFontTx/>
              <a:buNone/>
              <a:defRPr/>
            </a:pPr>
            <a:r>
              <a:rPr lang="it-IT" sz="2800" dirty="0">
                <a:solidFill>
                  <a:srgbClr val="333399"/>
                </a:solidFill>
                <a:latin typeface="Baskerville Old Face" pitchFamily="18" charset="0"/>
                <a:ea typeface="ＭＳ Ｐゴシック" pitchFamily="1" charset="-128"/>
              </a:rPr>
              <a:t>    </a:t>
            </a:r>
            <a:r>
              <a:rPr lang="it-IT" sz="2800" cap="none" dirty="0">
                <a:solidFill>
                  <a:srgbClr val="001B50"/>
                </a:solidFill>
                <a:latin typeface="Baskerville Old Face" pitchFamily="18" charset="0"/>
                <a:ea typeface="ＭＳ Ｐゴシック" pitchFamily="1" charset="-128"/>
              </a:rPr>
              <a:t>Il capitale è remunerato in maniera limitata. Nel momento dello scioglimento, i soci non possono dividersi il patrimonio della cooperativa, né possono vendere la società nel suo complesso. La legge consente una diversa tassazione degli utili (rispetto alle altre forme societarie, anche se il differenziale si è ridotto di molto negli ultimi dieci anni), </a:t>
            </a:r>
            <a:r>
              <a:rPr lang="it-IT" sz="2800" cap="none" dirty="0">
                <a:solidFill>
                  <a:srgbClr val="FF0000"/>
                </a:solidFill>
                <a:latin typeface="Baskerville Old Face" pitchFamily="18" charset="0"/>
                <a:ea typeface="ＭＳ Ｐゴシック" pitchFamily="1" charset="-128"/>
              </a:rPr>
              <a:t>a condizione </a:t>
            </a:r>
            <a:r>
              <a:rPr lang="it-IT" sz="3000" cap="none" dirty="0">
                <a:solidFill>
                  <a:srgbClr val="FF0000"/>
                </a:solidFill>
                <a:latin typeface="Baskerville Old Face" pitchFamily="18" charset="0"/>
                <a:ea typeface="ＭＳ Ｐゴシック" pitchFamily="1" charset="-128"/>
              </a:rPr>
              <a:t>che restino per sempre all’interno della cooperativa e siano reinvestiti per lo sviluppo della cooperativa stessa.</a:t>
            </a:r>
            <a:r>
              <a:rPr lang="it-IT" sz="2000" cap="none" dirty="0">
                <a:solidFill>
                  <a:srgbClr val="FF0000"/>
                </a:solidFill>
                <a:ea typeface="ＭＳ Ｐゴシック" pitchFamily="1" charset="-128"/>
              </a:rPr>
              <a:t>    </a:t>
            </a:r>
          </a:p>
        </p:txBody>
      </p:sp>
      <p:sp>
        <p:nvSpPr>
          <p:cNvPr id="3" name="Rettangolo 2"/>
          <p:cNvSpPr>
            <a:spLocks noChangeArrowheads="1"/>
          </p:cNvSpPr>
          <p:nvPr/>
        </p:nvSpPr>
        <p:spPr bwMode="auto">
          <a:xfrm>
            <a:off x="914400" y="560388"/>
            <a:ext cx="7315200" cy="523875"/>
          </a:xfrm>
          <a:prstGeom prst="rect">
            <a:avLst/>
          </a:prstGeom>
          <a:noFill/>
          <a:ln w="9525">
            <a:noFill/>
            <a:miter lim="800000"/>
            <a:headEnd/>
            <a:tailEnd/>
          </a:ln>
        </p:spPr>
        <p:txBody>
          <a:bodyPr>
            <a:spAutoFit/>
          </a:bodyPr>
          <a:lstStyle/>
          <a:p>
            <a:pPr algn="ctr"/>
            <a:r>
              <a:rPr lang="it-IT" altLang="it-IT" sz="2800" b="1" i="1">
                <a:solidFill>
                  <a:srgbClr val="CC0000"/>
                </a:solidFill>
                <a:latin typeface="Baskerville Old Face" pitchFamily="18" charset="0"/>
              </a:rPr>
              <a:t>LA NATURA NON SPECULATIVA</a:t>
            </a:r>
            <a:endParaRPr lang="it-IT" altLang="it-IT" sz="2800"/>
          </a:p>
        </p:txBody>
      </p:sp>
    </p:spTree>
    <p:extLst>
      <p:ext uri="{BB962C8B-B14F-4D97-AF65-F5344CB8AC3E}">
        <p14:creationId xmlns:p14="http://schemas.microsoft.com/office/powerpoint/2010/main" val="1232253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1600200"/>
            <a:ext cx="8229600" cy="4614863"/>
          </a:xfrm>
        </p:spPr>
        <p:txBody>
          <a:bodyPr>
            <a:normAutofit fontScale="92500" lnSpcReduction="10000"/>
          </a:bodyPr>
          <a:lstStyle/>
          <a:p>
            <a:pPr eaLnBrk="1" fontAlgn="auto" hangingPunct="1">
              <a:lnSpc>
                <a:spcPct val="90000"/>
              </a:lnSpc>
              <a:spcAft>
                <a:spcPts val="0"/>
              </a:spcAft>
              <a:buFont typeface="Wingdings 2" pitchFamily="18" charset="2"/>
              <a:buNone/>
              <a:defRPr/>
            </a:pPr>
            <a:endParaRPr lang="it-IT" sz="2800" b="1" i="1" dirty="0">
              <a:solidFill>
                <a:srgbClr val="CC0000"/>
              </a:solidFill>
              <a:latin typeface="Baskerville Old Face" pitchFamily="18" charset="0"/>
            </a:endParaRPr>
          </a:p>
          <a:p>
            <a:pPr marL="0" indent="0" algn="just" eaLnBrk="1" fontAlgn="auto" hangingPunct="1">
              <a:spcBef>
                <a:spcPts val="0"/>
              </a:spcBef>
              <a:spcAft>
                <a:spcPts val="0"/>
              </a:spcAft>
              <a:buFontTx/>
              <a:buNone/>
              <a:defRPr/>
            </a:pPr>
            <a:r>
              <a:rPr lang="it-IT" sz="2800" cap="none" dirty="0">
                <a:solidFill>
                  <a:srgbClr val="001B50"/>
                </a:solidFill>
                <a:latin typeface="Baskerville Old Face" pitchFamily="18" charset="0"/>
              </a:rPr>
              <a:t>La cooperativa è una struttura aperta. Chiunque possegga i requisiti previsti dallo statuto e ne condivida i principi mutualistici può chiedere di farne parte (può fare domanda di adesione) ed essa può accettare tale richiesta purché sia in grado di soddisfare il bisogno di lavoro o di servizio (sulla base di quanto previsto in merito dalle Leggi vigenti e dalle disposizioni che la cooperativa si è data al proprio interno, in particolare con lo statuto e i regolamenti). Il numero dei </a:t>
            </a:r>
            <a:r>
              <a:rPr kumimoji="1" lang="it-IT" sz="2800" cap="none" dirty="0">
                <a:solidFill>
                  <a:srgbClr val="001B50"/>
                </a:solidFill>
                <a:effectLst>
                  <a:outerShdw blurRad="38100" dist="38100" dir="2700000" algn="tl">
                    <a:srgbClr val="C0C0C0"/>
                  </a:outerShdw>
                </a:effectLst>
                <a:latin typeface="Baskerville Old Face" pitchFamily="18" charset="0"/>
              </a:rPr>
              <a:t>soci e quindi del capitale sociale è variabile.</a:t>
            </a:r>
            <a:r>
              <a:rPr lang="it-IT" sz="2800" cap="none" dirty="0">
                <a:solidFill>
                  <a:srgbClr val="001B50"/>
                </a:solidFill>
              </a:rPr>
              <a:t> </a:t>
            </a:r>
          </a:p>
        </p:txBody>
      </p:sp>
      <p:sp>
        <p:nvSpPr>
          <p:cNvPr id="3" name="Rettangolo 2"/>
          <p:cNvSpPr>
            <a:spLocks noChangeArrowheads="1"/>
          </p:cNvSpPr>
          <p:nvPr/>
        </p:nvSpPr>
        <p:spPr bwMode="auto">
          <a:xfrm>
            <a:off x="914400" y="492125"/>
            <a:ext cx="7315200" cy="523875"/>
          </a:xfrm>
          <a:prstGeom prst="rect">
            <a:avLst/>
          </a:prstGeom>
          <a:noFill/>
          <a:ln w="9525">
            <a:noFill/>
            <a:miter lim="800000"/>
            <a:headEnd/>
            <a:tailEnd/>
          </a:ln>
        </p:spPr>
        <p:txBody>
          <a:bodyPr>
            <a:spAutoFit/>
          </a:bodyPr>
          <a:lstStyle/>
          <a:p>
            <a:pPr algn="ctr"/>
            <a:r>
              <a:rPr lang="it-IT" altLang="it-IT" sz="2800" b="1" i="1">
                <a:solidFill>
                  <a:srgbClr val="CC0000"/>
                </a:solidFill>
                <a:latin typeface="Baskerville Old Face" pitchFamily="18" charset="0"/>
              </a:rPr>
              <a:t>LA PORTA APERTA</a:t>
            </a:r>
            <a:endParaRPr lang="it-IT" altLang="it-IT" sz="2800"/>
          </a:p>
        </p:txBody>
      </p:sp>
    </p:spTree>
    <p:extLst>
      <p:ext uri="{BB962C8B-B14F-4D97-AF65-F5344CB8AC3E}">
        <p14:creationId xmlns:p14="http://schemas.microsoft.com/office/powerpoint/2010/main" val="2005119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14313" y="1600200"/>
            <a:ext cx="8786812" cy="4829175"/>
          </a:xfrm>
        </p:spPr>
        <p:txBody>
          <a:bodyPr>
            <a:normAutofit fontScale="92500"/>
          </a:bodyPr>
          <a:lstStyle/>
          <a:p>
            <a:pPr eaLnBrk="1" fontAlgn="auto" hangingPunct="1">
              <a:lnSpc>
                <a:spcPct val="80000"/>
              </a:lnSpc>
              <a:spcAft>
                <a:spcPts val="0"/>
              </a:spcAft>
              <a:buFont typeface="Wingdings" pitchFamily="2" charset="2"/>
              <a:buChar char="ü"/>
              <a:defRPr/>
            </a:pPr>
            <a:endParaRPr lang="it-IT" sz="2800" b="1" i="1" dirty="0">
              <a:solidFill>
                <a:srgbClr val="CC0000"/>
              </a:solidFill>
              <a:latin typeface="Baskerville Old Face" pitchFamily="18" charset="0"/>
            </a:endParaRPr>
          </a:p>
          <a:p>
            <a:pPr marL="0" indent="0" algn="just" eaLnBrk="1" fontAlgn="auto" hangingPunct="1">
              <a:spcBef>
                <a:spcPts val="0"/>
              </a:spcBef>
              <a:spcAft>
                <a:spcPts val="0"/>
              </a:spcAft>
              <a:buFontTx/>
              <a:buNone/>
              <a:defRPr/>
            </a:pPr>
            <a:r>
              <a:rPr lang="it-IT" sz="2200" cap="none" dirty="0">
                <a:solidFill>
                  <a:srgbClr val="001B50"/>
                </a:solidFill>
                <a:latin typeface="Baskerville Old Face" pitchFamily="18" charset="0"/>
              </a:rPr>
              <a:t>La solidarietà è segno distintivo della cooperazione.</a:t>
            </a:r>
            <a:r>
              <a:rPr kumimoji="1" lang="it-IT" sz="2200" cap="none" dirty="0">
                <a:solidFill>
                  <a:srgbClr val="001B50"/>
                </a:solidFill>
                <a:latin typeface="Baskerville Old Face" pitchFamily="18" charset="0"/>
              </a:rPr>
              <a:t> La cooperativa deve garantire di poter assolvere alle proprie finalità nel tempo e quindi anche per le generazioni future.</a:t>
            </a:r>
            <a:endParaRPr lang="it-IT" sz="2200" cap="none" dirty="0">
              <a:solidFill>
                <a:srgbClr val="001B50"/>
              </a:solidFill>
              <a:latin typeface="Baskerville Old Face" pitchFamily="18" charset="0"/>
            </a:endParaRPr>
          </a:p>
          <a:p>
            <a:pPr marL="0" indent="0" algn="just" eaLnBrk="1" fontAlgn="auto" hangingPunct="1">
              <a:spcBef>
                <a:spcPts val="0"/>
              </a:spcBef>
              <a:spcAft>
                <a:spcPts val="0"/>
              </a:spcAft>
              <a:buFontTx/>
              <a:buNone/>
              <a:defRPr/>
            </a:pPr>
            <a:r>
              <a:rPr lang="it-IT" sz="2200" cap="none" dirty="0">
                <a:solidFill>
                  <a:srgbClr val="001B50"/>
                </a:solidFill>
                <a:latin typeface="Baskerville Old Face" pitchFamily="18" charset="0"/>
              </a:rPr>
              <a:t>Per le cooperative vige quindi il principio della indivisibilità dei patrimoni, attraverso l’accantonamento obbligatorio de</a:t>
            </a:r>
            <a:r>
              <a:rPr kumimoji="1" lang="it-IT" sz="2200" cap="none" dirty="0">
                <a:solidFill>
                  <a:srgbClr val="001B50"/>
                </a:solidFill>
                <a:latin typeface="Baskerville Old Face" pitchFamily="18" charset="0"/>
              </a:rPr>
              <a:t>l</a:t>
            </a:r>
            <a:r>
              <a:rPr kumimoji="1" lang="it-IT" sz="2200" cap="none" dirty="0">
                <a:solidFill>
                  <a:srgbClr val="001B50"/>
                </a:solidFill>
                <a:effectLst>
                  <a:outerShdw blurRad="38100" dist="38100" dir="2700000" algn="tl">
                    <a:srgbClr val="C0C0C0"/>
                  </a:outerShdw>
                </a:effectLst>
                <a:latin typeface="Baskerville Old Face" pitchFamily="18" charset="0"/>
              </a:rPr>
              <a:t> 30% degli utili netti annuali alla riserva legale (art. 2545-quater, comma 1 c.c.), indivisibile tra i soci per tutta la vita della cooperativa.</a:t>
            </a:r>
            <a:r>
              <a:rPr kumimoji="1" lang="it-IT" sz="2200" cap="none" dirty="0">
                <a:solidFill>
                  <a:srgbClr val="001B50"/>
                </a:solidFill>
                <a:latin typeface="Baskerville Old Face" pitchFamily="18" charset="0"/>
              </a:rPr>
              <a:t> I soci sono solo gestori del patrimonio. </a:t>
            </a:r>
            <a:r>
              <a:rPr lang="it-IT" sz="2200" cap="none" dirty="0">
                <a:solidFill>
                  <a:srgbClr val="001B50"/>
                </a:solidFill>
                <a:latin typeface="Baskerville Old Face" pitchFamily="18" charset="0"/>
              </a:rPr>
              <a:t>I</a:t>
            </a:r>
            <a:r>
              <a:rPr kumimoji="1" lang="it-IT" sz="2200" cap="none" dirty="0">
                <a:solidFill>
                  <a:srgbClr val="001B50"/>
                </a:solidFill>
                <a:latin typeface="Baskerville Old Face" pitchFamily="18" charset="0"/>
              </a:rPr>
              <a:t>l patrimonio </a:t>
            </a:r>
            <a:r>
              <a:rPr kumimoji="1" lang="it-IT" sz="2200" cap="none" dirty="0">
                <a:solidFill>
                  <a:srgbClr val="001B50"/>
                </a:solidFill>
                <a:effectLst>
                  <a:outerShdw blurRad="38100" dist="38100" dir="2700000" algn="tl">
                    <a:srgbClr val="C0C0C0"/>
                  </a:outerShdw>
                </a:effectLst>
                <a:latin typeface="Baskerville Old Face" pitchFamily="18" charset="0"/>
              </a:rPr>
              <a:t>in caso di scioglimento o di trasformazione in altra società deve essere infatti devoluto </a:t>
            </a:r>
            <a:r>
              <a:rPr kumimoji="1" lang="it-IT" sz="2200" cap="none" dirty="0">
                <a:solidFill>
                  <a:srgbClr val="001B50"/>
                </a:solidFill>
                <a:latin typeface="Baskerville Old Face" pitchFamily="18" charset="0"/>
              </a:rPr>
              <a:t>ai fondi mutualistici per la promozione e lo sviluppo del movimento cooperativo ed i soci tornano in possesso nel momento che recedono da soci solo del loro capitale. </a:t>
            </a:r>
            <a:r>
              <a:rPr kumimoji="1" lang="it-IT" sz="2200" cap="none" dirty="0">
                <a:solidFill>
                  <a:srgbClr val="001B50"/>
                </a:solidFill>
                <a:effectLst>
                  <a:outerShdw blurRad="38100" dist="38100" dir="2700000" algn="tl">
                    <a:srgbClr val="C0C0C0"/>
                  </a:outerShdw>
                </a:effectLst>
                <a:latin typeface="Baskerville Old Face" pitchFamily="18" charset="0"/>
              </a:rPr>
              <a:t>M</a:t>
            </a:r>
            <a:r>
              <a:rPr lang="it-IT" sz="2200" cap="none" dirty="0">
                <a:solidFill>
                  <a:srgbClr val="001B50"/>
                </a:solidFill>
                <a:latin typeface="Baskerville Old Face" pitchFamily="18" charset="0"/>
              </a:rPr>
              <a:t>a una grande importanza riveste la trasmissione dei patrimoni morali attraverso l’educazione, l’esempio, la testimonianza della capacità imprenditoriale.</a:t>
            </a:r>
            <a:endParaRPr kumimoji="1" lang="it-IT" sz="2200" cap="none" dirty="0">
              <a:solidFill>
                <a:srgbClr val="001B50"/>
              </a:solidFill>
              <a:effectLst>
                <a:outerShdw blurRad="38100" dist="38100" dir="2700000" algn="tl">
                  <a:srgbClr val="C0C0C0"/>
                </a:outerShdw>
              </a:effectLst>
              <a:latin typeface="Baskerville Old Face" pitchFamily="18" charset="0"/>
            </a:endParaRPr>
          </a:p>
          <a:p>
            <a:pPr algn="ctr" eaLnBrk="1" fontAlgn="auto" hangingPunct="1">
              <a:lnSpc>
                <a:spcPct val="80000"/>
              </a:lnSpc>
              <a:spcAft>
                <a:spcPts val="0"/>
              </a:spcAft>
              <a:buFontTx/>
              <a:buNone/>
              <a:defRPr/>
            </a:pPr>
            <a:endParaRPr lang="it-IT" sz="2200" dirty="0">
              <a:solidFill>
                <a:schemeClr val="accent2"/>
              </a:solidFill>
            </a:endParaRPr>
          </a:p>
          <a:p>
            <a:pPr algn="ctr" eaLnBrk="1" fontAlgn="auto" hangingPunct="1">
              <a:lnSpc>
                <a:spcPct val="80000"/>
              </a:lnSpc>
              <a:spcAft>
                <a:spcPts val="0"/>
              </a:spcAft>
              <a:buFontTx/>
              <a:buNone/>
              <a:defRPr/>
            </a:pPr>
            <a:endParaRPr lang="it-IT" sz="2200" dirty="0">
              <a:solidFill>
                <a:schemeClr val="accent2"/>
              </a:solidFill>
            </a:endParaRPr>
          </a:p>
        </p:txBody>
      </p:sp>
      <p:sp>
        <p:nvSpPr>
          <p:cNvPr id="3" name="Rettangolo 2"/>
          <p:cNvSpPr>
            <a:spLocks noChangeArrowheads="1"/>
          </p:cNvSpPr>
          <p:nvPr/>
        </p:nvSpPr>
        <p:spPr bwMode="auto">
          <a:xfrm>
            <a:off x="214313" y="446088"/>
            <a:ext cx="8086725" cy="523875"/>
          </a:xfrm>
          <a:prstGeom prst="rect">
            <a:avLst/>
          </a:prstGeom>
          <a:noFill/>
          <a:ln w="9525">
            <a:noFill/>
            <a:miter lim="800000"/>
            <a:headEnd/>
            <a:tailEnd/>
          </a:ln>
        </p:spPr>
        <p:txBody>
          <a:bodyPr>
            <a:spAutoFit/>
          </a:bodyPr>
          <a:lstStyle/>
          <a:p>
            <a:pPr algn="ctr"/>
            <a:r>
              <a:rPr lang="it-IT" altLang="it-IT" sz="2800" b="1" i="1">
                <a:solidFill>
                  <a:srgbClr val="CC0000"/>
                </a:solidFill>
                <a:latin typeface="Baskerville Old Face" pitchFamily="18" charset="0"/>
              </a:rPr>
              <a:t>     LA SOLIDARIETA’ INTERGENERAZIONALE</a:t>
            </a:r>
            <a:endParaRPr lang="it-IT" altLang="it-IT" sz="2800"/>
          </a:p>
        </p:txBody>
      </p:sp>
    </p:spTree>
    <p:extLst>
      <p:ext uri="{BB962C8B-B14F-4D97-AF65-F5344CB8AC3E}">
        <p14:creationId xmlns:p14="http://schemas.microsoft.com/office/powerpoint/2010/main" val="838577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304800" y="1554163"/>
            <a:ext cx="8686800" cy="4525962"/>
          </a:xfrm>
        </p:spPr>
        <p:txBody>
          <a:bodyPr/>
          <a:lstStyle/>
          <a:p>
            <a:pPr eaLnBrk="1" hangingPunct="1">
              <a:lnSpc>
                <a:spcPct val="90000"/>
              </a:lnSpc>
              <a:buFont typeface="Wingdings" pitchFamily="2" charset="2"/>
              <a:buChar char="ü"/>
            </a:pPr>
            <a:endParaRPr lang="it-IT" altLang="it-IT" sz="2800" b="1" i="1" dirty="0">
              <a:solidFill>
                <a:srgbClr val="CC0000"/>
              </a:solidFill>
              <a:latin typeface="Baskerville Old Face" pitchFamily="18" charset="0"/>
              <a:ea typeface="ＭＳ Ｐゴシック" pitchFamily="1" charset="-128"/>
            </a:endParaRPr>
          </a:p>
          <a:p>
            <a:pPr algn="just" eaLnBrk="1" hangingPunct="1">
              <a:lnSpc>
                <a:spcPct val="90000"/>
              </a:lnSpc>
              <a:buFontTx/>
              <a:buNone/>
            </a:pPr>
            <a:r>
              <a:rPr lang="it-IT" altLang="it-IT" dirty="0">
                <a:solidFill>
                  <a:srgbClr val="001B50"/>
                </a:solidFill>
                <a:latin typeface="Baskerville Old Face" pitchFamily="18" charset="0"/>
                <a:ea typeface="ＭＳ Ｐゴシック" pitchFamily="1" charset="-128"/>
              </a:rPr>
              <a:t>   </a:t>
            </a:r>
            <a:r>
              <a:rPr lang="it-IT" altLang="it-IT" cap="none" dirty="0">
                <a:solidFill>
                  <a:srgbClr val="001B50"/>
                </a:solidFill>
                <a:latin typeface="Baskerville Old Face" pitchFamily="18" charset="0"/>
                <a:ea typeface="ＭＳ Ｐゴシック" pitchFamily="1" charset="-128"/>
              </a:rPr>
              <a:t>Condividendo gli stessi principi, tra le cooperative si attuano forme di solidarietà sia nello sviluppo e nel consolidamento del mercato, che nei momenti di difficoltà.</a:t>
            </a:r>
          </a:p>
          <a:p>
            <a:pPr algn="just" eaLnBrk="1" hangingPunct="1">
              <a:lnSpc>
                <a:spcPct val="90000"/>
              </a:lnSpc>
              <a:buFontTx/>
              <a:buNone/>
            </a:pPr>
            <a:r>
              <a:rPr lang="it-IT" altLang="it-IT" cap="none" dirty="0">
                <a:solidFill>
                  <a:srgbClr val="001B50"/>
                </a:solidFill>
                <a:latin typeface="Baskerville Old Face" pitchFamily="18" charset="0"/>
                <a:ea typeface="ＭＳ Ｐゴシック" pitchFamily="1" charset="-128"/>
              </a:rPr>
              <a:t>   Ciò consente a qualunque impresa cooperativa di essere parte integrante di un movimento che vuole affermare valori di efficienza e di solidarietà.    </a:t>
            </a:r>
          </a:p>
        </p:txBody>
      </p:sp>
      <p:sp>
        <p:nvSpPr>
          <p:cNvPr id="3" name="Rettangolo 2"/>
          <p:cNvSpPr>
            <a:spLocks noChangeArrowheads="1"/>
          </p:cNvSpPr>
          <p:nvPr/>
        </p:nvSpPr>
        <p:spPr bwMode="auto">
          <a:xfrm>
            <a:off x="914400" y="492125"/>
            <a:ext cx="7315200" cy="523875"/>
          </a:xfrm>
          <a:prstGeom prst="rect">
            <a:avLst/>
          </a:prstGeom>
          <a:noFill/>
          <a:ln w="9525">
            <a:noFill/>
            <a:miter lim="800000"/>
            <a:headEnd/>
            <a:tailEnd/>
          </a:ln>
        </p:spPr>
        <p:txBody>
          <a:bodyPr>
            <a:spAutoFit/>
          </a:bodyPr>
          <a:lstStyle/>
          <a:p>
            <a:pPr algn="ctr"/>
            <a:r>
              <a:rPr lang="it-IT" altLang="it-IT" sz="2800" b="1" i="1">
                <a:solidFill>
                  <a:srgbClr val="CC0000"/>
                </a:solidFill>
                <a:latin typeface="Baskerville Old Face" pitchFamily="18" charset="0"/>
              </a:rPr>
              <a:t>LA SOLIDARIETA’ INTERCOOPERATIVA</a:t>
            </a:r>
            <a:endParaRPr lang="it-IT" altLang="it-IT" sz="2800"/>
          </a:p>
        </p:txBody>
      </p:sp>
    </p:spTree>
    <p:extLst>
      <p:ext uri="{BB962C8B-B14F-4D97-AF65-F5344CB8AC3E}">
        <p14:creationId xmlns:p14="http://schemas.microsoft.com/office/powerpoint/2010/main" val="573324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28625" y="1714500"/>
            <a:ext cx="8229600" cy="4329113"/>
          </a:xfrm>
        </p:spPr>
        <p:txBody>
          <a:bodyPr>
            <a:normAutofit fontScale="92500" lnSpcReduction="20000"/>
          </a:bodyPr>
          <a:lstStyle/>
          <a:p>
            <a:pPr eaLnBrk="1" fontAlgn="auto" hangingPunct="1">
              <a:lnSpc>
                <a:spcPct val="80000"/>
              </a:lnSpc>
              <a:spcAft>
                <a:spcPts val="0"/>
              </a:spcAft>
              <a:buFont typeface="Wingdings" pitchFamily="2" charset="2"/>
              <a:buChar char="ü"/>
              <a:defRPr/>
            </a:pPr>
            <a:endParaRPr lang="it-IT" sz="2800" b="1" i="1" dirty="0">
              <a:solidFill>
                <a:srgbClr val="CC0000"/>
              </a:solidFill>
              <a:latin typeface="Baskerville Old Face" pitchFamily="18" charset="0"/>
            </a:endParaRPr>
          </a:p>
          <a:p>
            <a:pPr marL="0" indent="0" algn="just" eaLnBrk="1" fontAlgn="auto" hangingPunct="1">
              <a:spcBef>
                <a:spcPts val="0"/>
              </a:spcBef>
              <a:spcAft>
                <a:spcPts val="0"/>
              </a:spcAft>
              <a:buFontTx/>
              <a:buNone/>
              <a:defRPr/>
            </a:pPr>
            <a:r>
              <a:rPr lang="it-IT" sz="2400" cap="none" dirty="0">
                <a:solidFill>
                  <a:srgbClr val="001B50"/>
                </a:solidFill>
                <a:latin typeface="Baskerville Old Face" pitchFamily="18" charset="0"/>
              </a:rPr>
              <a:t>Tra le missioni delle cooperative vi è quella di favorire, con i contributi diretti ed indiretti, la nascita di nuove cooperative e lo sviluppo di quelle esistenti.</a:t>
            </a:r>
          </a:p>
          <a:p>
            <a:pPr marL="0" indent="0" algn="just" eaLnBrk="1" fontAlgn="auto" hangingPunct="1">
              <a:spcBef>
                <a:spcPts val="0"/>
              </a:spcBef>
              <a:spcAft>
                <a:spcPts val="0"/>
              </a:spcAft>
              <a:buFontTx/>
              <a:buNone/>
              <a:defRPr/>
            </a:pPr>
            <a:r>
              <a:rPr lang="it-IT" sz="2400" cap="none" dirty="0">
                <a:solidFill>
                  <a:srgbClr val="001B50"/>
                </a:solidFill>
                <a:latin typeface="Baskerville Old Face" pitchFamily="18" charset="0"/>
              </a:rPr>
              <a:t>A questo fine tutte le cooperative destinano, per obbligo di legge, il 3% dei propri utili ad un Fondo mutualistico </a:t>
            </a:r>
            <a:r>
              <a:rPr kumimoji="1" lang="it-IT" sz="2400" cap="none" dirty="0">
                <a:solidFill>
                  <a:srgbClr val="001B50"/>
                </a:solidFill>
                <a:effectLst>
                  <a:outerShdw blurRad="38100" dist="38100" dir="2700000" algn="tl">
                    <a:srgbClr val="C0C0C0"/>
                  </a:outerShdw>
                </a:effectLst>
                <a:latin typeface="Baskerville Old Face" pitchFamily="18" charset="0"/>
              </a:rPr>
              <a:t>per la promozione e lo sviluppo delle cooperative (art. 11 l. 59/1992), p</a:t>
            </a:r>
            <a:r>
              <a:rPr lang="it-IT" sz="2400" cap="none" dirty="0">
                <a:solidFill>
                  <a:srgbClr val="001B50"/>
                </a:solidFill>
                <a:latin typeface="Baskerville Old Face" pitchFamily="18" charset="0"/>
              </a:rPr>
              <a:t>er le cooperative aderenti a Legacoop parliamo di </a:t>
            </a:r>
            <a:r>
              <a:rPr lang="it-IT" sz="2400" cap="none" dirty="0" err="1">
                <a:solidFill>
                  <a:srgbClr val="001B50"/>
                </a:solidFill>
                <a:latin typeface="Baskerville Old Face" pitchFamily="18" charset="0"/>
              </a:rPr>
              <a:t>Coopfond</a:t>
            </a:r>
            <a:r>
              <a:rPr lang="it-IT" sz="2400" cap="none" dirty="0">
                <a:solidFill>
                  <a:srgbClr val="001B50"/>
                </a:solidFill>
                <a:latin typeface="Baskerville Old Face" pitchFamily="18" charset="0"/>
              </a:rPr>
              <a:t> SpA per quelle aderenti a </a:t>
            </a:r>
            <a:r>
              <a:rPr lang="it-IT" sz="2400" cap="none" dirty="0" err="1">
                <a:solidFill>
                  <a:srgbClr val="001B50"/>
                </a:solidFill>
                <a:latin typeface="Baskerville Old Face" pitchFamily="18" charset="0"/>
              </a:rPr>
              <a:t>Confcooperative</a:t>
            </a:r>
            <a:r>
              <a:rPr lang="it-IT" sz="2400" cap="none" dirty="0">
                <a:solidFill>
                  <a:srgbClr val="001B50"/>
                </a:solidFill>
                <a:latin typeface="Baskerville Old Face" pitchFamily="18" charset="0"/>
              </a:rPr>
              <a:t> di </a:t>
            </a:r>
            <a:r>
              <a:rPr lang="it-IT" sz="2400" cap="none" dirty="0" err="1">
                <a:solidFill>
                  <a:srgbClr val="001B50"/>
                </a:solidFill>
                <a:latin typeface="Baskerville Old Face" pitchFamily="18" charset="0"/>
              </a:rPr>
              <a:t>Fondosviluppo</a:t>
            </a:r>
            <a:r>
              <a:rPr lang="it-IT" sz="2400" cap="none" dirty="0">
                <a:solidFill>
                  <a:srgbClr val="001B50"/>
                </a:solidFill>
                <a:latin typeface="Baskerville Old Face" pitchFamily="18" charset="0"/>
              </a:rPr>
              <a:t> SpA.</a:t>
            </a:r>
          </a:p>
          <a:p>
            <a:pPr marL="0" indent="0" algn="just" eaLnBrk="1" fontAlgn="auto" hangingPunct="1">
              <a:spcBef>
                <a:spcPts val="0"/>
              </a:spcBef>
              <a:spcAft>
                <a:spcPts val="0"/>
              </a:spcAft>
              <a:buFontTx/>
              <a:buNone/>
              <a:defRPr/>
            </a:pPr>
            <a:r>
              <a:rPr lang="it-IT" sz="2400" cap="none" dirty="0">
                <a:solidFill>
                  <a:srgbClr val="FF0000"/>
                </a:solidFill>
                <a:latin typeface="Baskerville Old Face" pitchFamily="18" charset="0"/>
              </a:rPr>
              <a:t>La promozione nasce dal desiderio di condividere i vantaggi della cooperazione che ha tra i suoi scopi quello di diffondere per fornire ad altri individui gli strumenti per cercare di vivere meglio.</a:t>
            </a:r>
            <a:r>
              <a:rPr lang="it-IT" sz="2400" cap="none" dirty="0">
                <a:solidFill>
                  <a:srgbClr val="FF0000"/>
                </a:solidFill>
              </a:rPr>
              <a:t> </a:t>
            </a:r>
          </a:p>
        </p:txBody>
      </p:sp>
      <p:sp>
        <p:nvSpPr>
          <p:cNvPr id="3" name="Rettangolo 2"/>
          <p:cNvSpPr>
            <a:spLocks noChangeArrowheads="1"/>
          </p:cNvSpPr>
          <p:nvPr/>
        </p:nvSpPr>
        <p:spPr bwMode="auto">
          <a:xfrm>
            <a:off x="914400" y="501650"/>
            <a:ext cx="7315200" cy="449263"/>
          </a:xfrm>
          <a:prstGeom prst="rect">
            <a:avLst/>
          </a:prstGeom>
          <a:noFill/>
          <a:ln w="9525">
            <a:noFill/>
            <a:miter lim="800000"/>
            <a:headEnd/>
            <a:tailEnd/>
          </a:ln>
        </p:spPr>
        <p:txBody>
          <a:bodyPr>
            <a:spAutoFit/>
          </a:bodyPr>
          <a:lstStyle/>
          <a:p>
            <a:pPr algn="ctr">
              <a:lnSpc>
                <a:spcPct val="80000"/>
              </a:lnSpc>
            </a:pPr>
            <a:r>
              <a:rPr lang="it-IT" altLang="it-IT"/>
              <a:t> </a:t>
            </a:r>
            <a:r>
              <a:rPr lang="it-IT" altLang="it-IT" sz="2800" b="1" i="1">
                <a:solidFill>
                  <a:srgbClr val="CC0000"/>
                </a:solidFill>
                <a:latin typeface="Baskerville Old Face" pitchFamily="18" charset="0"/>
              </a:rPr>
              <a:t>LA MUTUALITA’ VERSO L’ESTERNO</a:t>
            </a:r>
          </a:p>
        </p:txBody>
      </p:sp>
    </p:spTree>
    <p:extLst>
      <p:ext uri="{BB962C8B-B14F-4D97-AF65-F5344CB8AC3E}">
        <p14:creationId xmlns:p14="http://schemas.microsoft.com/office/powerpoint/2010/main" val="25771726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sz="quarter" idx="13"/>
          </p:nvPr>
        </p:nvSpPr>
        <p:spPr>
          <a:xfrm>
            <a:off x="611188" y="3860800"/>
            <a:ext cx="7993062" cy="1296988"/>
          </a:xfrm>
        </p:spPr>
        <p:txBody>
          <a:bodyPr>
            <a:normAutofit/>
          </a:bodyPr>
          <a:lstStyle/>
          <a:p>
            <a:pPr algn="just" eaLnBrk="1" hangingPunct="1">
              <a:lnSpc>
                <a:spcPct val="90000"/>
              </a:lnSpc>
              <a:buClr>
                <a:srgbClr val="001B50"/>
              </a:buClr>
              <a:buFont typeface="Wingdings" pitchFamily="2" charset="2"/>
              <a:buChar char="ü"/>
            </a:pPr>
            <a:r>
              <a:rPr lang="it-IT" altLang="it-IT" sz="2800" cap="none" dirty="0">
                <a:solidFill>
                  <a:srgbClr val="001B50"/>
                </a:solidFill>
                <a:latin typeface="Baskerville Old Face" pitchFamily="18" charset="0"/>
              </a:rPr>
              <a:t>Legislazione cooperativa e specificità della formula cooperativa, principali differenze rispetto alle altre forme societarie.</a:t>
            </a:r>
          </a:p>
        </p:txBody>
      </p:sp>
      <p:sp>
        <p:nvSpPr>
          <p:cNvPr id="6" name="Rettangolo 5">
            <a:extLst>
              <a:ext uri="{FF2B5EF4-FFF2-40B4-BE49-F238E27FC236}">
                <a16:creationId xmlns:a16="http://schemas.microsoft.com/office/drawing/2014/main" id="{BA7ECDF0-6D0F-4BA6-8C90-F92AC86F9C4B}"/>
              </a:ext>
            </a:extLst>
          </p:cNvPr>
          <p:cNvSpPr/>
          <p:nvPr/>
        </p:nvSpPr>
        <p:spPr>
          <a:xfrm>
            <a:off x="972000" y="720000"/>
            <a:ext cx="7740000" cy="2160000"/>
          </a:xfrm>
          <a:prstGeom prst="rect">
            <a:avLst/>
          </a:prstGeom>
        </p:spPr>
        <p:txBody>
          <a:bodyPr>
            <a:spAutoFit/>
          </a:bodyPr>
          <a:lstStyle/>
          <a:p>
            <a:pPr lvl="0" algn="ctr"/>
            <a:r>
              <a:rPr lang="it-IT" sz="3200" b="1" i="1" dirty="0">
                <a:solidFill>
                  <a:srgbClr val="002060"/>
                </a:solidFill>
                <a:latin typeface="Baskerville Old Face" panose="02020602080505020303" pitchFamily="18" charset="0"/>
              </a:rPr>
              <a:t>Vitamina C</a:t>
            </a:r>
            <a:br>
              <a:rPr lang="it-IT" sz="3200" b="1" i="1" dirty="0">
                <a:solidFill>
                  <a:srgbClr val="002060"/>
                </a:solidFill>
                <a:latin typeface="Baskerville Old Face" panose="02020602080505020303" pitchFamily="18" charset="0"/>
              </a:rPr>
            </a:br>
            <a:r>
              <a:rPr lang="it-IT" sz="3200" b="1" i="1" dirty="0">
                <a:solidFill>
                  <a:srgbClr val="002060"/>
                </a:solidFill>
                <a:latin typeface="Baskerville Old Face" panose="02020602080505020303" pitchFamily="18" charset="0"/>
              </a:rPr>
              <a:t>Cooperazione condivisione  Cultura d’impresa</a:t>
            </a:r>
            <a:br>
              <a:rPr lang="it-IT" sz="3200" b="1" i="1" dirty="0">
                <a:solidFill>
                  <a:srgbClr val="002060"/>
                </a:solidFill>
                <a:latin typeface="Baskerville Old Face" panose="02020602080505020303" pitchFamily="18" charset="0"/>
              </a:rPr>
            </a:br>
            <a:br>
              <a:rPr lang="it-IT" sz="3200" b="1" i="1" dirty="0">
                <a:solidFill>
                  <a:srgbClr val="002060"/>
                </a:solidFill>
                <a:latin typeface="Baskerville Old Face" panose="02020602080505020303" pitchFamily="18" charset="0"/>
              </a:rPr>
            </a:br>
            <a:r>
              <a:rPr lang="it-IT" sz="3200" b="1" i="1" dirty="0">
                <a:solidFill>
                  <a:srgbClr val="002060"/>
                </a:solidFill>
                <a:latin typeface="Baskerville Old Face" panose="02020602080505020303" pitchFamily="18" charset="0"/>
              </a:rPr>
              <a:t>Anno scolastico 2017-2018</a:t>
            </a:r>
          </a:p>
        </p:txBody>
      </p:sp>
      <p:pic>
        <p:nvPicPr>
          <p:cNvPr id="7" name="Immagine 6">
            <a:extLst>
              <a:ext uri="{FF2B5EF4-FFF2-40B4-BE49-F238E27FC236}">
                <a16:creationId xmlns:a16="http://schemas.microsoft.com/office/drawing/2014/main" id="{2A97B152-A69C-4C07-A1FA-00FC1750CBA5}"/>
              </a:ext>
            </a:extLst>
          </p:cNvPr>
          <p:cNvPicPr>
            <a:picLocks noChangeAspect="1"/>
          </p:cNvPicPr>
          <p:nvPr/>
        </p:nvPicPr>
        <p:blipFill>
          <a:blip r:embed="rId2"/>
          <a:stretch>
            <a:fillRect/>
          </a:stretch>
        </p:blipFill>
        <p:spPr>
          <a:xfrm>
            <a:off x="972000" y="5184233"/>
            <a:ext cx="1828959" cy="1121761"/>
          </a:xfrm>
          <a:prstGeom prst="rect">
            <a:avLst/>
          </a:prstGeom>
        </p:spPr>
      </p:pic>
      <p:pic>
        <p:nvPicPr>
          <p:cNvPr id="8" name="Immagine 7">
            <a:extLst>
              <a:ext uri="{FF2B5EF4-FFF2-40B4-BE49-F238E27FC236}">
                <a16:creationId xmlns:a16="http://schemas.microsoft.com/office/drawing/2014/main" id="{7439C1C3-855D-4A25-B5D4-85CF2D20F0E9}"/>
              </a:ext>
            </a:extLst>
          </p:cNvPr>
          <p:cNvPicPr>
            <a:picLocks noChangeAspect="1"/>
          </p:cNvPicPr>
          <p:nvPr/>
        </p:nvPicPr>
        <p:blipFill>
          <a:blip r:embed="rId3"/>
          <a:stretch>
            <a:fillRect/>
          </a:stretch>
        </p:blipFill>
        <p:spPr>
          <a:xfrm>
            <a:off x="5777514" y="5157788"/>
            <a:ext cx="1902117" cy="163996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914400" y="457200"/>
            <a:ext cx="7486650" cy="838200"/>
          </a:xfrm>
        </p:spPr>
        <p:txBody>
          <a:bodyPr>
            <a:normAutofit fontScale="90000"/>
          </a:bodyPr>
          <a:lstStyle/>
          <a:p>
            <a:pPr algn="ctr" eaLnBrk="1" hangingPunct="1">
              <a:defRPr/>
            </a:pPr>
            <a:r>
              <a:rPr lang="it-IT" dirty="0">
                <a:solidFill>
                  <a:srgbClr val="001B50"/>
                </a:solidFill>
                <a:latin typeface="Baskerville Old Face" pitchFamily="18" charset="0"/>
              </a:rPr>
              <a:t>Art. 45 Costituzione Italiana</a:t>
            </a:r>
            <a:endParaRPr lang="it-IT" dirty="0">
              <a:solidFill>
                <a:srgbClr val="001B50"/>
              </a:solidFill>
            </a:endParaRPr>
          </a:p>
        </p:txBody>
      </p:sp>
      <p:sp>
        <p:nvSpPr>
          <p:cNvPr id="15363" name="CasellaDiTesto 3"/>
          <p:cNvSpPr txBox="1">
            <a:spLocks noChangeArrowheads="1"/>
          </p:cNvSpPr>
          <p:nvPr/>
        </p:nvSpPr>
        <p:spPr bwMode="auto">
          <a:xfrm>
            <a:off x="285750" y="1857375"/>
            <a:ext cx="8501063" cy="3416300"/>
          </a:xfrm>
          <a:prstGeom prst="rect">
            <a:avLst/>
          </a:prstGeom>
          <a:noFill/>
          <a:ln w="9525">
            <a:noFill/>
            <a:miter lim="800000"/>
            <a:headEnd/>
            <a:tailEnd/>
          </a:ln>
        </p:spPr>
        <p:txBody>
          <a:bodyPr>
            <a:spAutoFit/>
          </a:bodyPr>
          <a:lstStyle/>
          <a:p>
            <a:pPr algn="just"/>
            <a:r>
              <a:rPr lang="it-IT" altLang="it-IT" sz="3600" dirty="0">
                <a:solidFill>
                  <a:srgbClr val="001B50"/>
                </a:solidFill>
                <a:latin typeface="Baskerville Old Face" pitchFamily="18" charset="0"/>
              </a:rPr>
              <a:t>"la Repubblica riconosce la funzione sociale della cooperazione a carattere di mutualità e senza fini di speculazione privata. La legge ne promuove e ne favorisce l'incremento con i mezzi più idonei e ne assicura, con gli opportuni controlli il carattere e le finalità".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tangolo 3"/>
          <p:cNvSpPr>
            <a:spLocks noChangeArrowheads="1"/>
          </p:cNvSpPr>
          <p:nvPr/>
        </p:nvSpPr>
        <p:spPr bwMode="auto">
          <a:xfrm>
            <a:off x="684213" y="1628775"/>
            <a:ext cx="7786687" cy="4400550"/>
          </a:xfrm>
          <a:prstGeom prst="rect">
            <a:avLst/>
          </a:prstGeom>
          <a:noFill/>
          <a:ln w="9525">
            <a:noFill/>
            <a:miter lim="800000"/>
            <a:headEnd/>
            <a:tailEnd/>
          </a:ln>
        </p:spPr>
        <p:txBody>
          <a:bodyPr>
            <a:spAutoFit/>
          </a:bodyPr>
          <a:lstStyle/>
          <a:p>
            <a:pPr algn="just"/>
            <a:r>
              <a:rPr lang="it-IT" altLang="it-IT" sz="2800">
                <a:solidFill>
                  <a:srgbClr val="001B50"/>
                </a:solidFill>
                <a:latin typeface="Baskerville Old Face" pitchFamily="18" charset="0"/>
              </a:rPr>
              <a:t>La prima cosa da notare è che la cooperazione è “riconosciuta” nella sua </a:t>
            </a:r>
            <a:r>
              <a:rPr lang="it-IT" altLang="it-IT" sz="2800" b="1">
                <a:solidFill>
                  <a:srgbClr val="001B50"/>
                </a:solidFill>
                <a:latin typeface="Baskerville Old Face" pitchFamily="18" charset="0"/>
              </a:rPr>
              <a:t>funzione sociale: </a:t>
            </a:r>
            <a:r>
              <a:rPr lang="it-IT" altLang="it-IT" sz="2800">
                <a:solidFill>
                  <a:srgbClr val="001B50"/>
                </a:solidFill>
                <a:latin typeface="Baskerville Old Face" pitchFamily="18" charset="0"/>
              </a:rPr>
              <a:t>con questo riconoscimento si intende dire che la funzione sociale preesiste alla norma e si è affermata nella pratica di uno sviluppo di questo fenomeno che affondava le radici nel tempo e nella società italiana. La funzione sociale è strettamente correlata, dalla norma costituzionale, al </a:t>
            </a:r>
            <a:r>
              <a:rPr lang="it-IT" altLang="it-IT" sz="2800" b="1">
                <a:solidFill>
                  <a:srgbClr val="001B50"/>
                </a:solidFill>
                <a:latin typeface="Baskerville Old Face" pitchFamily="18" charset="0"/>
              </a:rPr>
              <a:t>carattere mutualistico della cooperativa ed alla mancanza di speculazione privata, coessenziali alla identificazione del tipo cooperativo.</a:t>
            </a:r>
            <a:endParaRPr lang="it-IT" altLang="it-IT" sz="2800">
              <a:solidFill>
                <a:srgbClr val="001B50"/>
              </a:solidFill>
              <a:latin typeface="Baskerville Old Face"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2143125" y="214313"/>
            <a:ext cx="5214938" cy="868362"/>
          </a:xfrm>
        </p:spPr>
        <p:txBody>
          <a:bodyPr/>
          <a:lstStyle/>
          <a:p>
            <a:pPr algn="ctr" eaLnBrk="1" hangingPunct="1">
              <a:defRPr/>
            </a:pPr>
            <a:r>
              <a:rPr lang="it-IT" dirty="0">
                <a:solidFill>
                  <a:srgbClr val="001B50"/>
                </a:solidFill>
                <a:latin typeface="Baskerville Old Face" pitchFamily="18" charset="0"/>
              </a:rPr>
              <a:t>Il Legislatore</a:t>
            </a:r>
          </a:p>
        </p:txBody>
      </p:sp>
      <p:sp>
        <p:nvSpPr>
          <p:cNvPr id="17411" name="Rectangle 1"/>
          <p:cNvSpPr>
            <a:spLocks noChangeArrowheads="1"/>
          </p:cNvSpPr>
          <p:nvPr/>
        </p:nvSpPr>
        <p:spPr bwMode="auto">
          <a:xfrm>
            <a:off x="285750" y="1643063"/>
            <a:ext cx="8643938" cy="4832350"/>
          </a:xfrm>
          <a:prstGeom prst="rect">
            <a:avLst/>
          </a:prstGeom>
          <a:noFill/>
          <a:ln w="9525">
            <a:noFill/>
            <a:miter lim="800000"/>
            <a:headEnd/>
            <a:tailEnd/>
          </a:ln>
        </p:spPr>
        <p:txBody>
          <a:bodyPr anchor="ctr">
            <a:spAutoFit/>
          </a:bodyPr>
          <a:lstStyle/>
          <a:p>
            <a:pPr algn="just"/>
            <a:r>
              <a:rPr lang="it-IT" altLang="it-IT" sz="2800">
                <a:solidFill>
                  <a:srgbClr val="001B50"/>
                </a:solidFill>
                <a:latin typeface="Baskerville Old Face" pitchFamily="18" charset="0"/>
              </a:rPr>
              <a:t>Nell’intento di dar seguito a quanto normato dalla Costituzione e di vigilare su quanto dalla stessa imposto e previsto ha :</a:t>
            </a:r>
          </a:p>
          <a:p>
            <a:pPr algn="just">
              <a:buFontTx/>
              <a:buChar char="-"/>
            </a:pPr>
            <a:r>
              <a:rPr lang="it-IT" altLang="it-IT" sz="2800">
                <a:solidFill>
                  <a:srgbClr val="001B50"/>
                </a:solidFill>
                <a:latin typeface="Baskerville Old Face" pitchFamily="18" charset="0"/>
              </a:rPr>
              <a:t>- Elaborato per la cooperativa un sistema legislativo specifico</a:t>
            </a:r>
          </a:p>
          <a:p>
            <a:pPr algn="just">
              <a:buFontTx/>
              <a:buChar char="-"/>
            </a:pPr>
            <a:r>
              <a:rPr lang="it-IT" altLang="it-IT" sz="2800">
                <a:solidFill>
                  <a:srgbClr val="001B50"/>
                </a:solidFill>
                <a:latin typeface="Baskerville Old Face" pitchFamily="18" charset="0"/>
              </a:rPr>
              <a:t>- Sottoposto le cooperative ad una serie di controlli aggiuntivi rispetto alle altre società</a:t>
            </a:r>
          </a:p>
          <a:p>
            <a:pPr algn="just">
              <a:buFontTx/>
              <a:buChar char="-"/>
            </a:pPr>
            <a:r>
              <a:rPr lang="it-IT" altLang="it-IT" sz="2800">
                <a:solidFill>
                  <a:srgbClr val="001B50"/>
                </a:solidFill>
                <a:latin typeface="Baskerville Old Face" pitchFamily="18" charset="0"/>
              </a:rPr>
              <a:t>- Imposto alle cooperative una serie di vincoli patrimoniali ed economici</a:t>
            </a:r>
          </a:p>
          <a:p>
            <a:pPr algn="just">
              <a:buFontTx/>
              <a:buChar char="-"/>
            </a:pPr>
            <a:r>
              <a:rPr lang="it-IT" altLang="it-IT" sz="2800">
                <a:solidFill>
                  <a:srgbClr val="001B50"/>
                </a:solidFill>
                <a:latin typeface="Baskerville Old Face" pitchFamily="18" charset="0"/>
              </a:rPr>
              <a:t>- Concesso alla cooperativa una serie di agevolazioni fiscali strettamente connesse allo scopo mutualistico perseguito.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1079500" y="3492500"/>
            <a:ext cx="68040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it-IT" altLang="it-IT" sz="2400">
                <a:latin typeface="Times" panose="02020603050405020304" pitchFamily="18" charset="0"/>
                <a:ea typeface="ＭＳ Ｐゴシック" panose="020B0600070205080204" pitchFamily="34" charset="-128"/>
              </a:rPr>
              <a:t>      </a:t>
            </a:r>
            <a:r>
              <a:rPr lang="it-IT" altLang="it-IT" sz="3600">
                <a:solidFill>
                  <a:srgbClr val="FF0000"/>
                </a:solidFill>
                <a:latin typeface="Baskerville Old Face" pitchFamily="18" charset="0"/>
                <a:ea typeface="ＭＳ Ｐゴシック" panose="020B0600070205080204" pitchFamily="34" charset="-128"/>
              </a:rPr>
              <a:t>Video Probi Pionieri di Rochdale</a:t>
            </a:r>
            <a:endParaRPr lang="it-IT" altLang="it-IT" sz="3600" i="1" u="sng">
              <a:solidFill>
                <a:srgbClr val="FF0000"/>
              </a:solidFill>
              <a:latin typeface="Baskerville Old Face" pitchFamily="18" charset="0"/>
              <a:ea typeface="ＭＳ Ｐゴシック" panose="020B0600070205080204" pitchFamily="34" charset="-128"/>
            </a:endParaRPr>
          </a:p>
        </p:txBody>
      </p:sp>
      <p:sp>
        <p:nvSpPr>
          <p:cNvPr id="25604" name="Titolo 1"/>
          <p:cNvSpPr>
            <a:spLocks noGrp="1"/>
          </p:cNvSpPr>
          <p:nvPr>
            <p:ph type="title"/>
          </p:nvPr>
        </p:nvSpPr>
        <p:spPr>
          <a:xfrm>
            <a:off x="1584325" y="1260475"/>
            <a:ext cx="5903913" cy="827088"/>
          </a:xfrm>
        </p:spPr>
        <p:txBody>
          <a:bodyPr>
            <a:normAutofit fontScale="90000"/>
          </a:bodyPr>
          <a:lstStyle/>
          <a:p>
            <a:pPr algn="ctr"/>
            <a:r>
              <a:rPr lang="it-IT" altLang="it-IT" b="1" i="1">
                <a:solidFill>
                  <a:srgbClr val="001B50"/>
                </a:solidFill>
                <a:latin typeface="Baskerville Old Face" pitchFamily="18" charset="0"/>
              </a:rPr>
              <a:t>La storia della cooperazione</a:t>
            </a:r>
          </a:p>
        </p:txBody>
      </p:sp>
      <p:pic>
        <p:nvPicPr>
          <p:cNvPr id="5"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85800" y="109696"/>
            <a:ext cx="1745425" cy="1490504"/>
          </a:xfrm>
          <a:prstGeom prst="rect">
            <a:avLst/>
          </a:prstGeom>
          <a:noFill/>
          <a:ln w="9525">
            <a:noFill/>
            <a:miter lim="800000"/>
            <a:headEnd/>
            <a:tailEnd/>
          </a:ln>
        </p:spPr>
      </p:pic>
      <p:pic>
        <p:nvPicPr>
          <p:cNvPr id="2" name="Immagine 1">
            <a:extLst>
              <a:ext uri="{FF2B5EF4-FFF2-40B4-BE49-F238E27FC236}">
                <a16:creationId xmlns:a16="http://schemas.microsoft.com/office/drawing/2014/main" id="{36994EB1-76A6-4F0B-8E90-C60C37A33656}"/>
              </a:ext>
            </a:extLst>
          </p:cNvPr>
          <p:cNvPicPr>
            <a:picLocks noChangeAspect="1"/>
          </p:cNvPicPr>
          <p:nvPr/>
        </p:nvPicPr>
        <p:blipFill>
          <a:blip r:embed="rId4"/>
          <a:stretch>
            <a:fillRect/>
          </a:stretch>
        </p:blipFill>
        <p:spPr>
          <a:xfrm>
            <a:off x="1237718" y="5257800"/>
            <a:ext cx="1828959" cy="1121761"/>
          </a:xfrm>
          <a:prstGeom prst="rect">
            <a:avLst/>
          </a:prstGeom>
        </p:spPr>
      </p:pic>
    </p:spTree>
    <p:extLst>
      <p:ext uri="{BB962C8B-B14F-4D97-AF65-F5344CB8AC3E}">
        <p14:creationId xmlns:p14="http://schemas.microsoft.com/office/powerpoint/2010/main" val="362455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ttangolo 1"/>
          <p:cNvSpPr>
            <a:spLocks noChangeArrowheads="1"/>
          </p:cNvSpPr>
          <p:nvPr/>
        </p:nvSpPr>
        <p:spPr bwMode="auto">
          <a:xfrm>
            <a:off x="0" y="928688"/>
            <a:ext cx="9144000" cy="5694362"/>
          </a:xfrm>
          <a:prstGeom prst="rect">
            <a:avLst/>
          </a:prstGeom>
          <a:noFill/>
          <a:ln w="9525">
            <a:noFill/>
            <a:miter lim="800000"/>
            <a:headEnd/>
            <a:tailEnd/>
          </a:ln>
        </p:spPr>
        <p:txBody>
          <a:bodyPr>
            <a:spAutoFit/>
          </a:bodyPr>
          <a:lstStyle/>
          <a:p>
            <a:r>
              <a:rPr lang="it-IT" altLang="it-IT" sz="2600" dirty="0">
                <a:solidFill>
                  <a:srgbClr val="001B50"/>
                </a:solidFill>
                <a:latin typeface="Baskerville Old Face" pitchFamily="18" charset="0"/>
              </a:rPr>
              <a:t>La cooperativa è una società (cioè un´impresa formata da più persone) caratterizzata dallo scopo mutualistico; (</a:t>
            </a:r>
            <a:r>
              <a:rPr lang="it-IT" altLang="it-IT" sz="2600" b="1" dirty="0">
                <a:solidFill>
                  <a:srgbClr val="001B50"/>
                </a:solidFill>
                <a:latin typeface="Baskerville Old Face" pitchFamily="18" charset="0"/>
              </a:rPr>
              <a:t>art. 2511 c.c.</a:t>
            </a:r>
            <a:r>
              <a:rPr lang="it-IT" altLang="it-IT" sz="2600" dirty="0">
                <a:solidFill>
                  <a:srgbClr val="001B50"/>
                </a:solidFill>
                <a:latin typeface="Baskerville Old Face" pitchFamily="18" charset="0"/>
              </a:rPr>
              <a:t>: le cooperative sono società a capitale variabile con scopo mutualistico iscritte presso l’Albo delle società cooperative). Due, quindi, sono le caratteristiche distintive che definiscono la società cooperativa: la </a:t>
            </a:r>
            <a:r>
              <a:rPr lang="it-IT" altLang="it-IT" sz="2600" b="1" dirty="0">
                <a:solidFill>
                  <a:srgbClr val="001B50"/>
                </a:solidFill>
                <a:latin typeface="Baskerville Old Face" pitchFamily="18" charset="0"/>
              </a:rPr>
              <a:t>variabilità del capitale sociale (e cioè il fatto che non sia determinato in un ammontare preciso, </a:t>
            </a:r>
            <a:r>
              <a:rPr lang="it-IT" altLang="it-IT" sz="2600" dirty="0">
                <a:solidFill>
                  <a:srgbClr val="001B50"/>
                </a:solidFill>
                <a:latin typeface="Baskerville Old Face" pitchFamily="18" charset="0"/>
              </a:rPr>
              <a:t>definito nello statuto) – art. 2524 c.c. - e lo </a:t>
            </a:r>
            <a:r>
              <a:rPr lang="it-IT" altLang="it-IT" sz="2600" b="1" dirty="0">
                <a:solidFill>
                  <a:srgbClr val="001B50"/>
                </a:solidFill>
                <a:latin typeface="Baskerville Old Face" pitchFamily="18" charset="0"/>
              </a:rPr>
              <a:t>scopo mutualistico. </a:t>
            </a:r>
            <a:r>
              <a:rPr lang="it-IT" altLang="it-IT" sz="2600" dirty="0">
                <a:solidFill>
                  <a:srgbClr val="001B50"/>
                </a:solidFill>
                <a:latin typeface="Baskerville Old Face" pitchFamily="18" charset="0"/>
              </a:rPr>
              <a:t>Per questo seconda caratteristica la denominazione sociale delle cooperative deve sempre contenere l’indicazione di società cooperativa (</a:t>
            </a:r>
            <a:r>
              <a:rPr lang="it-IT" altLang="it-IT" sz="2600" b="1" dirty="0">
                <a:solidFill>
                  <a:srgbClr val="001B50"/>
                </a:solidFill>
                <a:latin typeface="Baskerville Old Face" pitchFamily="18" charset="0"/>
              </a:rPr>
              <a:t>art. 2515 c.c.</a:t>
            </a:r>
            <a:r>
              <a:rPr lang="it-IT" altLang="it-IT" sz="2600" dirty="0">
                <a:solidFill>
                  <a:srgbClr val="001B50"/>
                </a:solidFill>
                <a:latin typeface="Baskerville Old Face" pitchFamily="18" charset="0"/>
              </a:rPr>
              <a:t>) e solo le società che hanno scopo mutualistico possono essere cooperative. Per completare la definizione è da aggiungere un altro requisito essenziale: la società cooperativa è una società che gode della </a:t>
            </a:r>
            <a:r>
              <a:rPr lang="it-IT" altLang="it-IT" sz="2600" b="1" dirty="0">
                <a:solidFill>
                  <a:srgbClr val="001B50"/>
                </a:solidFill>
                <a:latin typeface="Baskerville Old Face" pitchFamily="18" charset="0"/>
              </a:rPr>
              <a:t>limitazione della responsabilità (art. 2518 c.c.).</a:t>
            </a:r>
            <a:endParaRPr lang="it-IT" altLang="it-IT" sz="2600" b="1" u="sng" dirty="0">
              <a:solidFill>
                <a:srgbClr val="001B50"/>
              </a:solidFill>
              <a:latin typeface="Baskerville Old Face" pitchFamily="18" charset="0"/>
            </a:endParaRPr>
          </a:p>
        </p:txBody>
      </p:sp>
      <p:sp>
        <p:nvSpPr>
          <p:cNvPr id="7" name="Titolo 1"/>
          <p:cNvSpPr txBox="1">
            <a:spLocks/>
          </p:cNvSpPr>
          <p:nvPr/>
        </p:nvSpPr>
        <p:spPr>
          <a:xfrm>
            <a:off x="914400" y="214313"/>
            <a:ext cx="7043738" cy="868362"/>
          </a:xfrm>
          <a:prstGeom prst="rect">
            <a:avLst/>
          </a:prstGeom>
        </p:spPr>
        <p:txBody>
          <a:bodyPr anchor="ctr">
            <a:normAutofit/>
          </a:bodyPr>
          <a:lstStyle/>
          <a:p>
            <a:pPr algn="ctr" defTabSz="914400">
              <a:defRPr/>
            </a:pPr>
            <a:r>
              <a:rPr lang="it-IT" sz="3600" cap="all" dirty="0" err="1">
                <a:solidFill>
                  <a:srgbClr val="001B50"/>
                </a:solidFill>
                <a:effectLst>
                  <a:reflection blurRad="12700" stA="48000" endA="300" endPos="55000" dir="5400000" sy="-90000" algn="bl" rotWithShape="0"/>
                </a:effectLst>
                <a:latin typeface="Baskerville Old Face" pitchFamily="18" charset="0"/>
                <a:ea typeface="+mj-ea"/>
                <a:cs typeface="+mj-cs"/>
              </a:rPr>
              <a:t>lA</a:t>
            </a:r>
            <a:r>
              <a:rPr lang="it-IT" sz="3600" cap="all" dirty="0">
                <a:solidFill>
                  <a:srgbClr val="001B50"/>
                </a:solidFill>
                <a:effectLst>
                  <a:reflection blurRad="12700" stA="48000" endA="300" endPos="55000" dir="5400000" sy="-90000" algn="bl" rotWithShape="0"/>
                </a:effectLst>
                <a:latin typeface="Baskerville Old Face" pitchFamily="18" charset="0"/>
                <a:ea typeface="+mj-ea"/>
                <a:cs typeface="+mj-cs"/>
              </a:rPr>
              <a:t> SOCIETA’COOPERATIVA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4313" y="1071563"/>
            <a:ext cx="8572500" cy="5508625"/>
          </a:xfrm>
          <a:prstGeom prst="rect">
            <a:avLst/>
          </a:prstGeom>
          <a:noFill/>
          <a:ln w="9525">
            <a:noFill/>
            <a:miter lim="800000"/>
            <a:headEnd/>
            <a:tailEnd/>
          </a:ln>
        </p:spPr>
        <p:txBody>
          <a:bodyPr>
            <a:spAutoFit/>
          </a:bodyPr>
          <a:lstStyle/>
          <a:p>
            <a:r>
              <a:rPr lang="it-IT" altLang="it-IT" sz="2200" b="1">
                <a:solidFill>
                  <a:srgbClr val="001B50"/>
                </a:solidFill>
                <a:latin typeface="Baskerville Old Face" pitchFamily="18" charset="0"/>
              </a:rPr>
              <a:t>Il Legislatore nell’intento di tutelare la funzione sociale della cooperativa  ha quindi legislativamente sancito che:</a:t>
            </a:r>
          </a:p>
          <a:p>
            <a:pPr>
              <a:buFontTx/>
              <a:buChar char="-"/>
            </a:pPr>
            <a:r>
              <a:rPr lang="it-IT" altLang="it-IT" sz="2200">
                <a:solidFill>
                  <a:srgbClr val="001B50"/>
                </a:solidFill>
                <a:latin typeface="Baskerville Old Face" pitchFamily="18" charset="0"/>
              </a:rPr>
              <a:t>La società cooperativa è una società a responsabilità limitata ovvero per le obbligazioni sociali risponde soltanto la società con il suo patrimonio ( art. 2518 c.c.) </a:t>
            </a:r>
          </a:p>
          <a:p>
            <a:pPr>
              <a:buFontTx/>
              <a:buChar char="-"/>
            </a:pPr>
            <a:r>
              <a:rPr lang="it-IT" altLang="it-IT" sz="2200">
                <a:solidFill>
                  <a:srgbClr val="001B50"/>
                </a:solidFill>
                <a:latin typeface="Baskerville Old Face" pitchFamily="18" charset="0"/>
              </a:rPr>
              <a:t> Dovendo la cooperativa assolvere ad una funzione sociale ovvero rispondere ai bisogni delle persone per </a:t>
            </a:r>
            <a:r>
              <a:rPr lang="it-IT" altLang="it-IT" sz="2200" b="1">
                <a:solidFill>
                  <a:srgbClr val="001B50"/>
                </a:solidFill>
                <a:latin typeface="Baskerville Old Face" pitchFamily="18" charset="0"/>
              </a:rPr>
              <a:t>costituire una cooperativa </a:t>
            </a:r>
            <a:r>
              <a:rPr lang="it-IT" altLang="it-IT" sz="2200">
                <a:solidFill>
                  <a:srgbClr val="001B50"/>
                </a:solidFill>
                <a:latin typeface="Baskerville Old Face" pitchFamily="18" charset="0"/>
              </a:rPr>
              <a:t>occorre che i soci siano </a:t>
            </a:r>
            <a:r>
              <a:rPr lang="it-IT" altLang="it-IT" sz="2200" b="1">
                <a:solidFill>
                  <a:srgbClr val="001B50"/>
                </a:solidFill>
                <a:latin typeface="Baskerville Old Face" pitchFamily="18" charset="0"/>
              </a:rPr>
              <a:t>almeno 9</a:t>
            </a:r>
            <a:r>
              <a:rPr lang="it-IT" altLang="it-IT" sz="2200">
                <a:solidFill>
                  <a:srgbClr val="001B50"/>
                </a:solidFill>
                <a:latin typeface="Baskerville Old Face" pitchFamily="18" charset="0"/>
              </a:rPr>
              <a:t> ( art. 2522 c.c.). Può essere costituita una cooperativa anche da soli tre soci purchè persone fisiche ed adotti le norme delle srl</a:t>
            </a:r>
          </a:p>
          <a:p>
            <a:r>
              <a:rPr lang="it-IT" altLang="it-IT" sz="2200">
                <a:solidFill>
                  <a:srgbClr val="001B50"/>
                </a:solidFill>
                <a:latin typeface="Baskerville Old Face" pitchFamily="18" charset="0"/>
              </a:rPr>
              <a:t>Da 9 a 19 soci la cooperativa può adottare indifferentemente le norme per le srl o spa (se però patrimonio attivo &gt; 1 milione solo Spa)</a:t>
            </a:r>
          </a:p>
          <a:p>
            <a:r>
              <a:rPr lang="it-IT" altLang="it-IT" sz="2200">
                <a:solidFill>
                  <a:srgbClr val="001B50"/>
                </a:solidFill>
                <a:latin typeface="Baskerville Old Face" pitchFamily="18" charset="0"/>
              </a:rPr>
              <a:t>Oltre 19 soci e Attivo Patrimoniale &gt; 1 milione solo spa</a:t>
            </a:r>
          </a:p>
          <a:p>
            <a:pPr>
              <a:buFontTx/>
              <a:buChar char="-"/>
            </a:pPr>
            <a:r>
              <a:rPr lang="it-IT" altLang="it-IT" sz="2200">
                <a:solidFill>
                  <a:srgbClr val="001B50"/>
                </a:solidFill>
                <a:latin typeface="Baskerville Old Face" pitchFamily="18" charset="0"/>
              </a:rPr>
              <a:t> Nell’intento di agevolare </a:t>
            </a:r>
            <a:r>
              <a:rPr lang="it-IT" altLang="it-IT" sz="2200" b="1">
                <a:solidFill>
                  <a:srgbClr val="001B50"/>
                </a:solidFill>
                <a:latin typeface="Baskerville Old Face" pitchFamily="18" charset="0"/>
              </a:rPr>
              <a:t>l’ammissione di nuovi </a:t>
            </a:r>
            <a:r>
              <a:rPr lang="it-IT" altLang="it-IT" sz="2200">
                <a:solidFill>
                  <a:srgbClr val="001B50"/>
                </a:solidFill>
                <a:latin typeface="Baskerville Old Face" pitchFamily="18" charset="0"/>
              </a:rPr>
              <a:t>soci la stessa non comporta la modificazione dell’atto costitutivo e </a:t>
            </a:r>
            <a:r>
              <a:rPr lang="it-IT" altLang="it-IT" sz="2200" b="1">
                <a:solidFill>
                  <a:srgbClr val="001B50"/>
                </a:solidFill>
                <a:latin typeface="Baskerville Old Face" pitchFamily="18" charset="0"/>
              </a:rPr>
              <a:t>il capitale non è determinato </a:t>
            </a:r>
            <a:r>
              <a:rPr lang="it-IT" altLang="it-IT" sz="2200">
                <a:solidFill>
                  <a:srgbClr val="001B50"/>
                </a:solidFill>
                <a:latin typeface="Baskerville Old Face" pitchFamily="18" charset="0"/>
              </a:rPr>
              <a:t>in un ammontare prestabilito (art. 2524 c.c.)  </a:t>
            </a:r>
          </a:p>
        </p:txBody>
      </p:sp>
      <p:sp>
        <p:nvSpPr>
          <p:cNvPr id="50179" name="Titolo 1"/>
          <p:cNvSpPr>
            <a:spLocks noGrp="1"/>
          </p:cNvSpPr>
          <p:nvPr>
            <p:ph type="title"/>
          </p:nvPr>
        </p:nvSpPr>
        <p:spPr>
          <a:xfrm>
            <a:off x="214313" y="274638"/>
            <a:ext cx="8015287" cy="868362"/>
          </a:xfrm>
        </p:spPr>
        <p:txBody>
          <a:bodyPr>
            <a:normAutofit fontScale="90000"/>
          </a:bodyPr>
          <a:lstStyle/>
          <a:p>
            <a:pPr algn="ctr" eaLnBrk="1" hangingPunct="1">
              <a:defRPr/>
            </a:pPr>
            <a:r>
              <a:rPr lang="it-IT" dirty="0">
                <a:solidFill>
                  <a:srgbClr val="001B50"/>
                </a:solidFill>
                <a:latin typeface="Baskerville Old Face" pitchFamily="18" charset="0"/>
              </a:rPr>
              <a:t>Per costituire una Cooperativa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23850" y="1052513"/>
            <a:ext cx="8215313" cy="4894262"/>
          </a:xfrm>
          <a:prstGeom prst="rect">
            <a:avLst/>
          </a:prstGeom>
          <a:noFill/>
          <a:ln w="9525">
            <a:noFill/>
            <a:miter lim="800000"/>
            <a:headEnd/>
            <a:tailEnd/>
          </a:ln>
        </p:spPr>
        <p:txBody>
          <a:bodyPr>
            <a:spAutoFit/>
          </a:bodyPr>
          <a:lstStyle/>
          <a:p>
            <a:pPr>
              <a:buFontTx/>
              <a:buChar char="-"/>
            </a:pPr>
            <a:r>
              <a:rPr lang="it-IT" altLang="it-IT" sz="2400">
                <a:solidFill>
                  <a:srgbClr val="001B50"/>
                </a:solidFill>
                <a:latin typeface="Baskerville Old Face" pitchFamily="18" charset="0"/>
              </a:rPr>
              <a:t>Riconoscendo il bisogno per cui i soci costituisco una cooperativa uguale per tutti coloro che lo condividono il legislatore ha normato la cooperativa su </a:t>
            </a:r>
            <a:r>
              <a:rPr lang="it-IT" altLang="it-IT" sz="2400" b="1">
                <a:solidFill>
                  <a:srgbClr val="001B50"/>
                </a:solidFill>
                <a:latin typeface="Baskerville Old Face" pitchFamily="18" charset="0"/>
              </a:rPr>
              <a:t>principi democratici </a:t>
            </a:r>
            <a:r>
              <a:rPr lang="it-IT" altLang="it-IT" sz="2400">
                <a:solidFill>
                  <a:srgbClr val="001B50"/>
                </a:solidFill>
                <a:latin typeface="Baskerville Old Face" pitchFamily="18" charset="0"/>
              </a:rPr>
              <a:t>conferendo a ciascun socio persona fisica un solo voto qualunque sia il valore della quota o il numero delle azioni possedute (art. 2538 c.c.). E’ possibile attribuire ai soci persone giuridiche (per statuto) fino ad un massimo di 5 voti in relazione all’ammontare della quota di capitale oppure al numero dei loro membri.</a:t>
            </a:r>
          </a:p>
          <a:p>
            <a:pPr>
              <a:buFontTx/>
              <a:buChar char="-"/>
            </a:pPr>
            <a:r>
              <a:rPr lang="it-IT" altLang="it-IT" sz="2400">
                <a:solidFill>
                  <a:srgbClr val="001B50"/>
                </a:solidFill>
                <a:latin typeface="Baskerville Old Face" pitchFamily="18" charset="0"/>
              </a:rPr>
              <a:t>Volendo poi tutelare lo </a:t>
            </a:r>
            <a:r>
              <a:rPr lang="it-IT" altLang="it-IT" sz="2400" b="1">
                <a:solidFill>
                  <a:srgbClr val="001B50"/>
                </a:solidFill>
                <a:latin typeface="Baskerville Old Face" pitchFamily="18" charset="0"/>
              </a:rPr>
              <a:t>scopo mutualistico </a:t>
            </a:r>
            <a:r>
              <a:rPr lang="it-IT" altLang="it-IT" sz="2400">
                <a:solidFill>
                  <a:srgbClr val="001B50"/>
                </a:solidFill>
                <a:latin typeface="Baskerville Old Face" pitchFamily="18" charset="0"/>
              </a:rPr>
              <a:t>ha inteso porre dei limiti al capitale sociale sottoscrivibile da ciascun socio ponendo limiti minimi e massimi (art. 2525 c.c.) :</a:t>
            </a:r>
          </a:p>
          <a:p>
            <a:pPr>
              <a:buFontTx/>
              <a:buChar char="-"/>
            </a:pPr>
            <a:r>
              <a:rPr lang="it-IT" altLang="it-IT" sz="2400">
                <a:solidFill>
                  <a:srgbClr val="001B50"/>
                </a:solidFill>
                <a:latin typeface="Baskerville Old Face" pitchFamily="18" charset="0"/>
              </a:rPr>
              <a:t> limite minimo € 25,00</a:t>
            </a:r>
          </a:p>
          <a:p>
            <a:pPr>
              <a:buFontTx/>
              <a:buChar char="-"/>
            </a:pPr>
            <a:r>
              <a:rPr lang="it-IT" altLang="it-IT" sz="2400">
                <a:solidFill>
                  <a:srgbClr val="001B50"/>
                </a:solidFill>
                <a:latin typeface="Baskerville Old Face" pitchFamily="18" charset="0"/>
              </a:rPr>
              <a:t> limite massimo : € 100.000,00</a:t>
            </a:r>
          </a:p>
        </p:txBody>
      </p:sp>
      <p:sp>
        <p:nvSpPr>
          <p:cNvPr id="51203" name="Titolo 1"/>
          <p:cNvSpPr>
            <a:spLocks noGrp="1"/>
          </p:cNvSpPr>
          <p:nvPr>
            <p:ph type="title"/>
          </p:nvPr>
        </p:nvSpPr>
        <p:spPr>
          <a:xfrm>
            <a:off x="214313" y="274638"/>
            <a:ext cx="8715375" cy="868362"/>
          </a:xfrm>
        </p:spPr>
        <p:txBody>
          <a:bodyPr/>
          <a:lstStyle/>
          <a:p>
            <a:pPr algn="ctr" eaLnBrk="1" hangingPunct="1">
              <a:defRPr/>
            </a:pPr>
            <a:r>
              <a:rPr lang="it-IT" sz="2800" dirty="0">
                <a:solidFill>
                  <a:srgbClr val="001B50"/>
                </a:solidFill>
                <a:latin typeface="Baskerville Old Face" pitchFamily="18" charset="0"/>
              </a:rPr>
              <a:t>Per costituire una cooperativa – segue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95288" y="1052513"/>
            <a:ext cx="8215312" cy="5632450"/>
          </a:xfrm>
          <a:prstGeom prst="rect">
            <a:avLst/>
          </a:prstGeom>
          <a:noFill/>
          <a:ln w="9525">
            <a:noFill/>
            <a:miter lim="800000"/>
            <a:headEnd/>
            <a:tailEnd/>
          </a:ln>
        </p:spPr>
        <p:txBody>
          <a:bodyPr>
            <a:spAutoFit/>
          </a:bodyPr>
          <a:lstStyle/>
          <a:p>
            <a:pPr>
              <a:buFontTx/>
              <a:buChar char="-"/>
            </a:pPr>
            <a:r>
              <a:rPr lang="it-IT" altLang="it-IT" sz="2400" dirty="0">
                <a:solidFill>
                  <a:srgbClr val="001B50"/>
                </a:solidFill>
                <a:latin typeface="Baskerville Old Face" pitchFamily="18" charset="0"/>
              </a:rPr>
              <a:t>Dovendo le cooperative rispondere ai bisogni dei propri soci il legislatore esige che le cooperative indichino nei propri statuti </a:t>
            </a:r>
            <a:r>
              <a:rPr lang="it-IT" altLang="it-IT" sz="2400" b="1" dirty="0">
                <a:solidFill>
                  <a:srgbClr val="001B50"/>
                </a:solidFill>
                <a:latin typeface="Baskerville Old Face" pitchFamily="18" charset="0"/>
              </a:rPr>
              <a:t>i requisiti dei soci </a:t>
            </a:r>
            <a:r>
              <a:rPr lang="it-IT" altLang="it-IT" sz="2400" dirty="0">
                <a:solidFill>
                  <a:srgbClr val="001B50"/>
                </a:solidFill>
                <a:latin typeface="Baskerville Old Face" pitchFamily="18" charset="0"/>
              </a:rPr>
              <a:t>(art. 2527 c.c.) e la procedura di ammissione secondo criteri non discriminatori coerenti con lo scopo mutualistico e l’attività economica svolta e nel rispetto della parità di trattamento dei soci ( art. 2516 c.c.).</a:t>
            </a:r>
          </a:p>
          <a:p>
            <a:pPr>
              <a:buFontTx/>
              <a:buChar char="-"/>
            </a:pPr>
            <a:r>
              <a:rPr lang="it-IT" altLang="it-IT" sz="2400" dirty="0">
                <a:solidFill>
                  <a:srgbClr val="001B50"/>
                </a:solidFill>
                <a:latin typeface="Baskerville Old Face" pitchFamily="18" charset="0"/>
              </a:rPr>
              <a:t>Al fine della </a:t>
            </a:r>
            <a:r>
              <a:rPr lang="it-IT" altLang="it-IT" sz="2400" b="1" dirty="0">
                <a:solidFill>
                  <a:srgbClr val="001B50"/>
                </a:solidFill>
                <a:latin typeface="Baskerville Old Face" pitchFamily="18" charset="0"/>
              </a:rPr>
              <a:t>condivisione delle scelte </a:t>
            </a:r>
            <a:r>
              <a:rPr lang="it-IT" altLang="it-IT" sz="2400" dirty="0">
                <a:solidFill>
                  <a:srgbClr val="001B50"/>
                </a:solidFill>
                <a:latin typeface="Baskerville Old Face" pitchFamily="18" charset="0"/>
              </a:rPr>
              <a:t>per il raggiungimento dello scopo sociale nonché della </a:t>
            </a:r>
            <a:r>
              <a:rPr lang="it-IT" altLang="it-IT" sz="2400" b="1" dirty="0">
                <a:solidFill>
                  <a:srgbClr val="001B50"/>
                </a:solidFill>
                <a:latin typeface="Baskerville Old Face" pitchFamily="18" charset="0"/>
              </a:rPr>
              <a:t>partecipazione dei soci </a:t>
            </a:r>
            <a:r>
              <a:rPr lang="it-IT" altLang="it-IT" sz="2400" dirty="0">
                <a:solidFill>
                  <a:srgbClr val="001B50"/>
                </a:solidFill>
                <a:latin typeface="Baskerville Old Face" pitchFamily="18" charset="0"/>
              </a:rPr>
              <a:t>il legislatore stabilisce che la </a:t>
            </a:r>
            <a:r>
              <a:rPr lang="it-IT" altLang="it-IT" sz="2400" b="1" dirty="0">
                <a:solidFill>
                  <a:srgbClr val="001B50"/>
                </a:solidFill>
                <a:latin typeface="Baskerville Old Face" pitchFamily="18" charset="0"/>
              </a:rPr>
              <a:t>maggioranza</a:t>
            </a:r>
            <a:r>
              <a:rPr lang="it-IT" altLang="it-IT" sz="2400" dirty="0">
                <a:solidFill>
                  <a:srgbClr val="001B50"/>
                </a:solidFill>
                <a:latin typeface="Baskerville Old Face" pitchFamily="18" charset="0"/>
              </a:rPr>
              <a:t> degli </a:t>
            </a:r>
            <a:r>
              <a:rPr lang="it-IT" altLang="it-IT" sz="2400" b="1" dirty="0">
                <a:solidFill>
                  <a:srgbClr val="001B50"/>
                </a:solidFill>
                <a:latin typeface="Baskerville Old Face" pitchFamily="18" charset="0"/>
              </a:rPr>
              <a:t>amministratori</a:t>
            </a:r>
            <a:r>
              <a:rPr lang="it-IT" altLang="it-IT" sz="2400" dirty="0">
                <a:solidFill>
                  <a:srgbClr val="001B50"/>
                </a:solidFill>
                <a:latin typeface="Baskerville Old Face" pitchFamily="18" charset="0"/>
              </a:rPr>
              <a:t> sia scelta tra i </a:t>
            </a:r>
            <a:r>
              <a:rPr lang="it-IT" altLang="it-IT" sz="2400" b="1" dirty="0">
                <a:solidFill>
                  <a:srgbClr val="001B50"/>
                </a:solidFill>
                <a:latin typeface="Baskerville Old Face" pitchFamily="18" charset="0"/>
              </a:rPr>
              <a:t>soci </a:t>
            </a:r>
            <a:r>
              <a:rPr lang="it-IT" altLang="it-IT" sz="2400" dirty="0">
                <a:solidFill>
                  <a:srgbClr val="001B50"/>
                </a:solidFill>
                <a:latin typeface="Baskerville Old Face" pitchFamily="18" charset="0"/>
              </a:rPr>
              <a:t>cooperatori ovvero tra le persone indicate dai soci cooperatori persone giuridiche ( art. 2542 c.c.).</a:t>
            </a:r>
          </a:p>
          <a:p>
            <a:pPr>
              <a:buFontTx/>
              <a:buChar char="-"/>
            </a:pPr>
            <a:r>
              <a:rPr lang="it-IT" altLang="it-IT" sz="2400" dirty="0">
                <a:solidFill>
                  <a:srgbClr val="001B50"/>
                </a:solidFill>
                <a:latin typeface="Baskerville Old Face" pitchFamily="18" charset="0"/>
              </a:rPr>
              <a:t>Onde evitare che una cooperativa possa perseguire scopi lucrativi, la legge </a:t>
            </a:r>
            <a:r>
              <a:rPr lang="it-IT" altLang="it-IT" sz="2400" b="1" dirty="0">
                <a:solidFill>
                  <a:srgbClr val="001B50"/>
                </a:solidFill>
                <a:latin typeface="Baskerville Old Face" pitchFamily="18" charset="0"/>
              </a:rPr>
              <a:t>limita la remunerazione del capitale</a:t>
            </a:r>
            <a:r>
              <a:rPr lang="it-IT" altLang="it-IT" sz="2400" dirty="0">
                <a:solidFill>
                  <a:srgbClr val="001B50"/>
                </a:solidFill>
                <a:latin typeface="Baskerville Old Face" pitchFamily="18" charset="0"/>
              </a:rPr>
              <a:t>; inoltre nel momento dello scioglimento, i soci non possono dividersi il patrimonio della cooperativa. </a:t>
            </a:r>
          </a:p>
        </p:txBody>
      </p:sp>
      <p:sp>
        <p:nvSpPr>
          <p:cNvPr id="52227" name="Titolo 1"/>
          <p:cNvSpPr>
            <a:spLocks noGrp="1"/>
          </p:cNvSpPr>
          <p:nvPr>
            <p:ph type="title"/>
          </p:nvPr>
        </p:nvSpPr>
        <p:spPr>
          <a:xfrm>
            <a:off x="395288" y="214313"/>
            <a:ext cx="8534400" cy="654050"/>
          </a:xfrm>
        </p:spPr>
        <p:txBody>
          <a:bodyPr/>
          <a:lstStyle/>
          <a:p>
            <a:pPr algn="ctr" eaLnBrk="1" hangingPunct="1">
              <a:defRPr/>
            </a:pPr>
            <a:r>
              <a:rPr lang="it-IT" sz="2800" dirty="0">
                <a:solidFill>
                  <a:srgbClr val="001B50"/>
                </a:solidFill>
                <a:latin typeface="Baskerville Old Face" pitchFamily="18" charset="0"/>
              </a:rPr>
              <a:t>Per costituire una cooperativa - segue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4313" y="1600200"/>
            <a:ext cx="8715375" cy="5262979"/>
          </a:xfrm>
          <a:prstGeom prst="rect">
            <a:avLst/>
          </a:prstGeom>
          <a:noFill/>
          <a:ln w="9525">
            <a:noFill/>
            <a:miter lim="800000"/>
            <a:headEnd/>
            <a:tailEnd/>
          </a:ln>
        </p:spPr>
        <p:txBody>
          <a:bodyPr>
            <a:spAutoFit/>
          </a:bodyPr>
          <a:lstStyle/>
          <a:p>
            <a:pPr>
              <a:buFontTx/>
              <a:buChar char="-"/>
            </a:pPr>
            <a:r>
              <a:rPr kumimoji="1" lang="it-IT" altLang="it-IT" sz="2400" dirty="0">
                <a:solidFill>
                  <a:srgbClr val="001B50"/>
                </a:solidFill>
                <a:latin typeface="Baskerville Old Face" pitchFamily="18" charset="0"/>
              </a:rPr>
              <a:t>La cooperativa deve garantire di poter assolvere alle proprie finalità nel tempo e quindi anche per le generazioni future. Così il </a:t>
            </a:r>
            <a:r>
              <a:rPr kumimoji="1" lang="it-IT" altLang="it-IT" sz="2400" b="1" dirty="0">
                <a:solidFill>
                  <a:srgbClr val="001B50"/>
                </a:solidFill>
                <a:latin typeface="Baskerville Old Face" pitchFamily="18" charset="0"/>
              </a:rPr>
              <a:t>30% degli utili annuali</a:t>
            </a:r>
            <a:r>
              <a:rPr kumimoji="1" lang="it-IT" altLang="it-IT" sz="2400" dirty="0">
                <a:solidFill>
                  <a:srgbClr val="001B50"/>
                </a:solidFill>
                <a:latin typeface="Baskerville Old Face" pitchFamily="18" charset="0"/>
              </a:rPr>
              <a:t> deve essere </a:t>
            </a:r>
            <a:r>
              <a:rPr kumimoji="1" lang="it-IT" altLang="it-IT" sz="2400" b="1" dirty="0">
                <a:solidFill>
                  <a:srgbClr val="001B50"/>
                </a:solidFill>
                <a:latin typeface="Baskerville Old Face" pitchFamily="18" charset="0"/>
              </a:rPr>
              <a:t>obbligatoriamente</a:t>
            </a:r>
            <a:r>
              <a:rPr kumimoji="1" lang="it-IT" altLang="it-IT" sz="2400" dirty="0">
                <a:solidFill>
                  <a:srgbClr val="001B50"/>
                </a:solidFill>
                <a:latin typeface="Baskerville Old Face" pitchFamily="18" charset="0"/>
              </a:rPr>
              <a:t> </a:t>
            </a:r>
            <a:r>
              <a:rPr kumimoji="1" lang="it-IT" altLang="it-IT" sz="2400" b="1" dirty="0">
                <a:solidFill>
                  <a:srgbClr val="001B50"/>
                </a:solidFill>
                <a:latin typeface="Baskerville Old Face" pitchFamily="18" charset="0"/>
              </a:rPr>
              <a:t>destinato</a:t>
            </a:r>
            <a:r>
              <a:rPr kumimoji="1" lang="it-IT" altLang="it-IT" sz="2400" dirty="0">
                <a:solidFill>
                  <a:srgbClr val="001B50"/>
                </a:solidFill>
                <a:latin typeface="Baskerville Old Face" pitchFamily="18" charset="0"/>
              </a:rPr>
              <a:t> alla riserva legale </a:t>
            </a:r>
            <a:r>
              <a:rPr kumimoji="1" lang="it-IT" altLang="it-IT" sz="2400" b="1" dirty="0">
                <a:solidFill>
                  <a:srgbClr val="001B50"/>
                </a:solidFill>
                <a:latin typeface="Baskerville Old Face" pitchFamily="18" charset="0"/>
              </a:rPr>
              <a:t>qualunque sia l’ammontare del fondo della riserva </a:t>
            </a:r>
            <a:r>
              <a:rPr kumimoji="1" lang="it-IT" altLang="it-IT" sz="2400" dirty="0">
                <a:solidFill>
                  <a:srgbClr val="001B50"/>
                </a:solidFill>
                <a:latin typeface="Baskerville Old Face" pitchFamily="18" charset="0"/>
              </a:rPr>
              <a:t>( art. 2545-quater, comma 1 c.c.). Si dice che il patrimonio delle cooperative ha carattere di </a:t>
            </a:r>
            <a:r>
              <a:rPr kumimoji="1" lang="it-IT" altLang="it-IT" sz="2400" dirty="0" err="1">
                <a:solidFill>
                  <a:srgbClr val="001B50"/>
                </a:solidFill>
                <a:latin typeface="Baskerville Old Face" pitchFamily="18" charset="0"/>
              </a:rPr>
              <a:t>intergenerazionalità</a:t>
            </a:r>
            <a:r>
              <a:rPr kumimoji="1" lang="it-IT" altLang="it-IT" sz="2400" dirty="0">
                <a:solidFill>
                  <a:srgbClr val="001B50"/>
                </a:solidFill>
                <a:latin typeface="Baskerville Old Face" pitchFamily="18" charset="0"/>
              </a:rPr>
              <a:t> in quanto le </a:t>
            </a:r>
            <a:r>
              <a:rPr kumimoji="1" lang="it-IT" altLang="it-IT" sz="2400" b="1" dirty="0">
                <a:solidFill>
                  <a:srgbClr val="001B50"/>
                </a:solidFill>
                <a:latin typeface="Baskerville Old Face" pitchFamily="18" charset="0"/>
              </a:rPr>
              <a:t>riserve</a:t>
            </a:r>
            <a:r>
              <a:rPr kumimoji="1" lang="it-IT" altLang="it-IT" sz="2400" dirty="0">
                <a:solidFill>
                  <a:srgbClr val="001B50"/>
                </a:solidFill>
                <a:latin typeface="Baskerville Old Face" pitchFamily="18" charset="0"/>
              </a:rPr>
              <a:t> accantonate </a:t>
            </a:r>
            <a:r>
              <a:rPr kumimoji="1" lang="it-IT" altLang="it-IT" sz="2400" b="1" dirty="0">
                <a:solidFill>
                  <a:srgbClr val="001B50"/>
                </a:solidFill>
                <a:latin typeface="Baskerville Old Face" pitchFamily="18" charset="0"/>
              </a:rPr>
              <a:t>sono indivisibili. </a:t>
            </a:r>
            <a:r>
              <a:rPr kumimoji="1" lang="it-IT" altLang="it-IT" sz="2400" dirty="0">
                <a:solidFill>
                  <a:srgbClr val="001B50"/>
                </a:solidFill>
                <a:latin typeface="Baskerville Old Face" pitchFamily="18" charset="0"/>
              </a:rPr>
              <a:t>I </a:t>
            </a:r>
            <a:r>
              <a:rPr kumimoji="1" lang="it-IT" altLang="it-IT" sz="2400" b="1" dirty="0">
                <a:solidFill>
                  <a:srgbClr val="001B50"/>
                </a:solidFill>
                <a:latin typeface="Baskerville Old Face" pitchFamily="18" charset="0"/>
              </a:rPr>
              <a:t>soci</a:t>
            </a:r>
            <a:r>
              <a:rPr kumimoji="1" lang="it-IT" altLang="it-IT" sz="2400" dirty="0">
                <a:solidFill>
                  <a:srgbClr val="001B50"/>
                </a:solidFill>
                <a:latin typeface="Baskerville Old Face" pitchFamily="18" charset="0"/>
              </a:rPr>
              <a:t> e quindi </a:t>
            </a:r>
            <a:r>
              <a:rPr kumimoji="1" lang="it-IT" altLang="it-IT" sz="2400" b="1" dirty="0">
                <a:solidFill>
                  <a:srgbClr val="001B50"/>
                </a:solidFill>
                <a:latin typeface="Baskerville Old Face" pitchFamily="18" charset="0"/>
              </a:rPr>
              <a:t>gli amministratori </a:t>
            </a:r>
            <a:r>
              <a:rPr kumimoji="1" lang="it-IT" altLang="it-IT" sz="2400" dirty="0">
                <a:solidFill>
                  <a:srgbClr val="001B50"/>
                </a:solidFill>
                <a:latin typeface="Baskerville Old Face" pitchFamily="18" charset="0"/>
              </a:rPr>
              <a:t>sono </a:t>
            </a:r>
            <a:r>
              <a:rPr kumimoji="1" lang="it-IT" altLang="it-IT" sz="2400" b="1" dirty="0">
                <a:solidFill>
                  <a:srgbClr val="001B50"/>
                </a:solidFill>
                <a:latin typeface="Baskerville Old Face" pitchFamily="18" charset="0"/>
              </a:rPr>
              <a:t>solo gestori </a:t>
            </a:r>
            <a:r>
              <a:rPr kumimoji="1" lang="it-IT" altLang="it-IT" sz="2400" dirty="0">
                <a:solidFill>
                  <a:srgbClr val="001B50"/>
                </a:solidFill>
                <a:latin typeface="Baskerville Old Face" pitchFamily="18" charset="0"/>
              </a:rPr>
              <a:t>del patrimonio. Il patrimonio infatti in caso di scioglimento o di trasformazione in altra società deve essere devoluto ai fondi mutualistici per la promozione e lo sviluppo del movimento cooperativo. I soci tornano in possesso nel momento che recedono solo del loro capitale. </a:t>
            </a:r>
            <a:r>
              <a:rPr lang="it-IT" altLang="it-IT" sz="2400" dirty="0">
                <a:solidFill>
                  <a:srgbClr val="001B50"/>
                </a:solidFill>
                <a:latin typeface="Baskerville Old Face" pitchFamily="18" charset="0"/>
              </a:rPr>
              <a:t>La legge consente una tassazione agevolata degli utili, a condizione che siano reinvestiti per lo sviluppo della cooperativa stessa.</a:t>
            </a:r>
          </a:p>
        </p:txBody>
      </p:sp>
      <p:sp>
        <p:nvSpPr>
          <p:cNvPr id="53251" name="Titolo 1"/>
          <p:cNvSpPr>
            <a:spLocks noGrp="1"/>
          </p:cNvSpPr>
          <p:nvPr>
            <p:ph type="title"/>
          </p:nvPr>
        </p:nvSpPr>
        <p:spPr>
          <a:xfrm>
            <a:off x="214313" y="274638"/>
            <a:ext cx="8715375" cy="868362"/>
          </a:xfrm>
        </p:spPr>
        <p:txBody>
          <a:bodyPr/>
          <a:lstStyle/>
          <a:p>
            <a:pPr algn="ctr" eaLnBrk="1" hangingPunct="1">
              <a:defRPr/>
            </a:pPr>
            <a:r>
              <a:rPr lang="it-IT" sz="2800" dirty="0">
                <a:solidFill>
                  <a:srgbClr val="001B50"/>
                </a:solidFill>
                <a:latin typeface="Baskerville Old Face" pitchFamily="18" charset="0"/>
              </a:rPr>
              <a:t>Per costituire una cooperativa – segue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4313" y="2000250"/>
            <a:ext cx="8715375" cy="3046413"/>
          </a:xfrm>
          <a:prstGeom prst="rect">
            <a:avLst/>
          </a:prstGeom>
          <a:noFill/>
          <a:ln w="9525">
            <a:noFill/>
            <a:miter lim="800000"/>
            <a:headEnd/>
            <a:tailEnd/>
          </a:ln>
        </p:spPr>
        <p:txBody>
          <a:bodyPr>
            <a:spAutoFit/>
          </a:bodyPr>
          <a:lstStyle/>
          <a:p>
            <a:pPr>
              <a:buFontTx/>
              <a:buChar char="-"/>
            </a:pPr>
            <a:r>
              <a:rPr lang="it-IT" altLang="it-IT" sz="2400">
                <a:solidFill>
                  <a:srgbClr val="001B50"/>
                </a:solidFill>
                <a:latin typeface="Baskerville Old Face" pitchFamily="18" charset="0"/>
              </a:rPr>
              <a:t>Riconoscendo infine il </a:t>
            </a:r>
            <a:r>
              <a:rPr lang="it-IT" altLang="it-IT" sz="2400" b="1">
                <a:solidFill>
                  <a:srgbClr val="001B50"/>
                </a:solidFill>
                <a:latin typeface="Baskerville Old Face" pitchFamily="18" charset="0"/>
              </a:rPr>
              <a:t>valore sociale </a:t>
            </a:r>
            <a:r>
              <a:rPr lang="it-IT" altLang="it-IT" sz="2400">
                <a:solidFill>
                  <a:srgbClr val="001B50"/>
                </a:solidFill>
                <a:latin typeface="Baskerville Old Face" pitchFamily="18" charset="0"/>
              </a:rPr>
              <a:t>della cooperativa non solo per la risposta ai bisogni dei propri soci ma anche per l’impegno a diffondere i principi cooperativi anche tra i propri stakeholders, a migliorare le condizioni economiche e sociali della comunità in cui opera, a </a:t>
            </a:r>
            <a:r>
              <a:rPr lang="it-IT" altLang="it-IT" sz="2400" b="1">
                <a:solidFill>
                  <a:srgbClr val="001B50"/>
                </a:solidFill>
                <a:latin typeface="Baskerville Old Face" pitchFamily="18" charset="0"/>
              </a:rPr>
              <a:t>supportare la creazione di nuove cooperative </a:t>
            </a:r>
            <a:r>
              <a:rPr lang="it-IT" altLang="it-IT" sz="2400">
                <a:solidFill>
                  <a:srgbClr val="001B50"/>
                </a:solidFill>
                <a:latin typeface="Baskerville Old Face" pitchFamily="18" charset="0"/>
              </a:rPr>
              <a:t>e far rete con le stesse con contributi diretti ed indiretti, il legislatore obbliga le cooperative a destinare </a:t>
            </a:r>
            <a:r>
              <a:rPr lang="it-IT" altLang="it-IT" sz="2400" b="1">
                <a:solidFill>
                  <a:srgbClr val="001B50"/>
                </a:solidFill>
                <a:latin typeface="Baskerville Old Face" pitchFamily="18" charset="0"/>
              </a:rPr>
              <a:t>il 3% degli utili annuali ai Fondi Mutualistici per la promozione e lo sviluppo della cooperazione ( art. 11 Legge 59/1992). </a:t>
            </a:r>
          </a:p>
        </p:txBody>
      </p:sp>
      <p:sp>
        <p:nvSpPr>
          <p:cNvPr id="54275" name="Titolo 1"/>
          <p:cNvSpPr>
            <a:spLocks noGrp="1"/>
          </p:cNvSpPr>
          <p:nvPr>
            <p:ph type="title"/>
          </p:nvPr>
        </p:nvSpPr>
        <p:spPr>
          <a:xfrm>
            <a:off x="214313" y="274638"/>
            <a:ext cx="8715375" cy="868362"/>
          </a:xfrm>
        </p:spPr>
        <p:txBody>
          <a:bodyPr/>
          <a:lstStyle/>
          <a:p>
            <a:pPr algn="ctr" eaLnBrk="1" hangingPunct="1">
              <a:defRPr/>
            </a:pPr>
            <a:r>
              <a:rPr lang="it-IT" sz="2800" dirty="0">
                <a:solidFill>
                  <a:srgbClr val="001B50"/>
                </a:solidFill>
                <a:latin typeface="Baskerville Old Face" pitchFamily="18" charset="0"/>
              </a:rPr>
              <a:t>Per costituire una cooperativa – segue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sz="quarter" idx="13"/>
          </p:nvPr>
        </p:nvSpPr>
        <p:spPr>
          <a:xfrm>
            <a:off x="611188" y="2924175"/>
            <a:ext cx="7920037" cy="2657475"/>
          </a:xfrm>
        </p:spPr>
        <p:txBody>
          <a:bodyPr>
            <a:normAutofit fontScale="92500" lnSpcReduction="10000"/>
          </a:bodyPr>
          <a:lstStyle/>
          <a:p>
            <a:pPr algn="ctr" eaLnBrk="1" hangingPunct="1">
              <a:buFontTx/>
              <a:buNone/>
            </a:pPr>
            <a:r>
              <a:rPr lang="it-IT" altLang="it-IT" sz="2800" b="1" i="1" dirty="0">
                <a:solidFill>
                  <a:srgbClr val="001B50"/>
                </a:solidFill>
                <a:latin typeface="Baskerville Old Face" pitchFamily="18" charset="0"/>
              </a:rPr>
              <a:t>L’IMPRESA COOPERATIVA </a:t>
            </a:r>
          </a:p>
          <a:p>
            <a:pPr algn="ctr" eaLnBrk="1" hangingPunct="1">
              <a:buFontTx/>
              <a:buNone/>
            </a:pPr>
            <a:endParaRPr lang="it-IT" altLang="it-IT" sz="2800" b="1" i="1" dirty="0">
              <a:solidFill>
                <a:srgbClr val="001B50"/>
              </a:solidFill>
              <a:latin typeface="Baskerville Old Face" pitchFamily="18" charset="0"/>
            </a:endParaRPr>
          </a:p>
          <a:p>
            <a:pPr algn="just" eaLnBrk="1" hangingPunct="1">
              <a:buClr>
                <a:srgbClr val="001B50"/>
              </a:buClr>
              <a:buFont typeface="Wingdings" pitchFamily="2" charset="2"/>
              <a:buChar char="ü"/>
            </a:pPr>
            <a:r>
              <a:rPr lang="it-IT" altLang="it-IT" sz="2800" dirty="0">
                <a:solidFill>
                  <a:srgbClr val="001B50"/>
                </a:solidFill>
                <a:latin typeface="Baskerville Old Face" pitchFamily="18" charset="0"/>
              </a:rPr>
              <a:t>Cooperativa a Mutualità prevalente e Cooperative a mutualità non prevalente.</a:t>
            </a:r>
          </a:p>
        </p:txBody>
      </p:sp>
      <p:sp>
        <p:nvSpPr>
          <p:cNvPr id="3" name="Titolo 2">
            <a:extLst>
              <a:ext uri="{FF2B5EF4-FFF2-40B4-BE49-F238E27FC236}">
                <a16:creationId xmlns:a16="http://schemas.microsoft.com/office/drawing/2014/main" id="{8390B38C-B1D2-4D08-B045-EB651A291135}"/>
              </a:ext>
            </a:extLst>
          </p:cNvPr>
          <p:cNvSpPr>
            <a:spLocks noGrp="1"/>
          </p:cNvSpPr>
          <p:nvPr>
            <p:ph type="title"/>
          </p:nvPr>
        </p:nvSpPr>
        <p:spPr>
          <a:xfrm>
            <a:off x="720000" y="540000"/>
            <a:ext cx="8100000" cy="2160000"/>
          </a:xfrm>
        </p:spPr>
        <p:txBody>
          <a:bodyPr>
            <a:normAutofit/>
          </a:bodyPr>
          <a:lstStyle/>
          <a:p>
            <a:r>
              <a:rPr lang="it-IT" sz="3200" b="1" i="1" cap="none" dirty="0">
                <a:solidFill>
                  <a:srgbClr val="002060"/>
                </a:solidFill>
                <a:latin typeface="Baskerville Old Face" panose="02020602080505020303" pitchFamily="18" charset="0"/>
              </a:rPr>
              <a:t>Vitamina C</a:t>
            </a:r>
            <a:br>
              <a:rPr lang="it-IT" sz="3200" b="1" i="1" cap="none" dirty="0">
                <a:solidFill>
                  <a:srgbClr val="002060"/>
                </a:solidFill>
                <a:latin typeface="Baskerville Old Face" panose="02020602080505020303" pitchFamily="18" charset="0"/>
              </a:rPr>
            </a:br>
            <a:r>
              <a:rPr lang="it-IT" sz="3200" b="1" i="1" cap="none" dirty="0">
                <a:solidFill>
                  <a:srgbClr val="002060"/>
                </a:solidFill>
                <a:latin typeface="Baskerville Old Face" panose="02020602080505020303" pitchFamily="18" charset="0"/>
              </a:rPr>
              <a:t>Cooperazione Condivisione Cultura d’impresa</a:t>
            </a:r>
            <a:br>
              <a:rPr lang="it-IT" sz="3200" b="1" i="1" cap="none" dirty="0">
                <a:solidFill>
                  <a:srgbClr val="002060"/>
                </a:solidFill>
                <a:latin typeface="Baskerville Old Face" panose="02020602080505020303" pitchFamily="18" charset="0"/>
              </a:rPr>
            </a:br>
            <a:br>
              <a:rPr lang="it-IT" sz="3200" b="1" i="1" cap="none" dirty="0">
                <a:solidFill>
                  <a:srgbClr val="002060"/>
                </a:solidFill>
                <a:latin typeface="Baskerville Old Face" panose="02020602080505020303" pitchFamily="18" charset="0"/>
              </a:rPr>
            </a:br>
            <a:r>
              <a:rPr lang="it-IT" sz="3200" b="1" i="1" cap="none" dirty="0">
                <a:solidFill>
                  <a:srgbClr val="002060"/>
                </a:solidFill>
                <a:latin typeface="Baskerville Old Face" panose="02020602080505020303" pitchFamily="18" charset="0"/>
              </a:rPr>
              <a:t>Anno Scolastico 2017 - 2018</a:t>
            </a:r>
          </a:p>
        </p:txBody>
      </p:sp>
      <p:pic>
        <p:nvPicPr>
          <p:cNvPr id="6" name="Immagine 5">
            <a:extLst>
              <a:ext uri="{FF2B5EF4-FFF2-40B4-BE49-F238E27FC236}">
                <a16:creationId xmlns:a16="http://schemas.microsoft.com/office/drawing/2014/main" id="{0077507C-7721-4F52-9EEB-0C23D8C3E5E3}"/>
              </a:ext>
            </a:extLst>
          </p:cNvPr>
          <p:cNvPicPr>
            <a:picLocks noChangeAspect="1"/>
          </p:cNvPicPr>
          <p:nvPr/>
        </p:nvPicPr>
        <p:blipFill>
          <a:blip r:embed="rId2"/>
          <a:stretch>
            <a:fillRect/>
          </a:stretch>
        </p:blipFill>
        <p:spPr>
          <a:xfrm>
            <a:off x="720000" y="5581650"/>
            <a:ext cx="1828959" cy="1121761"/>
          </a:xfrm>
          <a:prstGeom prst="rect">
            <a:avLst/>
          </a:prstGeom>
        </p:spPr>
      </p:pic>
      <p:pic>
        <p:nvPicPr>
          <p:cNvPr id="7" name="Immagine 6">
            <a:extLst>
              <a:ext uri="{FF2B5EF4-FFF2-40B4-BE49-F238E27FC236}">
                <a16:creationId xmlns:a16="http://schemas.microsoft.com/office/drawing/2014/main" id="{01932256-D53D-417F-B8DF-E04EAB3479B2}"/>
              </a:ext>
            </a:extLst>
          </p:cNvPr>
          <p:cNvPicPr>
            <a:picLocks noChangeAspect="1"/>
          </p:cNvPicPr>
          <p:nvPr/>
        </p:nvPicPr>
        <p:blipFill>
          <a:blip r:embed="rId3"/>
          <a:stretch>
            <a:fillRect/>
          </a:stretch>
        </p:blipFill>
        <p:spPr>
          <a:xfrm>
            <a:off x="6400800" y="5063445"/>
            <a:ext cx="1902117" cy="1639966"/>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540000" y="288000"/>
            <a:ext cx="8280000" cy="1260000"/>
          </a:xfrm>
        </p:spPr>
        <p:txBody>
          <a:bodyPr/>
          <a:lstStyle/>
          <a:p>
            <a:pPr algn="ctr">
              <a:defRPr/>
            </a:pPr>
            <a:r>
              <a:rPr lang="it-IT" dirty="0">
                <a:solidFill>
                  <a:srgbClr val="001B50"/>
                </a:solidFill>
                <a:latin typeface="Baskerville Old Face" pitchFamily="18" charset="0"/>
              </a:rPr>
              <a:t>Dal 2004 – Riforma Codice Civile</a:t>
            </a:r>
          </a:p>
        </p:txBody>
      </p:sp>
      <p:sp>
        <p:nvSpPr>
          <p:cNvPr id="26627" name="CasellaDiTesto 3"/>
          <p:cNvSpPr txBox="1">
            <a:spLocks noChangeArrowheads="1"/>
          </p:cNvSpPr>
          <p:nvPr/>
        </p:nvSpPr>
        <p:spPr bwMode="auto">
          <a:xfrm>
            <a:off x="285750" y="1357313"/>
            <a:ext cx="8429625" cy="2308225"/>
          </a:xfrm>
          <a:prstGeom prst="rect">
            <a:avLst/>
          </a:prstGeom>
          <a:noFill/>
          <a:ln w="9525">
            <a:noFill/>
            <a:miter lim="800000"/>
            <a:headEnd/>
            <a:tailEnd/>
          </a:ln>
        </p:spPr>
        <p:txBody>
          <a:bodyPr>
            <a:spAutoFit/>
          </a:bodyPr>
          <a:lstStyle/>
          <a:p>
            <a:r>
              <a:rPr lang="it-IT" altLang="it-IT" sz="2400" dirty="0">
                <a:solidFill>
                  <a:srgbClr val="001B50"/>
                </a:solidFill>
                <a:latin typeface="Baskerville Old Face" pitchFamily="18" charset="0"/>
              </a:rPr>
              <a:t>Le Cooperative sono state suddivise dal Legislatore in due macro Tipologie (Art. 2512 C.C.):</a:t>
            </a:r>
          </a:p>
          <a:p>
            <a:pPr algn="ctr"/>
            <a:r>
              <a:rPr lang="it-IT" altLang="it-IT" sz="3200" dirty="0">
                <a:solidFill>
                  <a:srgbClr val="001B50"/>
                </a:solidFill>
                <a:latin typeface="Baskerville Old Face" pitchFamily="18" charset="0"/>
              </a:rPr>
              <a:t>Le cooperative a Mutualità prevalente</a:t>
            </a:r>
          </a:p>
          <a:p>
            <a:pPr algn="ctr"/>
            <a:r>
              <a:rPr lang="it-IT" altLang="it-IT" sz="3200" dirty="0">
                <a:solidFill>
                  <a:srgbClr val="001B50"/>
                </a:solidFill>
                <a:latin typeface="Baskerville Old Face" pitchFamily="18" charset="0"/>
              </a:rPr>
              <a:t>e </a:t>
            </a:r>
          </a:p>
          <a:p>
            <a:pPr algn="ctr"/>
            <a:r>
              <a:rPr lang="it-IT" altLang="it-IT" sz="3200" dirty="0">
                <a:solidFill>
                  <a:srgbClr val="001B50"/>
                </a:solidFill>
                <a:latin typeface="Baskerville Old Face" pitchFamily="18" charset="0"/>
              </a:rPr>
              <a:t>Le cooperative a mutualità non prevalente</a:t>
            </a:r>
            <a:endParaRPr lang="it-IT" altLang="it-IT" sz="2400" dirty="0">
              <a:solidFill>
                <a:srgbClr val="001B50"/>
              </a:solidFill>
              <a:latin typeface="Baskerville Old Face" pitchFamily="18" charset="0"/>
            </a:endParaRPr>
          </a:p>
        </p:txBody>
      </p:sp>
      <p:sp>
        <p:nvSpPr>
          <p:cNvPr id="26628" name="Rettangolo 4"/>
          <p:cNvSpPr>
            <a:spLocks noChangeArrowheads="1"/>
          </p:cNvSpPr>
          <p:nvPr/>
        </p:nvSpPr>
        <p:spPr bwMode="auto">
          <a:xfrm>
            <a:off x="357188" y="3714750"/>
            <a:ext cx="8215312" cy="2308225"/>
          </a:xfrm>
          <a:prstGeom prst="rect">
            <a:avLst/>
          </a:prstGeom>
          <a:noFill/>
          <a:ln w="9525">
            <a:noFill/>
            <a:miter lim="800000"/>
            <a:headEnd/>
            <a:tailEnd/>
          </a:ln>
        </p:spPr>
        <p:txBody>
          <a:bodyPr>
            <a:spAutoFit/>
          </a:bodyPr>
          <a:lstStyle/>
          <a:p>
            <a:r>
              <a:rPr lang="it-IT" altLang="it-IT" b="1">
                <a:solidFill>
                  <a:srgbClr val="001B50"/>
                </a:solidFill>
                <a:latin typeface="Baskerville Old Face" pitchFamily="18" charset="0"/>
              </a:rPr>
              <a:t>Art. 2512 : Sono società cooperative a mutualità prevalente, in ragione del tipo di scambio mutualistico, quelle che:</a:t>
            </a:r>
          </a:p>
          <a:p>
            <a:r>
              <a:rPr lang="it-IT" altLang="it-IT" b="1">
                <a:solidFill>
                  <a:srgbClr val="001B50"/>
                </a:solidFill>
                <a:latin typeface="Baskerville Old Face" pitchFamily="18" charset="0"/>
              </a:rPr>
              <a:t>a) svolgono la loro attività prevalentemente in favore dei soci, consumatori o</a:t>
            </a:r>
          </a:p>
          <a:p>
            <a:r>
              <a:rPr lang="it-IT" altLang="it-IT" b="1">
                <a:solidFill>
                  <a:srgbClr val="001B50"/>
                </a:solidFill>
                <a:latin typeface="Baskerville Old Face" pitchFamily="18" charset="0"/>
              </a:rPr>
              <a:t>utenti di beni o servizi;</a:t>
            </a:r>
          </a:p>
          <a:p>
            <a:r>
              <a:rPr lang="it-IT" altLang="it-IT" b="1">
                <a:solidFill>
                  <a:srgbClr val="001B50"/>
                </a:solidFill>
                <a:latin typeface="Baskerville Old Face" pitchFamily="18" charset="0"/>
              </a:rPr>
              <a:t>b) si avvalgono prevalentemente, nello svolgimento della loro attività, delle prestazioni</a:t>
            </a:r>
          </a:p>
          <a:p>
            <a:r>
              <a:rPr lang="it-IT" altLang="it-IT" b="1">
                <a:solidFill>
                  <a:srgbClr val="001B50"/>
                </a:solidFill>
                <a:latin typeface="Baskerville Old Face" pitchFamily="18" charset="0"/>
              </a:rPr>
              <a:t>lavorative dei soci;</a:t>
            </a:r>
          </a:p>
          <a:p>
            <a:r>
              <a:rPr lang="it-IT" altLang="it-IT" b="1">
                <a:solidFill>
                  <a:srgbClr val="001B50"/>
                </a:solidFill>
                <a:latin typeface="Baskerville Old Face" pitchFamily="18" charset="0"/>
              </a:rPr>
              <a:t>c) si avvalgono prevalentemente, nello svolgimento della loro attività, degli apporti</a:t>
            </a:r>
          </a:p>
          <a:p>
            <a:r>
              <a:rPr lang="it-IT" altLang="it-IT" b="1">
                <a:solidFill>
                  <a:srgbClr val="001B50"/>
                </a:solidFill>
                <a:latin typeface="Baskerville Old Face" pitchFamily="18" charset="0"/>
              </a:rPr>
              <a:t>di beni o servizi da parte dei soci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48000" y="180000"/>
            <a:ext cx="7997702" cy="830997"/>
          </a:xfrm>
        </p:spPr>
        <p:txBody>
          <a:bodyPr wrap="square">
            <a:spAutoFit/>
          </a:bodyPr>
          <a:lstStyle/>
          <a:p>
            <a:pPr algn="ctr" eaLnBrk="1" hangingPunct="1">
              <a:defRPr/>
            </a:pPr>
            <a:r>
              <a:rPr lang="it-IT" sz="2400" b="1" i="1" u="sng" dirty="0">
                <a:solidFill>
                  <a:srgbClr val="001B50"/>
                </a:solidFill>
                <a:latin typeface="Baskerville Old Face" pitchFamily="18" charset="0"/>
              </a:rPr>
              <a:t>Art. 2513 c.c. </a:t>
            </a:r>
            <a:br>
              <a:rPr lang="it-IT" sz="2400" b="1" i="1" u="sng" dirty="0">
                <a:solidFill>
                  <a:srgbClr val="001B50"/>
                </a:solidFill>
                <a:latin typeface="Baskerville Old Face" pitchFamily="18" charset="0"/>
              </a:rPr>
            </a:br>
            <a:r>
              <a:rPr lang="it-IT" sz="2400" b="1" i="1" u="sng" dirty="0">
                <a:solidFill>
                  <a:srgbClr val="001B50"/>
                </a:solidFill>
                <a:latin typeface="Baskerville Old Face" pitchFamily="18" charset="0"/>
              </a:rPr>
              <a:t>(Criteri per la definizione della prevalenza)</a:t>
            </a:r>
            <a:endParaRPr lang="it-IT" sz="2400" b="1" i="1" dirty="0">
              <a:solidFill>
                <a:srgbClr val="001B50"/>
              </a:solidFill>
              <a:latin typeface="Baskerville Old Face" pitchFamily="18" charset="0"/>
            </a:endParaRPr>
          </a:p>
        </p:txBody>
      </p:sp>
      <p:sp>
        <p:nvSpPr>
          <p:cNvPr id="27652" name="CasellaDiTesto 6"/>
          <p:cNvSpPr txBox="1">
            <a:spLocks noChangeArrowheads="1"/>
          </p:cNvSpPr>
          <p:nvPr/>
        </p:nvSpPr>
        <p:spPr bwMode="auto">
          <a:xfrm>
            <a:off x="357188" y="1571625"/>
            <a:ext cx="8286750" cy="4357688"/>
          </a:xfrm>
          <a:prstGeom prst="rect">
            <a:avLst/>
          </a:prstGeom>
          <a:noFill/>
          <a:ln w="9525">
            <a:noFill/>
            <a:miter lim="800000"/>
            <a:headEnd/>
            <a:tailEnd/>
          </a:ln>
        </p:spPr>
        <p:txBody>
          <a:bodyPr>
            <a:spAutoFit/>
          </a:bodyPr>
          <a:lstStyle/>
          <a:p>
            <a:pPr algn="just">
              <a:lnSpc>
                <a:spcPct val="90000"/>
              </a:lnSpc>
            </a:pPr>
            <a:r>
              <a:rPr lang="it-IT" altLang="it-IT" sz="2200">
                <a:solidFill>
                  <a:srgbClr val="001B50"/>
                </a:solidFill>
                <a:latin typeface="Baskerville Old Face" pitchFamily="18" charset="0"/>
              </a:rPr>
              <a:t>Gli amministratori e i sindaci documentano la condizione di prevalenza di cui al precedente articolo nella nota integrativa al bilancio, evidenziando contabilmente i seguenti parametri:</a:t>
            </a:r>
          </a:p>
          <a:p>
            <a:pPr algn="just">
              <a:lnSpc>
                <a:spcPct val="90000"/>
              </a:lnSpc>
            </a:pPr>
            <a:r>
              <a:rPr lang="it-IT" altLang="it-IT" sz="2200">
                <a:solidFill>
                  <a:srgbClr val="001B50"/>
                </a:solidFill>
                <a:latin typeface="Baskerville Old Face" pitchFamily="18" charset="0"/>
              </a:rPr>
              <a:t>    - </a:t>
            </a:r>
            <a:r>
              <a:rPr lang="it-IT" altLang="it-IT" sz="2200" b="1">
                <a:solidFill>
                  <a:srgbClr val="001B50"/>
                </a:solidFill>
                <a:latin typeface="Baskerville Old Face" pitchFamily="18" charset="0"/>
              </a:rPr>
              <a:t>i ricavi dalle vendite dei beni e dalle prestazioni di servizi verso i soci sono superiori al cinquanta per cento del totale dei ricavi delle vendite e delle prestazioni ai sensi dell’articolo 2425, primo comma, punto A1;</a:t>
            </a:r>
          </a:p>
          <a:p>
            <a:pPr algn="just">
              <a:lnSpc>
                <a:spcPct val="90000"/>
              </a:lnSpc>
            </a:pPr>
            <a:r>
              <a:rPr lang="it-IT" altLang="it-IT" sz="2200" b="1">
                <a:solidFill>
                  <a:srgbClr val="001B50"/>
                </a:solidFill>
                <a:latin typeface="Baskerville Old Face" pitchFamily="18" charset="0"/>
              </a:rPr>
              <a:t>    - il costo del lavoro dei soci e’ superiore al cinquanta per cento del totale del costo del lavoro di cui all’articolo 2425, primo comma, punto B9, computate le altre forme di lavoro inerenti lo scopo mutualistico;</a:t>
            </a:r>
          </a:p>
          <a:p>
            <a:pPr algn="just">
              <a:lnSpc>
                <a:spcPct val="90000"/>
              </a:lnSpc>
            </a:pPr>
            <a:r>
              <a:rPr lang="it-IT" altLang="it-IT" sz="2200" b="1">
                <a:solidFill>
                  <a:srgbClr val="001B50"/>
                </a:solidFill>
                <a:latin typeface="Baskerville Old Face" pitchFamily="18" charset="0"/>
              </a:rPr>
              <a:t>    - il costo della produzione per servizi ricevuti dai soci ovvero per beni conferiti dai soci e’ rispettivamente superiore al cinquanta per cento del totale dei costi dei servizi di cui all’articolo 2425, primo comma, punto B7, ovvero al costo delle merci o materie prime acquistate o conferite, di cui all’articolo 2425, primo comma, punto B6.</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19999" y="252000"/>
            <a:ext cx="7920000" cy="1044000"/>
          </a:xfrm>
        </p:spPr>
        <p:txBody>
          <a:bodyPr wrap="none" lIns="0" tIns="0" rIns="0" bIns="0" anchorCtr="0">
            <a:noAutofit/>
          </a:bodyPr>
          <a:lstStyle/>
          <a:p>
            <a:pPr algn="ctr" eaLnBrk="1" hangingPunct="1">
              <a:defRPr/>
            </a:pPr>
            <a:r>
              <a:rPr lang="it-IT" sz="2800" b="1" i="1" u="sng" dirty="0">
                <a:solidFill>
                  <a:srgbClr val="001B50"/>
                </a:solidFill>
                <a:latin typeface="Baskerville Old Face" pitchFamily="18" charset="0"/>
              </a:rPr>
              <a:t>Cooperative  a mutualità prevalente</a:t>
            </a:r>
          </a:p>
        </p:txBody>
      </p:sp>
      <p:sp>
        <p:nvSpPr>
          <p:cNvPr id="29699" name="Rectangle 3"/>
          <p:cNvSpPr>
            <a:spLocks noGrp="1" noChangeArrowheads="1"/>
          </p:cNvSpPr>
          <p:nvPr>
            <p:ph sz="quarter" idx="13"/>
          </p:nvPr>
        </p:nvSpPr>
        <p:spPr>
          <a:xfrm>
            <a:off x="214313" y="1600200"/>
            <a:ext cx="8572500" cy="4400550"/>
          </a:xfrm>
        </p:spPr>
        <p:txBody>
          <a:bodyPr>
            <a:normAutofit fontScale="85000" lnSpcReduction="20000"/>
          </a:bodyPr>
          <a:lstStyle/>
          <a:p>
            <a:pPr algn="just" eaLnBrk="1" hangingPunct="1">
              <a:buFontTx/>
              <a:buNone/>
            </a:pPr>
            <a:r>
              <a:rPr lang="it-IT" altLang="it-IT" sz="1800">
                <a:solidFill>
                  <a:srgbClr val="001B50"/>
                </a:solidFill>
                <a:latin typeface="Baskerville Old Face" pitchFamily="18" charset="0"/>
              </a:rPr>
              <a:t>    Le cooperative a mutualità prevalente devono prevedere:</a:t>
            </a:r>
          </a:p>
          <a:p>
            <a:pPr algn="just" eaLnBrk="1" hangingPunct="1">
              <a:buFontTx/>
              <a:buNone/>
            </a:pPr>
            <a:r>
              <a:rPr lang="it-IT" altLang="it-IT" sz="1800">
                <a:solidFill>
                  <a:srgbClr val="001B50"/>
                </a:solidFill>
                <a:latin typeface="Baskerville Old Face" pitchFamily="18" charset="0"/>
              </a:rPr>
              <a:t>a) l’obbligo di accantonare a riserva legale almeno il 30% degli utili;</a:t>
            </a:r>
          </a:p>
          <a:p>
            <a:pPr algn="just" eaLnBrk="1" hangingPunct="1">
              <a:buFontTx/>
              <a:buNone/>
            </a:pPr>
            <a:r>
              <a:rPr lang="it-IT" altLang="it-IT" sz="1800">
                <a:solidFill>
                  <a:srgbClr val="001B50"/>
                </a:solidFill>
                <a:latin typeface="Baskerville Old Face" pitchFamily="18" charset="0"/>
              </a:rPr>
              <a:t>b)  il divieto di distribuire i dividendi in misura superiore all’interesse massimo dei buoni postali fruttiferi, aumentato di due punti e mezzo rispetto al capitale effettivamente versato;</a:t>
            </a:r>
          </a:p>
          <a:p>
            <a:pPr algn="just" eaLnBrk="1" hangingPunct="1">
              <a:buFontTx/>
              <a:buNone/>
            </a:pPr>
            <a:r>
              <a:rPr lang="it-IT" altLang="it-IT" sz="1800">
                <a:solidFill>
                  <a:srgbClr val="001B50"/>
                </a:solidFill>
                <a:latin typeface="Baskerville Old Face" pitchFamily="18" charset="0"/>
              </a:rPr>
              <a:t>c) il divieto di remunerare gli strumenti finanziari offerti in sottoscrizione ai soci cooperatori in misura superiore a due punti rispetto al limite massimo previsto per i dividendi;</a:t>
            </a:r>
          </a:p>
          <a:p>
            <a:pPr algn="just" eaLnBrk="1" hangingPunct="1">
              <a:buFontTx/>
              <a:buNone/>
            </a:pPr>
            <a:r>
              <a:rPr lang="it-IT" altLang="it-IT" sz="1800">
                <a:solidFill>
                  <a:srgbClr val="001B50"/>
                </a:solidFill>
                <a:latin typeface="Baskerville Old Face" pitchFamily="18" charset="0"/>
              </a:rPr>
              <a:t>d) il divieto di distribuire le riserve fra i soci cooperatori;</a:t>
            </a:r>
          </a:p>
          <a:p>
            <a:pPr algn="just" eaLnBrk="1" hangingPunct="1">
              <a:buFontTx/>
              <a:buNone/>
            </a:pPr>
            <a:r>
              <a:rPr lang="it-IT" altLang="it-IT" sz="1800">
                <a:solidFill>
                  <a:srgbClr val="001B50"/>
                </a:solidFill>
                <a:latin typeface="Baskerville Old Face" pitchFamily="18" charset="0"/>
              </a:rPr>
              <a:t>e) l’obbligo di devoluzione, in caso di scioglimento della società, dell’intero patrimonio sociale, dedotto soltanto il capitale sociale e le eventuali rivalutazioni nonché i dividendi eventualmente maturati, ai fondi mutualistici per la promozione e lo sviluppo della cooperazione;</a:t>
            </a:r>
          </a:p>
          <a:p>
            <a:pPr algn="just" eaLnBrk="1" hangingPunct="1">
              <a:buFontTx/>
              <a:buNone/>
            </a:pPr>
            <a:r>
              <a:rPr lang="it-IT" altLang="it-IT" sz="1800">
                <a:solidFill>
                  <a:srgbClr val="001B50"/>
                </a:solidFill>
                <a:latin typeface="Baskerville Old Face" pitchFamily="18" charset="0"/>
              </a:rPr>
              <a:t>f) l’obbligo di devolvere il 3% degli utili d’esercizio ai Fondi per la promozione e lo sviluppo della cooperazione.</a:t>
            </a:r>
          </a:p>
        </p:txBody>
      </p:sp>
      <p:sp>
        <p:nvSpPr>
          <p:cNvPr id="6" name="Text Box 7"/>
          <p:cNvSpPr txBox="1">
            <a:spLocks noChangeArrowheads="1"/>
          </p:cNvSpPr>
          <p:nvPr/>
        </p:nvSpPr>
        <p:spPr bwMode="auto">
          <a:xfrm>
            <a:off x="214313" y="6119813"/>
            <a:ext cx="8929687" cy="738187"/>
          </a:xfrm>
          <a:prstGeom prst="rect">
            <a:avLst/>
          </a:prstGeom>
          <a:noFill/>
          <a:ln w="9525">
            <a:noFill/>
            <a:miter lim="800000"/>
            <a:headEnd/>
            <a:tailEnd/>
          </a:ln>
        </p:spPr>
        <p:txBody>
          <a:bodyPr>
            <a:spAutoFit/>
          </a:bodyPr>
          <a:lstStyle/>
          <a:p>
            <a:pPr algn="just"/>
            <a:r>
              <a:rPr lang="it-IT" altLang="it-IT" sz="1400">
                <a:solidFill>
                  <a:srgbClr val="001B50"/>
                </a:solidFill>
                <a:latin typeface="Baskerville Old Face" pitchFamily="18" charset="0"/>
              </a:rPr>
              <a:t>Queste limitazioni tendono a rafforzare il carattere mutualistico dell´impresa sotto due profili: 1) la salvaguardia del carattere mutualistico in base al quale il vantaggio dei soci deve realizzarsi attraverso gli scambi mutualistici; 2) l´accumulazione indivisibile, per consentire alla cooperativa di rafforzare il proprio patrimonio a vantaggio dei soci futuri.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0000" y="900000"/>
            <a:ext cx="4665663" cy="717550"/>
          </a:xfrm>
        </p:spPr>
        <p:txBody>
          <a:bodyPr>
            <a:normAutofit fontScale="90000"/>
          </a:bodyPr>
          <a:lstStyle/>
          <a:p>
            <a:pPr algn="ctr" eaLnBrk="1" hangingPunct="1"/>
            <a:r>
              <a:rPr lang="it-IT" altLang="it-IT" b="1" i="1" dirty="0">
                <a:solidFill>
                  <a:srgbClr val="001B50"/>
                </a:solidFill>
                <a:latin typeface="Baskerville Old Face" pitchFamily="18" charset="0"/>
              </a:rPr>
              <a:t>Le origini in Italia</a:t>
            </a:r>
          </a:p>
        </p:txBody>
      </p:sp>
      <p:sp>
        <p:nvSpPr>
          <p:cNvPr id="27651" name="Text Box 3"/>
          <p:cNvSpPr txBox="1">
            <a:spLocks noChangeArrowheads="1"/>
          </p:cNvSpPr>
          <p:nvPr/>
        </p:nvSpPr>
        <p:spPr bwMode="auto">
          <a:xfrm>
            <a:off x="395288" y="2268538"/>
            <a:ext cx="792003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 typeface="Wingdings 3" panose="05040102010807070707" pitchFamily="18" charset="2"/>
              <a:buNone/>
            </a:pPr>
            <a:r>
              <a:rPr lang="it-IT" altLang="it-IT" sz="2400">
                <a:solidFill>
                  <a:srgbClr val="001B50"/>
                </a:solidFill>
                <a:latin typeface="Baskerville Old Face" pitchFamily="18" charset="0"/>
              </a:rPr>
              <a:t>La cooperazione in Italia non imbocca un percorso caratterizzato dall’egemonia di un particolare modello, ma mostra capacità di radicamento in tutti i settori economici. Alla lunga, forse questo è proprio il tratto distintivo che ha fatto la fortuna della cooperazione in Italia, permettendo la costruzione di reti d’imprese e di sinergie fra i vari settori.</a:t>
            </a:r>
          </a:p>
          <a:p>
            <a:pPr algn="ctr">
              <a:spcBef>
                <a:spcPct val="0"/>
              </a:spcBef>
              <a:buClrTx/>
              <a:buFont typeface="Wingdings 3" panose="05040102010807070707" pitchFamily="18" charset="2"/>
              <a:buNone/>
            </a:pPr>
            <a:endParaRPr lang="it-IT" altLang="it-IT" sz="2400">
              <a:solidFill>
                <a:srgbClr val="001B50"/>
              </a:solidFill>
              <a:latin typeface="Baskerville Old Face" pitchFamily="18" charset="0"/>
            </a:endParaRPr>
          </a:p>
          <a:p>
            <a:pPr algn="ctr">
              <a:spcBef>
                <a:spcPct val="0"/>
              </a:spcBef>
              <a:buClrTx/>
              <a:buFont typeface="Wingdings 3" panose="05040102010807070707" pitchFamily="18" charset="2"/>
              <a:buNone/>
            </a:pPr>
            <a:r>
              <a:rPr lang="it-IT" altLang="it-IT" sz="2400">
                <a:solidFill>
                  <a:srgbClr val="001B50"/>
                </a:solidFill>
                <a:latin typeface="Baskerville Old Face" pitchFamily="18" charset="0"/>
              </a:rPr>
              <a:t>Molti e variegati furono gli ideali ispiratori della cooperazione italiana. </a:t>
            </a:r>
          </a:p>
          <a:p>
            <a:pPr algn="ctr">
              <a:spcBef>
                <a:spcPct val="0"/>
              </a:spcBef>
              <a:buClrTx/>
              <a:buFontTx/>
              <a:buNone/>
            </a:pPr>
            <a:endParaRPr lang="it-IT" altLang="it-IT" sz="2400">
              <a:solidFill>
                <a:srgbClr val="001B50"/>
              </a:solidFill>
              <a:latin typeface="Baskerville Old Face" pitchFamily="18" charset="0"/>
              <a:ea typeface="ＭＳ Ｐゴシック" panose="020B0600070205080204" pitchFamily="34" charset="-128"/>
            </a:endParaRPr>
          </a:p>
        </p:txBody>
      </p:sp>
      <p:pic>
        <p:nvPicPr>
          <p:cNvPr id="5"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spTree>
    <p:extLst>
      <p:ext uri="{BB962C8B-B14F-4D97-AF65-F5344CB8AC3E}">
        <p14:creationId xmlns:p14="http://schemas.microsoft.com/office/powerpoint/2010/main" val="29420604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0" y="0"/>
            <a:ext cx="9000000" cy="1128600"/>
          </a:xfrm>
        </p:spPr>
        <p:txBody>
          <a:bodyPr wrap="none" lIns="0" tIns="0" rIns="0" bIns="0">
            <a:noAutofit/>
          </a:bodyPr>
          <a:lstStyle/>
          <a:p>
            <a:pPr algn="ctr" eaLnBrk="1" hangingPunct="1">
              <a:defRPr/>
            </a:pPr>
            <a:r>
              <a:rPr lang="it-IT" sz="2800" b="1" i="1" u="sng" dirty="0">
                <a:solidFill>
                  <a:srgbClr val="001B50"/>
                </a:solidFill>
                <a:latin typeface="Baskerville Old Face" pitchFamily="18" charset="0"/>
              </a:rPr>
              <a:t>Cooperative a mutualità non prevalente </a:t>
            </a:r>
          </a:p>
        </p:txBody>
      </p:sp>
      <p:sp>
        <p:nvSpPr>
          <p:cNvPr id="30722" name="Segnaposto contenuto 2"/>
          <p:cNvSpPr>
            <a:spLocks noGrp="1"/>
          </p:cNvSpPr>
          <p:nvPr>
            <p:ph sz="quarter" idx="13"/>
          </p:nvPr>
        </p:nvSpPr>
        <p:spPr>
          <a:xfrm>
            <a:off x="468313" y="1341438"/>
            <a:ext cx="8229600" cy="4614862"/>
          </a:xfrm>
        </p:spPr>
        <p:txBody>
          <a:bodyPr>
            <a:normAutofit fontScale="70000" lnSpcReduction="20000"/>
          </a:bodyPr>
          <a:lstStyle/>
          <a:p>
            <a:pPr algn="just" eaLnBrk="1" hangingPunct="1">
              <a:buFontTx/>
              <a:buNone/>
            </a:pPr>
            <a:r>
              <a:rPr lang="it-IT" altLang="it-IT" sz="2800">
                <a:latin typeface="Verdana" pitchFamily="34" charset="0"/>
              </a:rPr>
              <a:t> </a:t>
            </a:r>
            <a:r>
              <a:rPr lang="it-IT" altLang="it-IT" sz="2000">
                <a:solidFill>
                  <a:srgbClr val="001B50"/>
                </a:solidFill>
                <a:latin typeface="Baskerville Old Face" pitchFamily="18" charset="0"/>
              </a:rPr>
              <a:t>Le cooperative a mutualità non prevalente devono comunque:</a:t>
            </a:r>
          </a:p>
          <a:p>
            <a:pPr algn="just" eaLnBrk="1" hangingPunct="1">
              <a:buFontTx/>
              <a:buNone/>
            </a:pPr>
            <a:r>
              <a:rPr lang="it-IT" altLang="it-IT" sz="2000">
                <a:solidFill>
                  <a:srgbClr val="001B50"/>
                </a:solidFill>
                <a:latin typeface="Baskerville Old Face" pitchFamily="18" charset="0"/>
              </a:rPr>
              <a:t>a)  Accantonare a riserva legale indivisibile almeno il 30% degli utili;</a:t>
            </a:r>
          </a:p>
          <a:p>
            <a:pPr algn="just" eaLnBrk="1" hangingPunct="1">
              <a:buFontTx/>
              <a:buNone/>
            </a:pPr>
            <a:r>
              <a:rPr lang="it-IT" altLang="it-IT" sz="2000">
                <a:solidFill>
                  <a:srgbClr val="001B50"/>
                </a:solidFill>
                <a:latin typeface="Baskerville Old Face" pitchFamily="18" charset="0"/>
              </a:rPr>
              <a:t>b) Destinare il 3% degli utili d’esercizio ai Fondi mutualistici per la promozione e lo sviluppo cooperativo;</a:t>
            </a:r>
          </a:p>
          <a:p>
            <a:pPr algn="just" eaLnBrk="1" hangingPunct="1">
              <a:buFontTx/>
              <a:buNone/>
            </a:pPr>
            <a:r>
              <a:rPr lang="it-IT" altLang="it-IT" sz="2000">
                <a:solidFill>
                  <a:srgbClr val="001B50"/>
                </a:solidFill>
                <a:latin typeface="Baskerville Old Face" pitchFamily="18" charset="0"/>
              </a:rPr>
              <a:t>c) Non distribuire le riserve accantonate fino al momento di passaggio da cooperativa a mutualità prevalente a cooperativa a mutualità non prevalente né le eventuali plusvalenze sui beni esistenti al momento del passaggio. (ovvero tutelare il patrimonio accantonato e creato ante passaggio)</a:t>
            </a:r>
          </a:p>
          <a:p>
            <a:pPr algn="just" eaLnBrk="1" hangingPunct="1">
              <a:buFontTx/>
              <a:buNone/>
            </a:pPr>
            <a:r>
              <a:rPr lang="it-IT" altLang="it-IT" sz="2000">
                <a:solidFill>
                  <a:srgbClr val="001B50"/>
                </a:solidFill>
                <a:latin typeface="Baskerville Old Face" pitchFamily="18" charset="0"/>
              </a:rPr>
              <a:t>d) Devolvere, in caso di scioglimento della società, il patrimonio ante passaggio, dedotto il capitale sociale e i dividendi eventualmente maturati, ai fondi mutualistici per la promozione e lo sviluppo della cooperazione.</a:t>
            </a:r>
          </a:p>
          <a:p>
            <a:pPr algn="just" eaLnBrk="1" hangingPunct="1">
              <a:buFontTx/>
              <a:buNone/>
            </a:pPr>
            <a:r>
              <a:rPr lang="it-IT" altLang="it-IT" sz="2000">
                <a:solidFill>
                  <a:srgbClr val="001B50"/>
                </a:solidFill>
                <a:latin typeface="Baskerville Old Face" pitchFamily="18" charset="0"/>
              </a:rPr>
              <a:t>e)  Per quanto concerne le altre riserve, i dividendi e la remunerazione degli strumenti finanziari attenersi a quanto stabilito nel proprio statuto.</a:t>
            </a:r>
            <a:endParaRPr lang="it-IT" altLang="it-IT" sz="2000">
              <a:solidFill>
                <a:srgbClr val="001B5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sz="quarter" idx="13"/>
          </p:nvPr>
        </p:nvSpPr>
        <p:spPr>
          <a:xfrm>
            <a:off x="1080000" y="3600000"/>
            <a:ext cx="3960000" cy="1440000"/>
          </a:xfrm>
        </p:spPr>
        <p:txBody>
          <a:bodyPr>
            <a:normAutofit/>
          </a:bodyPr>
          <a:lstStyle/>
          <a:p>
            <a:pPr algn="ctr" eaLnBrk="1" hangingPunct="1">
              <a:buFontTx/>
              <a:buNone/>
            </a:pPr>
            <a:endParaRPr lang="it-IT" altLang="it-IT" sz="2800" b="1" i="1" dirty="0">
              <a:solidFill>
                <a:srgbClr val="001B50"/>
              </a:solidFill>
              <a:latin typeface="Baskerville Old Face" pitchFamily="18" charset="0"/>
            </a:endParaRPr>
          </a:p>
          <a:p>
            <a:pPr algn="just" eaLnBrk="1" hangingPunct="1">
              <a:buClr>
                <a:srgbClr val="001B50"/>
              </a:buClr>
              <a:buFont typeface="Wingdings" pitchFamily="2" charset="2"/>
              <a:buChar char="ü"/>
            </a:pPr>
            <a:r>
              <a:rPr lang="it-IT" altLang="it-IT" sz="3600" dirty="0">
                <a:solidFill>
                  <a:srgbClr val="001B50"/>
                </a:solidFill>
                <a:latin typeface="Baskerville Old Face" pitchFamily="18" charset="0"/>
              </a:rPr>
              <a:t>IL RISTORNO.</a:t>
            </a:r>
          </a:p>
        </p:txBody>
      </p:sp>
      <p:sp>
        <p:nvSpPr>
          <p:cNvPr id="3" name="Titolo 2">
            <a:extLst>
              <a:ext uri="{FF2B5EF4-FFF2-40B4-BE49-F238E27FC236}">
                <a16:creationId xmlns:a16="http://schemas.microsoft.com/office/drawing/2014/main" id="{8390B38C-B1D2-4D08-B045-EB651A291135}"/>
              </a:ext>
            </a:extLst>
          </p:cNvPr>
          <p:cNvSpPr>
            <a:spLocks noGrp="1"/>
          </p:cNvSpPr>
          <p:nvPr>
            <p:ph type="title"/>
          </p:nvPr>
        </p:nvSpPr>
        <p:spPr>
          <a:xfrm>
            <a:off x="720000" y="900000"/>
            <a:ext cx="8100000" cy="2160000"/>
          </a:xfrm>
        </p:spPr>
        <p:txBody>
          <a:bodyPr>
            <a:normAutofit/>
          </a:bodyPr>
          <a:lstStyle/>
          <a:p>
            <a:r>
              <a:rPr lang="it-IT" sz="3200" b="1" i="1" cap="none" dirty="0">
                <a:solidFill>
                  <a:srgbClr val="002060"/>
                </a:solidFill>
                <a:latin typeface="Baskerville Old Face" panose="02020602080505020303" pitchFamily="18" charset="0"/>
              </a:rPr>
              <a:t>Vitamina C</a:t>
            </a:r>
            <a:br>
              <a:rPr lang="it-IT" sz="3200" b="1" i="1" cap="none" dirty="0">
                <a:solidFill>
                  <a:srgbClr val="002060"/>
                </a:solidFill>
                <a:latin typeface="Baskerville Old Face" panose="02020602080505020303" pitchFamily="18" charset="0"/>
              </a:rPr>
            </a:br>
            <a:r>
              <a:rPr lang="it-IT" sz="3200" b="1" i="1" cap="none" dirty="0">
                <a:solidFill>
                  <a:srgbClr val="002060"/>
                </a:solidFill>
                <a:latin typeface="Baskerville Old Face" panose="02020602080505020303" pitchFamily="18" charset="0"/>
              </a:rPr>
              <a:t>Cooperazione Condivisione Cultura d’impresa</a:t>
            </a:r>
            <a:br>
              <a:rPr lang="it-IT" sz="3200" b="1" i="1" cap="none" dirty="0">
                <a:solidFill>
                  <a:srgbClr val="002060"/>
                </a:solidFill>
                <a:latin typeface="Baskerville Old Face" panose="02020602080505020303" pitchFamily="18" charset="0"/>
              </a:rPr>
            </a:br>
            <a:br>
              <a:rPr lang="it-IT" sz="3200" b="1" i="1" cap="none" dirty="0">
                <a:solidFill>
                  <a:srgbClr val="002060"/>
                </a:solidFill>
                <a:latin typeface="Baskerville Old Face" panose="02020602080505020303" pitchFamily="18" charset="0"/>
              </a:rPr>
            </a:br>
            <a:r>
              <a:rPr lang="it-IT" sz="3200" b="1" i="1" cap="none" dirty="0">
                <a:solidFill>
                  <a:srgbClr val="002060"/>
                </a:solidFill>
                <a:latin typeface="Baskerville Old Face" panose="02020602080505020303" pitchFamily="18" charset="0"/>
              </a:rPr>
              <a:t>Anno Scolastico 2017 - 2018</a:t>
            </a:r>
          </a:p>
        </p:txBody>
      </p:sp>
      <p:pic>
        <p:nvPicPr>
          <p:cNvPr id="2" name="Immagine 1">
            <a:extLst>
              <a:ext uri="{FF2B5EF4-FFF2-40B4-BE49-F238E27FC236}">
                <a16:creationId xmlns:a16="http://schemas.microsoft.com/office/drawing/2014/main" id="{E1904BE2-12FB-470E-9EFE-943D46D4E461}"/>
              </a:ext>
            </a:extLst>
          </p:cNvPr>
          <p:cNvPicPr>
            <a:picLocks noChangeAspect="1"/>
          </p:cNvPicPr>
          <p:nvPr/>
        </p:nvPicPr>
        <p:blipFill>
          <a:blip r:embed="rId2"/>
          <a:stretch>
            <a:fillRect/>
          </a:stretch>
        </p:blipFill>
        <p:spPr>
          <a:xfrm>
            <a:off x="6400800" y="5040000"/>
            <a:ext cx="1902117" cy="1639966"/>
          </a:xfrm>
          <a:prstGeom prst="rect">
            <a:avLst/>
          </a:prstGeom>
        </p:spPr>
      </p:pic>
      <p:pic>
        <p:nvPicPr>
          <p:cNvPr id="5" name="Immagine 4">
            <a:extLst>
              <a:ext uri="{FF2B5EF4-FFF2-40B4-BE49-F238E27FC236}">
                <a16:creationId xmlns:a16="http://schemas.microsoft.com/office/drawing/2014/main" id="{4749F6D1-4CF8-4E7C-A74E-A2946FFF2D32}"/>
              </a:ext>
            </a:extLst>
          </p:cNvPr>
          <p:cNvPicPr>
            <a:picLocks noChangeAspect="1"/>
          </p:cNvPicPr>
          <p:nvPr/>
        </p:nvPicPr>
        <p:blipFill>
          <a:blip r:embed="rId3"/>
          <a:stretch>
            <a:fillRect/>
          </a:stretch>
        </p:blipFill>
        <p:spPr>
          <a:xfrm>
            <a:off x="6473958" y="3989880"/>
            <a:ext cx="1828959" cy="1121761"/>
          </a:xfrm>
          <a:prstGeom prst="rect">
            <a:avLst/>
          </a:prstGeom>
        </p:spPr>
      </p:pic>
    </p:spTree>
    <p:extLst>
      <p:ext uri="{BB962C8B-B14F-4D97-AF65-F5344CB8AC3E}">
        <p14:creationId xmlns:p14="http://schemas.microsoft.com/office/powerpoint/2010/main" val="24252893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214313" y="1785938"/>
            <a:ext cx="8715375" cy="3970337"/>
          </a:xfrm>
          <a:prstGeom prst="rect">
            <a:avLst/>
          </a:prstGeom>
          <a:noFill/>
          <a:ln w="9525">
            <a:noFill/>
            <a:miter lim="800000"/>
            <a:headEnd/>
            <a:tailEnd/>
          </a:ln>
        </p:spPr>
        <p:txBody>
          <a:bodyPr>
            <a:spAutoFit/>
          </a:bodyPr>
          <a:lstStyle/>
          <a:p>
            <a:pPr algn="just"/>
            <a:r>
              <a:rPr lang="it-IT" altLang="it-IT" sz="3600">
                <a:solidFill>
                  <a:srgbClr val="001B50"/>
                </a:solidFill>
                <a:latin typeface="Baskerville Old Face" pitchFamily="18" charset="0"/>
              </a:rPr>
              <a:t>Il legislatore abbiamo già detto riconosce il valore dello scambio mutualistico. Ha pertanto normato un apposito istituto per le società cooperative che remunera lo scambio mutualistico.</a:t>
            </a:r>
          </a:p>
          <a:p>
            <a:pPr algn="just"/>
            <a:endParaRPr lang="it-IT" altLang="it-IT" sz="3600">
              <a:solidFill>
                <a:srgbClr val="333399"/>
              </a:solidFill>
              <a:latin typeface="Baskerville Old Face" pitchFamily="18" charset="0"/>
            </a:endParaRPr>
          </a:p>
          <a:p>
            <a:pPr algn="ctr"/>
            <a:r>
              <a:rPr lang="it-IT" altLang="it-IT" sz="3600">
                <a:solidFill>
                  <a:srgbClr val="001B50"/>
                </a:solidFill>
                <a:latin typeface="Baskerville Old Face" pitchFamily="18" charset="0"/>
              </a:rPr>
              <a:t>IL RISTORNO</a:t>
            </a:r>
          </a:p>
        </p:txBody>
      </p:sp>
      <p:sp>
        <p:nvSpPr>
          <p:cNvPr id="7" name="Titolo 1"/>
          <p:cNvSpPr txBox="1">
            <a:spLocks/>
          </p:cNvSpPr>
          <p:nvPr/>
        </p:nvSpPr>
        <p:spPr>
          <a:xfrm>
            <a:off x="914400" y="214313"/>
            <a:ext cx="7315200" cy="868362"/>
          </a:xfrm>
          <a:prstGeom prst="rect">
            <a:avLst/>
          </a:prstGeom>
        </p:spPr>
        <p:txBody>
          <a:bodyPr anchor="ctr">
            <a:normAutofit/>
          </a:bodyPr>
          <a:lstStyle/>
          <a:p>
            <a:pPr algn="ctr" defTabSz="914400">
              <a:defRPr/>
            </a:pP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L’ISTITUTO DEL RISTORNO</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214313" y="2071688"/>
            <a:ext cx="8715375" cy="3416300"/>
          </a:xfrm>
          <a:prstGeom prst="rect">
            <a:avLst/>
          </a:prstGeom>
          <a:noFill/>
          <a:ln w="9525">
            <a:noFill/>
            <a:miter lim="800000"/>
            <a:headEnd/>
            <a:tailEnd/>
          </a:ln>
        </p:spPr>
        <p:txBody>
          <a:bodyPr>
            <a:spAutoFit/>
          </a:bodyPr>
          <a:lstStyle/>
          <a:p>
            <a:pPr algn="just"/>
            <a:r>
              <a:rPr lang="it-IT" altLang="it-IT" sz="3600">
                <a:solidFill>
                  <a:srgbClr val="001B50"/>
                </a:solidFill>
                <a:latin typeface="Baskerville Old Face" pitchFamily="18" charset="0"/>
              </a:rPr>
              <a:t>Il ristorno è quindi la ridistribuzione ai soci del profitto realizzato dalla cooperativa relativamente all´attività svolta con i soci, in proporzione alla quantità e qualità degli scambi mutualistici che i soci hanno intrattenuto con la cooperativa nel corso dell´esercizio.</a:t>
            </a:r>
          </a:p>
        </p:txBody>
      </p:sp>
      <p:sp>
        <p:nvSpPr>
          <p:cNvPr id="6" name="Titolo 1"/>
          <p:cNvSpPr txBox="1">
            <a:spLocks/>
          </p:cNvSpPr>
          <p:nvPr/>
        </p:nvSpPr>
        <p:spPr>
          <a:xfrm>
            <a:off x="914400" y="214313"/>
            <a:ext cx="7315200" cy="868362"/>
          </a:xfrm>
          <a:prstGeom prst="rect">
            <a:avLst/>
          </a:prstGeom>
        </p:spPr>
        <p:txBody>
          <a:bodyPr anchor="ctr">
            <a:normAutofit/>
          </a:bodyPr>
          <a:lstStyle/>
          <a:p>
            <a:pPr algn="ctr" defTabSz="914400">
              <a:defRPr/>
            </a:pP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L’ISTITUTO DEL RISTORNO</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179388" y="1125538"/>
            <a:ext cx="8786812" cy="5508625"/>
          </a:xfrm>
          <a:prstGeom prst="rect">
            <a:avLst/>
          </a:prstGeom>
          <a:noFill/>
          <a:ln w="9525">
            <a:noFill/>
            <a:miter lim="800000"/>
            <a:headEnd/>
            <a:tailEnd/>
          </a:ln>
        </p:spPr>
        <p:txBody>
          <a:bodyPr>
            <a:spAutoFit/>
          </a:bodyPr>
          <a:lstStyle/>
          <a:p>
            <a:pPr algn="just"/>
            <a:r>
              <a:rPr lang="it-IT" altLang="it-IT" sz="3200">
                <a:solidFill>
                  <a:srgbClr val="001B50"/>
                </a:solidFill>
                <a:latin typeface="Baskerville Old Face" pitchFamily="18" charset="0"/>
              </a:rPr>
              <a:t>Il ristorno può consistere:</a:t>
            </a:r>
          </a:p>
          <a:p>
            <a:pPr algn="just">
              <a:buFontTx/>
              <a:buChar char="•"/>
            </a:pPr>
            <a:r>
              <a:rPr lang="it-IT" altLang="it-IT" sz="3200">
                <a:solidFill>
                  <a:srgbClr val="001B50"/>
                </a:solidFill>
                <a:latin typeface="Baskerville Old Face" pitchFamily="18" charset="0"/>
              </a:rPr>
              <a:t> in un´integrazione dei salari (</a:t>
            </a:r>
            <a:r>
              <a:rPr lang="it-IT" altLang="it-IT" sz="3200" i="1">
                <a:solidFill>
                  <a:srgbClr val="001B50"/>
                </a:solidFill>
                <a:latin typeface="Baskerville Old Face" pitchFamily="18" charset="0"/>
              </a:rPr>
              <a:t>nel caso delle cooperative di lavoro</a:t>
            </a:r>
            <a:r>
              <a:rPr lang="it-IT" altLang="it-IT" sz="3200">
                <a:solidFill>
                  <a:srgbClr val="001B50"/>
                </a:solidFill>
                <a:latin typeface="Baskerville Old Face" pitchFamily="18" charset="0"/>
              </a:rPr>
              <a:t>), (max 30% dei salari correnti);</a:t>
            </a:r>
          </a:p>
          <a:p>
            <a:pPr algn="just">
              <a:buFontTx/>
              <a:buChar char="•"/>
            </a:pPr>
            <a:r>
              <a:rPr lang="it-IT" altLang="it-IT" sz="3200">
                <a:solidFill>
                  <a:srgbClr val="001B50"/>
                </a:solidFill>
                <a:latin typeface="Baskerville Old Face" pitchFamily="18" charset="0"/>
              </a:rPr>
              <a:t> in un rimborso di costi o aumento di ricavi dell´attività svolta al socio (cooperative di utenza e/o supporto).</a:t>
            </a:r>
          </a:p>
          <a:p>
            <a:pPr algn="just"/>
            <a:endParaRPr lang="it-IT" altLang="it-IT" sz="3200">
              <a:solidFill>
                <a:srgbClr val="001B50"/>
              </a:solidFill>
              <a:latin typeface="Baskerville Old Face" pitchFamily="18" charset="0"/>
            </a:endParaRPr>
          </a:p>
          <a:p>
            <a:pPr algn="just"/>
            <a:r>
              <a:rPr lang="it-IT" altLang="it-IT" sz="3200">
                <a:solidFill>
                  <a:srgbClr val="001B50"/>
                </a:solidFill>
                <a:latin typeface="Baskerville Old Face" pitchFamily="18" charset="0"/>
              </a:rPr>
              <a:t>Il ristorno ai soci può essere erogato in forma liquida oppure mediante aumento del capitale sociale o emissione di strumenti finanziari o attraverso una combinazione delle varie modalità.</a:t>
            </a:r>
          </a:p>
        </p:txBody>
      </p:sp>
      <p:sp>
        <p:nvSpPr>
          <p:cNvPr id="6" name="Titolo 1"/>
          <p:cNvSpPr txBox="1">
            <a:spLocks/>
          </p:cNvSpPr>
          <p:nvPr/>
        </p:nvSpPr>
        <p:spPr>
          <a:xfrm>
            <a:off x="914400" y="214313"/>
            <a:ext cx="7315200" cy="868362"/>
          </a:xfrm>
          <a:prstGeom prst="rect">
            <a:avLst/>
          </a:prstGeom>
        </p:spPr>
        <p:txBody>
          <a:bodyPr anchor="ctr">
            <a:normAutofit/>
          </a:bodyPr>
          <a:lstStyle/>
          <a:p>
            <a:pPr algn="ctr" defTabSz="914400">
              <a:defRPr/>
            </a:pP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L’ISTITUTO DEL RISTORNO</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2"/>
          <p:cNvSpPr txBox="1">
            <a:spLocks noChangeArrowheads="1"/>
          </p:cNvSpPr>
          <p:nvPr/>
        </p:nvSpPr>
        <p:spPr bwMode="auto">
          <a:xfrm>
            <a:off x="1143000" y="1214438"/>
            <a:ext cx="1812925" cy="461962"/>
          </a:xfrm>
          <a:prstGeom prst="rect">
            <a:avLst/>
          </a:prstGeom>
          <a:solidFill>
            <a:srgbClr val="663300"/>
          </a:solidFill>
          <a:ln w="38100">
            <a:solidFill>
              <a:srgbClr val="FFFF00"/>
            </a:solidFill>
            <a:miter lim="800000"/>
            <a:headEnd/>
            <a:tailEnd/>
          </a:ln>
        </p:spPr>
        <p:txBody>
          <a:bodyPr>
            <a:spAutoFit/>
          </a:bodyPr>
          <a:lstStyle/>
          <a:p>
            <a:pPr algn="ctr"/>
            <a:r>
              <a:rPr lang="it-IT" altLang="it-IT" sz="2400">
                <a:solidFill>
                  <a:srgbClr val="FFFF00"/>
                </a:solidFill>
                <a:latin typeface="Baskerville Old Face" pitchFamily="18" charset="0"/>
              </a:rPr>
              <a:t>dividendo</a:t>
            </a:r>
          </a:p>
        </p:txBody>
      </p:sp>
      <p:sp>
        <p:nvSpPr>
          <p:cNvPr id="86018" name="Text Box 3"/>
          <p:cNvSpPr txBox="1">
            <a:spLocks noChangeArrowheads="1"/>
          </p:cNvSpPr>
          <p:nvPr/>
        </p:nvSpPr>
        <p:spPr bwMode="auto">
          <a:xfrm>
            <a:off x="5845175" y="1219200"/>
            <a:ext cx="1141413" cy="461963"/>
          </a:xfrm>
          <a:prstGeom prst="rect">
            <a:avLst/>
          </a:prstGeom>
          <a:solidFill>
            <a:srgbClr val="663300"/>
          </a:solidFill>
          <a:ln w="38100">
            <a:solidFill>
              <a:srgbClr val="FFFF00"/>
            </a:solidFill>
            <a:miter lim="800000"/>
            <a:headEnd/>
            <a:tailEnd/>
          </a:ln>
        </p:spPr>
        <p:txBody>
          <a:bodyPr wrap="none">
            <a:spAutoFit/>
          </a:bodyPr>
          <a:lstStyle/>
          <a:p>
            <a:pPr algn="ctr"/>
            <a:r>
              <a:rPr lang="it-IT" altLang="it-IT" sz="2400">
                <a:solidFill>
                  <a:srgbClr val="FFFF00"/>
                </a:solidFill>
                <a:latin typeface="Baskerville Old Face" pitchFamily="18" charset="0"/>
              </a:rPr>
              <a:t>ristorno</a:t>
            </a:r>
          </a:p>
        </p:txBody>
      </p:sp>
      <p:sp>
        <p:nvSpPr>
          <p:cNvPr id="164868" name="Text Box 4"/>
          <p:cNvSpPr txBox="1">
            <a:spLocks noChangeArrowheads="1"/>
          </p:cNvSpPr>
          <p:nvPr/>
        </p:nvSpPr>
        <p:spPr bwMode="auto">
          <a:xfrm>
            <a:off x="1071563" y="4429125"/>
            <a:ext cx="1971675" cy="461963"/>
          </a:xfrm>
          <a:prstGeom prst="rect">
            <a:avLst/>
          </a:prstGeom>
          <a:noFill/>
          <a:ln w="9525">
            <a:noFill/>
            <a:miter lim="800000"/>
            <a:headEnd/>
            <a:tailEnd/>
          </a:ln>
        </p:spPr>
        <p:txBody>
          <a:bodyPr>
            <a:spAutoFit/>
          </a:bodyPr>
          <a:lstStyle/>
          <a:p>
            <a:pPr algn="ctr"/>
            <a:r>
              <a:rPr lang="it-IT" altLang="it-IT" sz="2400">
                <a:solidFill>
                  <a:srgbClr val="001B50"/>
                </a:solidFill>
                <a:latin typeface="Baskerville Old Face" pitchFamily="18" charset="0"/>
              </a:rPr>
              <a:t>tutto l’utile</a:t>
            </a:r>
          </a:p>
        </p:txBody>
      </p:sp>
      <p:sp>
        <p:nvSpPr>
          <p:cNvPr id="164869" name="Text Box 5"/>
          <p:cNvSpPr txBox="1">
            <a:spLocks noChangeArrowheads="1"/>
          </p:cNvSpPr>
          <p:nvPr/>
        </p:nvSpPr>
        <p:spPr bwMode="auto">
          <a:xfrm>
            <a:off x="5572125" y="4429125"/>
            <a:ext cx="2514600" cy="461963"/>
          </a:xfrm>
          <a:prstGeom prst="rect">
            <a:avLst/>
          </a:prstGeom>
          <a:noFill/>
          <a:ln w="9525">
            <a:noFill/>
            <a:miter lim="800000"/>
            <a:headEnd/>
            <a:tailEnd/>
          </a:ln>
        </p:spPr>
        <p:txBody>
          <a:bodyPr wrap="none">
            <a:spAutoFit/>
          </a:bodyPr>
          <a:lstStyle/>
          <a:p>
            <a:pPr algn="ctr"/>
            <a:r>
              <a:rPr lang="it-IT" altLang="it-IT" sz="2400">
                <a:solidFill>
                  <a:srgbClr val="001B50"/>
                </a:solidFill>
                <a:latin typeface="Baskerville Old Face" pitchFamily="18" charset="0"/>
              </a:rPr>
              <a:t>utile “mutualistico”</a:t>
            </a:r>
          </a:p>
        </p:txBody>
      </p:sp>
      <p:sp>
        <p:nvSpPr>
          <p:cNvPr id="164870" name="Text Box 6"/>
          <p:cNvSpPr txBox="1">
            <a:spLocks noChangeArrowheads="1"/>
          </p:cNvSpPr>
          <p:nvPr/>
        </p:nvSpPr>
        <p:spPr bwMode="auto">
          <a:xfrm>
            <a:off x="785813" y="2767013"/>
            <a:ext cx="2428875" cy="461962"/>
          </a:xfrm>
          <a:prstGeom prst="rect">
            <a:avLst/>
          </a:prstGeom>
          <a:noFill/>
          <a:ln w="9525">
            <a:noFill/>
            <a:miter lim="800000"/>
            <a:headEnd/>
            <a:tailEnd/>
          </a:ln>
        </p:spPr>
        <p:txBody>
          <a:bodyPr>
            <a:spAutoFit/>
          </a:bodyPr>
          <a:lstStyle/>
          <a:p>
            <a:pPr algn="ctr"/>
            <a:r>
              <a:rPr lang="it-IT" altLang="it-IT" sz="2400">
                <a:solidFill>
                  <a:srgbClr val="001B50"/>
                </a:solidFill>
                <a:latin typeface="Baskerville Old Face" pitchFamily="18" charset="0"/>
              </a:rPr>
              <a:t>Capitale Sociale</a:t>
            </a:r>
          </a:p>
        </p:txBody>
      </p:sp>
      <p:sp>
        <p:nvSpPr>
          <p:cNvPr id="164871" name="Text Box 7"/>
          <p:cNvSpPr txBox="1">
            <a:spLocks noChangeArrowheads="1"/>
          </p:cNvSpPr>
          <p:nvPr/>
        </p:nvSpPr>
        <p:spPr bwMode="auto">
          <a:xfrm>
            <a:off x="5346700" y="2797175"/>
            <a:ext cx="2743200" cy="461963"/>
          </a:xfrm>
          <a:prstGeom prst="rect">
            <a:avLst/>
          </a:prstGeom>
          <a:noFill/>
          <a:ln w="9525">
            <a:noFill/>
            <a:miter lim="800000"/>
            <a:headEnd/>
            <a:tailEnd/>
          </a:ln>
        </p:spPr>
        <p:txBody>
          <a:bodyPr wrap="none">
            <a:spAutoFit/>
          </a:bodyPr>
          <a:lstStyle/>
          <a:p>
            <a:pPr algn="ctr"/>
            <a:r>
              <a:rPr lang="it-IT" altLang="it-IT" sz="2400">
                <a:solidFill>
                  <a:srgbClr val="001B50"/>
                </a:solidFill>
                <a:latin typeface="Baskerville Old Face" pitchFamily="18" charset="0"/>
              </a:rPr>
              <a:t>scambio mutualistico</a:t>
            </a:r>
          </a:p>
        </p:txBody>
      </p:sp>
      <p:sp>
        <p:nvSpPr>
          <p:cNvPr id="86023" name="Rectangle 8"/>
          <p:cNvSpPr>
            <a:spLocks noChangeArrowheads="1"/>
          </p:cNvSpPr>
          <p:nvPr/>
        </p:nvSpPr>
        <p:spPr bwMode="auto">
          <a:xfrm>
            <a:off x="1223963" y="414338"/>
            <a:ext cx="184150" cy="336550"/>
          </a:xfrm>
          <a:prstGeom prst="rect">
            <a:avLst/>
          </a:prstGeom>
          <a:noFill/>
          <a:ln w="9525">
            <a:noFill/>
            <a:miter lim="800000"/>
            <a:headEnd/>
            <a:tailEnd/>
          </a:ln>
        </p:spPr>
        <p:txBody>
          <a:bodyPr wrap="none">
            <a:spAutoFit/>
          </a:bodyPr>
          <a:lstStyle/>
          <a:p>
            <a:endParaRPr lang="it-IT" altLang="it-IT"/>
          </a:p>
        </p:txBody>
      </p:sp>
      <p:sp>
        <p:nvSpPr>
          <p:cNvPr id="164873" name="Text Box 9"/>
          <p:cNvSpPr txBox="1">
            <a:spLocks noChangeArrowheads="1"/>
          </p:cNvSpPr>
          <p:nvPr/>
        </p:nvSpPr>
        <p:spPr bwMode="auto">
          <a:xfrm>
            <a:off x="3214688" y="4429125"/>
            <a:ext cx="2286000" cy="461963"/>
          </a:xfrm>
          <a:prstGeom prst="rect">
            <a:avLst/>
          </a:prstGeom>
          <a:noFill/>
          <a:ln w="9525">
            <a:noFill/>
            <a:miter lim="800000"/>
            <a:headEnd/>
            <a:tailEnd/>
          </a:ln>
        </p:spPr>
        <p:txBody>
          <a:bodyPr wrap="none">
            <a:spAutoFit/>
          </a:bodyPr>
          <a:lstStyle/>
          <a:p>
            <a:pPr algn="ctr"/>
            <a:r>
              <a:rPr lang="it-IT" altLang="it-IT" sz="2400" i="1">
                <a:solidFill>
                  <a:srgbClr val="FF3300"/>
                </a:solidFill>
                <a:latin typeface="Baskerville Old Face" pitchFamily="18" charset="0"/>
              </a:rPr>
              <a:t>è commisurato a</a:t>
            </a:r>
          </a:p>
        </p:txBody>
      </p:sp>
      <p:sp>
        <p:nvSpPr>
          <p:cNvPr id="164874" name="Text Box 10"/>
          <p:cNvSpPr txBox="1">
            <a:spLocks noChangeArrowheads="1"/>
          </p:cNvSpPr>
          <p:nvPr/>
        </p:nvSpPr>
        <p:spPr bwMode="auto">
          <a:xfrm flipH="1">
            <a:off x="3429000" y="2714625"/>
            <a:ext cx="1643063" cy="461963"/>
          </a:xfrm>
          <a:prstGeom prst="rect">
            <a:avLst/>
          </a:prstGeom>
          <a:noFill/>
          <a:ln w="9525">
            <a:noFill/>
            <a:miter lim="800000"/>
            <a:headEnd/>
            <a:tailEnd/>
          </a:ln>
        </p:spPr>
        <p:txBody>
          <a:bodyPr>
            <a:spAutoFit/>
          </a:bodyPr>
          <a:lstStyle/>
          <a:p>
            <a:pPr algn="ctr"/>
            <a:r>
              <a:rPr lang="it-IT" altLang="it-IT" sz="2400" i="1">
                <a:solidFill>
                  <a:srgbClr val="FF3300"/>
                </a:solidFill>
                <a:latin typeface="Baskerville Old Face" pitchFamily="18" charset="0"/>
              </a:rPr>
              <a:t>remunera</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sz="quarter" idx="13"/>
          </p:nvPr>
        </p:nvSpPr>
        <p:spPr>
          <a:xfrm>
            <a:off x="323850" y="1268413"/>
            <a:ext cx="4176713" cy="4878387"/>
          </a:xfrm>
        </p:spPr>
        <p:txBody>
          <a:bodyPr>
            <a:normAutofit fontScale="92500" lnSpcReduction="10000"/>
          </a:bodyPr>
          <a:lstStyle/>
          <a:p>
            <a:pPr marL="457200" indent="-457200" eaLnBrk="1" hangingPunct="1">
              <a:lnSpc>
                <a:spcPct val="90000"/>
              </a:lnSpc>
              <a:buClr>
                <a:srgbClr val="001B50"/>
              </a:buClr>
              <a:buFont typeface="Wingdings" pitchFamily="2" charset="2"/>
              <a:buAutoNum type="arabicPeriod"/>
            </a:pPr>
            <a:r>
              <a:rPr lang="it-IT" altLang="it-IT" sz="2200" cap="none" dirty="0">
                <a:solidFill>
                  <a:srgbClr val="001B50"/>
                </a:solidFill>
                <a:latin typeface="Baskerville Old Face" pitchFamily="18" charset="0"/>
              </a:rPr>
              <a:t>“Porta aperta“</a:t>
            </a:r>
          </a:p>
          <a:p>
            <a:pPr marL="457200" indent="-457200" eaLnBrk="1" hangingPunct="1">
              <a:lnSpc>
                <a:spcPct val="90000"/>
              </a:lnSpc>
              <a:buClr>
                <a:srgbClr val="001B50"/>
              </a:buClr>
              <a:buFont typeface="Wingdings" pitchFamily="2" charset="2"/>
              <a:buAutoNum type="arabicPeriod"/>
            </a:pPr>
            <a:endParaRPr lang="it-IT" altLang="it-IT" sz="1400" cap="none" dirty="0">
              <a:solidFill>
                <a:srgbClr val="001B50"/>
              </a:solidFill>
              <a:latin typeface="Baskerville Old Face" pitchFamily="18" charset="0"/>
            </a:endParaRPr>
          </a:p>
          <a:p>
            <a:pPr marL="457200" indent="-457200" eaLnBrk="1" hangingPunct="1">
              <a:lnSpc>
                <a:spcPct val="90000"/>
              </a:lnSpc>
              <a:buClr>
                <a:srgbClr val="001B50"/>
              </a:buClr>
              <a:buFont typeface="Wingdings" pitchFamily="2" charset="2"/>
              <a:buAutoNum type="arabicPeriod"/>
            </a:pPr>
            <a:endParaRPr lang="it-IT" altLang="it-IT" sz="1400" cap="none" dirty="0">
              <a:solidFill>
                <a:srgbClr val="001B50"/>
              </a:solidFill>
              <a:latin typeface="Baskerville Old Face" pitchFamily="18" charset="0"/>
            </a:endParaRPr>
          </a:p>
          <a:p>
            <a:pPr marL="457200" indent="-457200" eaLnBrk="1" hangingPunct="1">
              <a:lnSpc>
                <a:spcPct val="90000"/>
              </a:lnSpc>
              <a:buClr>
                <a:srgbClr val="001B50"/>
              </a:buClr>
              <a:buFont typeface="Wingdings" pitchFamily="2" charset="2"/>
              <a:buAutoNum type="arabicPeriod"/>
            </a:pPr>
            <a:r>
              <a:rPr lang="it-IT" altLang="it-IT" sz="2200" cap="none" dirty="0">
                <a:solidFill>
                  <a:srgbClr val="001B50"/>
                </a:solidFill>
                <a:latin typeface="Baskerville Old Face" pitchFamily="18" charset="0"/>
              </a:rPr>
              <a:t>“Una testa, un voto”</a:t>
            </a:r>
          </a:p>
          <a:p>
            <a:pPr marL="457200" indent="-457200" eaLnBrk="1" hangingPunct="1">
              <a:lnSpc>
                <a:spcPct val="90000"/>
              </a:lnSpc>
              <a:buClr>
                <a:srgbClr val="001B50"/>
              </a:buClr>
              <a:buFont typeface="Wingdings" pitchFamily="2" charset="2"/>
              <a:buAutoNum type="arabicPeriod"/>
            </a:pPr>
            <a:endParaRPr lang="it-IT" altLang="it-IT" sz="1400" cap="none" dirty="0">
              <a:solidFill>
                <a:srgbClr val="001B50"/>
              </a:solidFill>
              <a:latin typeface="Baskerville Old Face" pitchFamily="18" charset="0"/>
            </a:endParaRPr>
          </a:p>
          <a:p>
            <a:pPr marL="457200" indent="-457200" eaLnBrk="1" hangingPunct="1">
              <a:lnSpc>
                <a:spcPct val="90000"/>
              </a:lnSpc>
              <a:buClr>
                <a:srgbClr val="001B50"/>
              </a:buClr>
              <a:buFont typeface="Wingdings" pitchFamily="2" charset="2"/>
              <a:buAutoNum type="arabicPeriod"/>
            </a:pPr>
            <a:r>
              <a:rPr lang="it-IT" altLang="it-IT" sz="2200" cap="none" dirty="0">
                <a:solidFill>
                  <a:srgbClr val="001B50"/>
                </a:solidFill>
                <a:latin typeface="Baskerville Old Face" pitchFamily="18" charset="0"/>
              </a:rPr>
              <a:t>Scopo è soddisfare i bisogni dei soci, del territorio, delle future generazioni</a:t>
            </a:r>
          </a:p>
          <a:p>
            <a:pPr marL="457200" indent="-457200" eaLnBrk="1" hangingPunct="1">
              <a:lnSpc>
                <a:spcPct val="90000"/>
              </a:lnSpc>
              <a:buClr>
                <a:srgbClr val="001B50"/>
              </a:buClr>
              <a:buFont typeface="Wingdings" pitchFamily="2" charset="2"/>
              <a:buAutoNum type="arabicPeriod"/>
            </a:pPr>
            <a:r>
              <a:rPr lang="it-IT" altLang="it-IT" sz="2200" cap="none" dirty="0">
                <a:solidFill>
                  <a:srgbClr val="001B50"/>
                </a:solidFill>
                <a:latin typeface="Baskerville Old Face" pitchFamily="18" charset="0"/>
              </a:rPr>
              <a:t>I soci sono solo gestori </a:t>
            </a:r>
          </a:p>
          <a:p>
            <a:pPr marL="457200" indent="-457200" eaLnBrk="1" hangingPunct="1">
              <a:lnSpc>
                <a:spcPct val="90000"/>
              </a:lnSpc>
              <a:buClr>
                <a:srgbClr val="001B50"/>
              </a:buClr>
              <a:buFont typeface="Wingdings" pitchFamily="2" charset="2"/>
              <a:buAutoNum type="arabicPeriod"/>
            </a:pPr>
            <a:r>
              <a:rPr lang="it-IT" altLang="it-IT" sz="2200" cap="none" dirty="0">
                <a:solidFill>
                  <a:srgbClr val="001B50"/>
                </a:solidFill>
                <a:latin typeface="Baskerville Old Face" pitchFamily="18" charset="0"/>
              </a:rPr>
              <a:t>Mutualità esterna: accantonamenti obbligatori</a:t>
            </a:r>
          </a:p>
          <a:p>
            <a:pPr marL="457200" indent="-457200" eaLnBrk="1" hangingPunct="1">
              <a:lnSpc>
                <a:spcPct val="90000"/>
              </a:lnSpc>
              <a:buClr>
                <a:srgbClr val="001B50"/>
              </a:buClr>
              <a:buFont typeface="Wingdings" pitchFamily="2" charset="2"/>
              <a:buAutoNum type="arabicPeriod"/>
            </a:pPr>
            <a:r>
              <a:rPr lang="it-IT" altLang="it-IT" sz="2200" cap="none" dirty="0">
                <a:solidFill>
                  <a:srgbClr val="001B50"/>
                </a:solidFill>
                <a:latin typeface="Baskerville Old Face" pitchFamily="18" charset="0"/>
              </a:rPr>
              <a:t>Si finanzia con riserve indivisibili e prestito sociale</a:t>
            </a:r>
          </a:p>
          <a:p>
            <a:pPr marL="457200" indent="-457200" eaLnBrk="1" hangingPunct="1">
              <a:lnSpc>
                <a:spcPct val="90000"/>
              </a:lnSpc>
              <a:buClr>
                <a:srgbClr val="001B50"/>
              </a:buClr>
              <a:buFont typeface="Wingdings" pitchFamily="2" charset="2"/>
              <a:buAutoNum type="arabicPeriod"/>
            </a:pPr>
            <a:r>
              <a:rPr lang="it-IT" altLang="it-IT" sz="2200" cap="none" dirty="0">
                <a:solidFill>
                  <a:srgbClr val="001B50"/>
                </a:solidFill>
                <a:latin typeface="Baskerville Old Face" pitchFamily="18" charset="0"/>
              </a:rPr>
              <a:t>La maggior parte degli utili va a riserva</a:t>
            </a:r>
          </a:p>
        </p:txBody>
      </p:sp>
      <p:sp>
        <p:nvSpPr>
          <p:cNvPr id="35843" name="Rectangle 4"/>
          <p:cNvSpPr>
            <a:spLocks noGrp="1" noChangeArrowheads="1"/>
          </p:cNvSpPr>
          <p:nvPr>
            <p:ph sz="quarter" idx="14"/>
          </p:nvPr>
        </p:nvSpPr>
        <p:spPr>
          <a:xfrm>
            <a:off x="4572000" y="1268413"/>
            <a:ext cx="4359275" cy="4806950"/>
          </a:xfrm>
        </p:spPr>
        <p:txBody>
          <a:bodyPr>
            <a:normAutofit lnSpcReduction="10000"/>
          </a:bodyPr>
          <a:lstStyle/>
          <a:p>
            <a:pPr marL="457200" indent="-457200" eaLnBrk="1" hangingPunct="1">
              <a:lnSpc>
                <a:spcPct val="80000"/>
              </a:lnSpc>
              <a:buClr>
                <a:srgbClr val="001B50"/>
              </a:buClr>
              <a:buFont typeface="Wingdings" pitchFamily="2" charset="2"/>
              <a:buAutoNum type="arabicPeriod"/>
            </a:pPr>
            <a:r>
              <a:rPr lang="it-IT" altLang="it-IT" sz="2200" cap="none" dirty="0">
                <a:solidFill>
                  <a:srgbClr val="001B50"/>
                </a:solidFill>
                <a:latin typeface="Baskerville Old Face" pitchFamily="18" charset="0"/>
              </a:rPr>
              <a:t>Base sociale immutabile. Se Azionisti e/o Capitale variano modifica atto costitutivo</a:t>
            </a:r>
          </a:p>
          <a:p>
            <a:pPr marL="457200" indent="-457200" eaLnBrk="1" hangingPunct="1">
              <a:lnSpc>
                <a:spcPct val="80000"/>
              </a:lnSpc>
              <a:buClr>
                <a:srgbClr val="001B50"/>
              </a:buClr>
              <a:buFont typeface="Wingdings" pitchFamily="2" charset="2"/>
              <a:buAutoNum type="arabicPeriod"/>
            </a:pPr>
            <a:r>
              <a:rPr lang="it-IT" altLang="it-IT" sz="2200" cap="none" dirty="0">
                <a:solidFill>
                  <a:srgbClr val="001B50"/>
                </a:solidFill>
                <a:latin typeface="Baskerville Old Face" pitchFamily="18" charset="0"/>
              </a:rPr>
              <a:t>Azionisti contano per il capitale investito</a:t>
            </a:r>
          </a:p>
          <a:p>
            <a:pPr marL="457200" indent="-457200" eaLnBrk="1" hangingPunct="1">
              <a:lnSpc>
                <a:spcPct val="80000"/>
              </a:lnSpc>
              <a:buClr>
                <a:srgbClr val="001B50"/>
              </a:buClr>
              <a:buFont typeface="Wingdings" pitchFamily="2" charset="2"/>
              <a:buAutoNum type="arabicPeriod"/>
            </a:pPr>
            <a:r>
              <a:rPr lang="it-IT" altLang="it-IT" sz="2200" cap="none" dirty="0">
                <a:solidFill>
                  <a:srgbClr val="001B50"/>
                </a:solidFill>
                <a:latin typeface="Baskerville Old Face" pitchFamily="18" charset="0"/>
              </a:rPr>
              <a:t>Scopo primario è produrre profitto per gli azionisti</a:t>
            </a:r>
          </a:p>
          <a:p>
            <a:pPr marL="457200" indent="-457200" eaLnBrk="1" hangingPunct="1">
              <a:lnSpc>
                <a:spcPct val="80000"/>
              </a:lnSpc>
              <a:buClr>
                <a:srgbClr val="001B50"/>
              </a:buClr>
              <a:buFont typeface="Wingdings" pitchFamily="2" charset="2"/>
              <a:buAutoNum type="arabicPeriod"/>
            </a:pPr>
            <a:endParaRPr lang="it-IT" altLang="it-IT" sz="2400" cap="none" dirty="0">
              <a:solidFill>
                <a:srgbClr val="001B50"/>
              </a:solidFill>
              <a:latin typeface="Baskerville Old Face" pitchFamily="18" charset="0"/>
            </a:endParaRPr>
          </a:p>
          <a:p>
            <a:pPr marL="457200" indent="-457200" eaLnBrk="1" hangingPunct="1">
              <a:lnSpc>
                <a:spcPct val="80000"/>
              </a:lnSpc>
              <a:buClr>
                <a:srgbClr val="001B50"/>
              </a:buClr>
              <a:buFont typeface="Wingdings" pitchFamily="2" charset="2"/>
              <a:buAutoNum type="arabicPeriod"/>
            </a:pPr>
            <a:r>
              <a:rPr lang="it-IT" altLang="it-IT" sz="2200" cap="none" dirty="0">
                <a:solidFill>
                  <a:srgbClr val="001B50"/>
                </a:solidFill>
                <a:latin typeface="Baskerville Old Face" pitchFamily="18" charset="0"/>
              </a:rPr>
              <a:t>Gli azionisti sono i proprietari</a:t>
            </a:r>
          </a:p>
          <a:p>
            <a:pPr marL="457200" indent="-457200" eaLnBrk="1" hangingPunct="1">
              <a:lnSpc>
                <a:spcPct val="80000"/>
              </a:lnSpc>
              <a:buClr>
                <a:srgbClr val="001B50"/>
              </a:buClr>
              <a:buFont typeface="Wingdings" pitchFamily="2" charset="2"/>
              <a:buAutoNum type="arabicPeriod"/>
            </a:pPr>
            <a:r>
              <a:rPr lang="it-IT" altLang="it-IT" sz="2200" cap="none" dirty="0">
                <a:solidFill>
                  <a:srgbClr val="001B50"/>
                </a:solidFill>
                <a:latin typeface="Baskerville Old Face" pitchFamily="18" charset="0"/>
              </a:rPr>
              <a:t>Nessun obbligo di mutualità esterna</a:t>
            </a:r>
          </a:p>
          <a:p>
            <a:pPr marL="457200" indent="-457200" eaLnBrk="1" hangingPunct="1">
              <a:lnSpc>
                <a:spcPct val="80000"/>
              </a:lnSpc>
              <a:buClr>
                <a:srgbClr val="001B50"/>
              </a:buClr>
              <a:buFont typeface="Wingdings" pitchFamily="2" charset="2"/>
              <a:buAutoNum type="arabicPeriod"/>
            </a:pPr>
            <a:endParaRPr lang="it-IT" altLang="it-IT" sz="400" cap="none" dirty="0">
              <a:solidFill>
                <a:srgbClr val="001B50"/>
              </a:solidFill>
              <a:latin typeface="Baskerville Old Face" pitchFamily="18" charset="0"/>
            </a:endParaRPr>
          </a:p>
          <a:p>
            <a:pPr marL="457200" indent="-457200" eaLnBrk="1" hangingPunct="1">
              <a:lnSpc>
                <a:spcPct val="80000"/>
              </a:lnSpc>
              <a:buClr>
                <a:srgbClr val="001B50"/>
              </a:buClr>
              <a:buFont typeface="Wingdings" pitchFamily="2" charset="2"/>
              <a:buAutoNum type="arabicPeriod"/>
            </a:pPr>
            <a:r>
              <a:rPr lang="it-IT" altLang="it-IT" sz="2200" cap="none" dirty="0">
                <a:solidFill>
                  <a:srgbClr val="001B50"/>
                </a:solidFill>
                <a:latin typeface="Baskerville Old Face" pitchFamily="18" charset="0"/>
              </a:rPr>
              <a:t>Si finanzia con capitale di rischio e obbligazioni</a:t>
            </a:r>
          </a:p>
          <a:p>
            <a:pPr marL="457200" indent="-457200" eaLnBrk="1" hangingPunct="1">
              <a:lnSpc>
                <a:spcPct val="80000"/>
              </a:lnSpc>
              <a:buClr>
                <a:srgbClr val="001B50"/>
              </a:buClr>
              <a:buFont typeface="Wingdings" pitchFamily="2" charset="2"/>
              <a:buAutoNum type="arabicPeriod"/>
            </a:pPr>
            <a:r>
              <a:rPr lang="it-IT" altLang="it-IT" sz="2200" cap="none" dirty="0">
                <a:solidFill>
                  <a:srgbClr val="001B50"/>
                </a:solidFill>
                <a:latin typeface="Baskerville Old Face" pitchFamily="18" charset="0"/>
              </a:rPr>
              <a:t>Gli utili sono ripartiti tra gli azionisti</a:t>
            </a:r>
          </a:p>
          <a:p>
            <a:pPr marL="457200" indent="-457200" eaLnBrk="1" hangingPunct="1">
              <a:lnSpc>
                <a:spcPct val="80000"/>
              </a:lnSpc>
            </a:pPr>
            <a:endParaRPr lang="it-IT" altLang="it-IT" sz="2200" dirty="0">
              <a:solidFill>
                <a:schemeClr val="accent2"/>
              </a:solidFill>
            </a:endParaRPr>
          </a:p>
        </p:txBody>
      </p:sp>
      <p:sp>
        <p:nvSpPr>
          <p:cNvPr id="7" name="Titolo 1"/>
          <p:cNvSpPr txBox="1">
            <a:spLocks/>
          </p:cNvSpPr>
          <p:nvPr/>
        </p:nvSpPr>
        <p:spPr>
          <a:xfrm>
            <a:off x="914400" y="214313"/>
            <a:ext cx="7315200" cy="868362"/>
          </a:xfrm>
          <a:prstGeom prst="rect">
            <a:avLst/>
          </a:prstGeom>
        </p:spPr>
        <p:txBody>
          <a:bodyPr anchor="ctr">
            <a:normAutofit fontScale="92500" lnSpcReduction="20000"/>
          </a:bodyPr>
          <a:lstStyle/>
          <a:p>
            <a:pPr algn="ctr" defTabSz="914400">
              <a:defRPr/>
            </a:pPr>
            <a:r>
              <a:rPr lang="it-IT" sz="3200" cap="all" dirty="0">
                <a:solidFill>
                  <a:srgbClr val="001B50"/>
                </a:solidFill>
                <a:effectLst>
                  <a:outerShdw blurRad="38100" dist="38100" dir="2700000" algn="tl">
                    <a:srgbClr val="000000">
                      <a:alpha val="43137"/>
                    </a:srgbClr>
                  </a:outerShdw>
                </a:effectLst>
                <a:latin typeface="Baskerville Old Face" pitchFamily="18" charset="0"/>
                <a:ea typeface="+mj-ea"/>
                <a:cs typeface="+mj-cs"/>
              </a:rPr>
              <a:t>DIFFERENZE TRA COOPERATIVE E SOCIETA’ </a:t>
            </a:r>
            <a:r>
              <a:rPr lang="it-IT" sz="3200" cap="all" dirty="0" err="1">
                <a:solidFill>
                  <a:srgbClr val="001B50"/>
                </a:solidFill>
                <a:effectLst>
                  <a:outerShdw blurRad="38100" dist="38100" dir="2700000" algn="tl">
                    <a:srgbClr val="000000">
                      <a:alpha val="43137"/>
                    </a:srgbClr>
                  </a:outerShdw>
                </a:effectLst>
                <a:latin typeface="Baskerville Old Face" pitchFamily="18" charset="0"/>
                <a:ea typeface="+mj-ea"/>
                <a:cs typeface="+mj-cs"/>
              </a:rPr>
              <a:t>DI</a:t>
            </a:r>
            <a:r>
              <a:rPr lang="it-IT" sz="3200" cap="all" dirty="0">
                <a:solidFill>
                  <a:srgbClr val="001B50"/>
                </a:solidFill>
                <a:effectLst>
                  <a:outerShdw blurRad="38100" dist="38100" dir="2700000" algn="tl">
                    <a:srgbClr val="000000">
                      <a:alpha val="43137"/>
                    </a:srgbClr>
                  </a:outerShdw>
                </a:effectLst>
                <a:latin typeface="Baskerville Old Face" pitchFamily="18" charset="0"/>
                <a:ea typeface="+mj-ea"/>
                <a:cs typeface="+mj-cs"/>
              </a:rPr>
              <a:t> CAPITALI</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3786188" y="785813"/>
            <a:ext cx="2000250" cy="5754687"/>
          </a:xfrm>
          <a:prstGeom prst="rect">
            <a:avLst/>
          </a:prstGeom>
          <a:noFill/>
          <a:ln w="9525">
            <a:noFill/>
            <a:miter lim="800000"/>
            <a:headEnd/>
            <a:tailEnd/>
          </a:ln>
        </p:spPr>
        <p:txBody>
          <a:bodyPr>
            <a:spAutoFit/>
          </a:bodyPr>
          <a:lstStyle/>
          <a:p>
            <a:r>
              <a:rPr lang="it-IT" altLang="it-IT" sz="1600">
                <a:solidFill>
                  <a:srgbClr val="001B50"/>
                </a:solidFill>
                <a:latin typeface="Baskerville Old Face" pitchFamily="18" charset="0"/>
              </a:rPr>
              <a:t>condizioni per</a:t>
            </a:r>
          </a:p>
          <a:p>
            <a:r>
              <a:rPr lang="it-IT" altLang="it-IT" sz="1600">
                <a:solidFill>
                  <a:srgbClr val="001B50"/>
                </a:solidFill>
                <a:latin typeface="Baskerville Old Face" pitchFamily="18" charset="0"/>
              </a:rPr>
              <a:t>essere ammessi</a:t>
            </a:r>
          </a:p>
          <a:p>
            <a:endParaRPr lang="it-IT" altLang="it-IT" sz="1600"/>
          </a:p>
          <a:p>
            <a:r>
              <a:rPr lang="it-IT" altLang="it-IT" sz="1600">
                <a:solidFill>
                  <a:srgbClr val="001B50"/>
                </a:solidFill>
                <a:latin typeface="Baskerville Old Face" pitchFamily="18" charset="0"/>
              </a:rPr>
              <a:t>capitale sociale</a:t>
            </a:r>
          </a:p>
          <a:p>
            <a:r>
              <a:rPr lang="it-IT" altLang="it-IT" sz="1600">
                <a:solidFill>
                  <a:srgbClr val="001B50"/>
                </a:solidFill>
                <a:latin typeface="Baskerville Old Face" pitchFamily="18" charset="0"/>
              </a:rPr>
              <a:t>sottoscrivibile</a:t>
            </a:r>
          </a:p>
          <a:p>
            <a:endParaRPr lang="it-IT" altLang="it-IT" sz="1600"/>
          </a:p>
          <a:p>
            <a:r>
              <a:rPr lang="it-IT" altLang="it-IT" sz="1600">
                <a:solidFill>
                  <a:srgbClr val="001B50"/>
                </a:solidFill>
                <a:latin typeface="Baskerville Old Face" pitchFamily="18" charset="0"/>
              </a:rPr>
              <a:t>partecipazione</a:t>
            </a:r>
          </a:p>
          <a:p>
            <a:r>
              <a:rPr lang="it-IT" altLang="it-IT" sz="1600">
                <a:solidFill>
                  <a:srgbClr val="001B50"/>
                </a:solidFill>
                <a:latin typeface="Baskerville Old Face" pitchFamily="18" charset="0"/>
              </a:rPr>
              <a:t>agli utili</a:t>
            </a:r>
          </a:p>
          <a:p>
            <a:endParaRPr lang="it-IT" altLang="it-IT" sz="1600"/>
          </a:p>
          <a:p>
            <a:r>
              <a:rPr lang="it-IT" altLang="it-IT">
                <a:solidFill>
                  <a:srgbClr val="001B50"/>
                </a:solidFill>
                <a:latin typeface="Baskerville Old Face" pitchFamily="18" charset="0"/>
              </a:rPr>
              <a:t>capital gain</a:t>
            </a:r>
          </a:p>
          <a:p>
            <a:endParaRPr lang="it-IT" altLang="it-IT" sz="1600"/>
          </a:p>
          <a:p>
            <a:r>
              <a:rPr lang="it-IT" altLang="it-IT">
                <a:solidFill>
                  <a:srgbClr val="001B50"/>
                </a:solidFill>
                <a:latin typeface="Baskerville Old Face" pitchFamily="18" charset="0"/>
              </a:rPr>
              <a:t>possibilità di quotare sul mercato le proprie azioni</a:t>
            </a:r>
          </a:p>
          <a:p>
            <a:endParaRPr lang="it-IT" altLang="it-IT" sz="1600"/>
          </a:p>
          <a:p>
            <a:r>
              <a:rPr lang="it-IT" altLang="it-IT" sz="1700">
                <a:solidFill>
                  <a:srgbClr val="001B50"/>
                </a:solidFill>
                <a:latin typeface="Baskerville Old Face" pitchFamily="18" charset="0"/>
              </a:rPr>
              <a:t>Vigilanza governativa (isp.ni e cert.ni)</a:t>
            </a:r>
          </a:p>
          <a:p>
            <a:endParaRPr lang="it-IT" altLang="it-IT" sz="1600"/>
          </a:p>
          <a:p>
            <a:r>
              <a:rPr lang="it-IT" altLang="it-IT">
                <a:solidFill>
                  <a:srgbClr val="001B50"/>
                </a:solidFill>
                <a:latin typeface="Baskerville Old Face" pitchFamily="18" charset="0"/>
              </a:rPr>
              <a:t>patrimonio sociale</a:t>
            </a:r>
          </a:p>
          <a:p>
            <a:endParaRPr lang="it-IT" altLang="it-IT" sz="1600"/>
          </a:p>
          <a:p>
            <a:r>
              <a:rPr lang="it-IT" altLang="it-IT">
                <a:solidFill>
                  <a:srgbClr val="001B50"/>
                </a:solidFill>
                <a:latin typeface="Baskerville Old Face" pitchFamily="18" charset="0"/>
              </a:rPr>
              <a:t>ed in caso</a:t>
            </a:r>
          </a:p>
          <a:p>
            <a:r>
              <a:rPr lang="it-IT" altLang="it-IT">
                <a:solidFill>
                  <a:srgbClr val="001B50"/>
                </a:solidFill>
                <a:latin typeface="Baskerville Old Face" pitchFamily="18" charset="0"/>
              </a:rPr>
              <a:t>di scioglimento</a:t>
            </a:r>
          </a:p>
        </p:txBody>
      </p:sp>
      <p:sp>
        <p:nvSpPr>
          <p:cNvPr id="109571" name="Rectangle 3"/>
          <p:cNvSpPr>
            <a:spLocks noChangeArrowheads="1"/>
          </p:cNvSpPr>
          <p:nvPr/>
        </p:nvSpPr>
        <p:spPr bwMode="auto">
          <a:xfrm>
            <a:off x="2087563" y="838200"/>
            <a:ext cx="985837" cy="5632450"/>
          </a:xfrm>
          <a:prstGeom prst="rect">
            <a:avLst/>
          </a:prstGeom>
          <a:noFill/>
          <a:ln w="9525">
            <a:noFill/>
            <a:miter lim="800000"/>
            <a:headEnd/>
            <a:tailEnd/>
          </a:ln>
        </p:spPr>
        <p:txBody>
          <a:bodyPr wrap="none">
            <a:spAutoFit/>
          </a:bodyPr>
          <a:lstStyle/>
          <a:p>
            <a:r>
              <a:rPr lang="it-IT" altLang="it-IT">
                <a:solidFill>
                  <a:srgbClr val="001B50"/>
                </a:solidFill>
                <a:latin typeface="Baskerville Old Face" pitchFamily="18" charset="0"/>
              </a:rPr>
              <a:t>nessuna</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illimitato</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illimitata</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sì</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sì</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no</a:t>
            </a: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divisibile</a:t>
            </a: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ai soci</a:t>
            </a:r>
          </a:p>
        </p:txBody>
      </p:sp>
      <p:sp>
        <p:nvSpPr>
          <p:cNvPr id="109572" name="Rectangle 4"/>
          <p:cNvSpPr>
            <a:spLocks noChangeArrowheads="1"/>
          </p:cNvSpPr>
          <p:nvPr/>
        </p:nvSpPr>
        <p:spPr bwMode="auto">
          <a:xfrm>
            <a:off x="5791200" y="838200"/>
            <a:ext cx="2778125" cy="5908675"/>
          </a:xfrm>
          <a:prstGeom prst="rect">
            <a:avLst/>
          </a:prstGeom>
          <a:noFill/>
          <a:ln w="9525">
            <a:noFill/>
            <a:miter lim="800000"/>
            <a:headEnd/>
            <a:tailEnd/>
          </a:ln>
        </p:spPr>
        <p:txBody>
          <a:bodyPr wrap="none">
            <a:spAutoFit/>
          </a:bodyPr>
          <a:lstStyle/>
          <a:p>
            <a:r>
              <a:rPr lang="it-IT" altLang="it-IT">
                <a:solidFill>
                  <a:srgbClr val="001B50"/>
                </a:solidFill>
                <a:latin typeface="Baskerville Old Face" pitchFamily="18" charset="0"/>
              </a:rPr>
              <a:t>requisiti</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limitato</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limitata</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 no</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no</a:t>
            </a:r>
          </a:p>
          <a:p>
            <a:endParaRPr lang="it-IT" altLang="it-IT">
              <a:solidFill>
                <a:srgbClr val="001B50"/>
              </a:solidFill>
              <a:latin typeface="Baskerville Old Face" pitchFamily="18" charset="0"/>
            </a:endParaRP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sì</a:t>
            </a: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Indivisibile</a:t>
            </a:r>
          </a:p>
          <a:p>
            <a:endParaRPr lang="it-IT" altLang="it-IT">
              <a:solidFill>
                <a:srgbClr val="001B50"/>
              </a:solidFill>
              <a:latin typeface="Baskerville Old Face" pitchFamily="18" charset="0"/>
            </a:endParaRPr>
          </a:p>
          <a:p>
            <a:r>
              <a:rPr lang="it-IT" altLang="it-IT">
                <a:solidFill>
                  <a:srgbClr val="001B50"/>
                </a:solidFill>
                <a:latin typeface="Baskerville Old Face" pitchFamily="18" charset="0"/>
              </a:rPr>
              <a:t>allo stato</a:t>
            </a:r>
          </a:p>
          <a:p>
            <a:r>
              <a:rPr lang="it-IT" altLang="it-IT">
                <a:solidFill>
                  <a:srgbClr val="001B50"/>
                </a:solidFill>
                <a:latin typeface="Baskerville Old Face" pitchFamily="18" charset="0"/>
              </a:rPr>
              <a:t>(ora ai fondi di promozione)</a:t>
            </a:r>
          </a:p>
        </p:txBody>
      </p:sp>
      <p:sp>
        <p:nvSpPr>
          <p:cNvPr id="53253" name="Rectangle 5"/>
          <p:cNvSpPr>
            <a:spLocks noChangeArrowheads="1"/>
          </p:cNvSpPr>
          <p:nvPr/>
        </p:nvSpPr>
        <p:spPr bwMode="auto">
          <a:xfrm>
            <a:off x="2112963" y="304800"/>
            <a:ext cx="815975" cy="369888"/>
          </a:xfrm>
          <a:prstGeom prst="rect">
            <a:avLst/>
          </a:prstGeom>
          <a:solidFill>
            <a:srgbClr val="663300"/>
          </a:solidFill>
          <a:ln w="9525">
            <a:noFill/>
            <a:miter lim="800000"/>
            <a:headEnd/>
            <a:tailEnd/>
          </a:ln>
          <a:effectLst>
            <a:outerShdw blurRad="50800" dist="38100" dir="5400000" algn="t" rotWithShape="0">
              <a:srgbClr val="FFFF00">
                <a:alpha val="40000"/>
              </a:srgbClr>
            </a:outerShdw>
          </a:effectLst>
        </p:spPr>
        <p:txBody>
          <a:bodyPr>
            <a:spAutoFit/>
          </a:bodyPr>
          <a:lstStyle/>
          <a:p>
            <a:pPr>
              <a:defRPr/>
            </a:pPr>
            <a:r>
              <a:rPr lang="it-IT" dirty="0">
                <a:solidFill>
                  <a:srgbClr val="FFFF00"/>
                </a:solidFill>
                <a:ea typeface="ＭＳ Ｐゴシック" pitchFamily="1" charset="-128"/>
                <a:cs typeface="+mn-cs"/>
              </a:rPr>
              <a:t>s.p.a.</a:t>
            </a:r>
          </a:p>
        </p:txBody>
      </p:sp>
      <p:sp>
        <p:nvSpPr>
          <p:cNvPr id="53254" name="Rectangle 6"/>
          <p:cNvSpPr>
            <a:spLocks noChangeArrowheads="1"/>
          </p:cNvSpPr>
          <p:nvPr/>
        </p:nvSpPr>
        <p:spPr bwMode="auto">
          <a:xfrm>
            <a:off x="6324600" y="228600"/>
            <a:ext cx="684213" cy="369888"/>
          </a:xfrm>
          <a:prstGeom prst="rect">
            <a:avLst/>
          </a:prstGeom>
          <a:solidFill>
            <a:srgbClr val="663300"/>
          </a:solidFill>
          <a:ln w="9525">
            <a:noFill/>
            <a:miter lim="800000"/>
            <a:headEnd/>
            <a:tailEnd/>
          </a:ln>
          <a:effectLst>
            <a:outerShdw blurRad="50800" dist="38100" dir="8100000" algn="tr" rotWithShape="0">
              <a:srgbClr val="FFFF00">
                <a:alpha val="40000"/>
              </a:srgbClr>
            </a:outerShdw>
          </a:effectLst>
        </p:spPr>
        <p:txBody>
          <a:bodyPr>
            <a:spAutoFit/>
          </a:bodyPr>
          <a:lstStyle/>
          <a:p>
            <a:pPr>
              <a:defRPr/>
            </a:pPr>
            <a:r>
              <a:rPr lang="it-IT" dirty="0">
                <a:solidFill>
                  <a:srgbClr val="FFFF00"/>
                </a:solidFill>
                <a:ea typeface="ＭＳ Ｐゴシック" pitchFamily="1" charset="-128"/>
                <a:cs typeface="+mn-cs"/>
              </a:rPr>
              <a:t>coop</a:t>
            </a:r>
          </a:p>
        </p:txBody>
      </p:sp>
      <p:sp>
        <p:nvSpPr>
          <p:cNvPr id="89094" name="AutoShape 8"/>
          <p:cNvSpPr>
            <a:spLocks noChangeArrowheads="1"/>
          </p:cNvSpPr>
          <p:nvPr/>
        </p:nvSpPr>
        <p:spPr bwMode="auto">
          <a:xfrm>
            <a:off x="3857625" y="857250"/>
            <a:ext cx="1857375" cy="500063"/>
          </a:xfrm>
          <a:prstGeom prst="roundRect">
            <a:avLst>
              <a:gd name="adj" fmla="val 16667"/>
            </a:avLst>
          </a:prstGeom>
          <a:noFill/>
          <a:ln w="9525">
            <a:solidFill>
              <a:schemeClr val="tx1"/>
            </a:solidFill>
            <a:round/>
            <a:headEnd/>
            <a:tailEnd/>
          </a:ln>
        </p:spPr>
        <p:txBody>
          <a:bodyPr wrap="none" anchor="ctr"/>
          <a:lstStyle/>
          <a:p>
            <a:endParaRPr lang="it-IT" altLang="it-IT"/>
          </a:p>
        </p:txBody>
      </p:sp>
      <p:sp>
        <p:nvSpPr>
          <p:cNvPr id="89095" name="AutoShape 9"/>
          <p:cNvSpPr>
            <a:spLocks noChangeArrowheads="1"/>
          </p:cNvSpPr>
          <p:nvPr/>
        </p:nvSpPr>
        <p:spPr bwMode="auto">
          <a:xfrm>
            <a:off x="3857625" y="1500188"/>
            <a:ext cx="1857375" cy="609600"/>
          </a:xfrm>
          <a:prstGeom prst="roundRect">
            <a:avLst>
              <a:gd name="adj" fmla="val 16667"/>
            </a:avLst>
          </a:prstGeom>
          <a:noFill/>
          <a:ln w="9525">
            <a:solidFill>
              <a:schemeClr val="tx1"/>
            </a:solidFill>
            <a:round/>
            <a:headEnd/>
            <a:tailEnd/>
          </a:ln>
        </p:spPr>
        <p:txBody>
          <a:bodyPr wrap="none" anchor="ctr"/>
          <a:lstStyle/>
          <a:p>
            <a:endParaRPr lang="it-IT" altLang="it-IT"/>
          </a:p>
        </p:txBody>
      </p:sp>
      <p:sp>
        <p:nvSpPr>
          <p:cNvPr id="89096" name="AutoShape 10"/>
          <p:cNvSpPr>
            <a:spLocks noChangeArrowheads="1"/>
          </p:cNvSpPr>
          <p:nvPr/>
        </p:nvSpPr>
        <p:spPr bwMode="auto">
          <a:xfrm>
            <a:off x="3857625" y="2286000"/>
            <a:ext cx="1857375" cy="609600"/>
          </a:xfrm>
          <a:prstGeom prst="roundRect">
            <a:avLst>
              <a:gd name="adj" fmla="val 16667"/>
            </a:avLst>
          </a:prstGeom>
          <a:noFill/>
          <a:ln w="9525">
            <a:solidFill>
              <a:schemeClr val="tx1"/>
            </a:solidFill>
            <a:round/>
            <a:headEnd/>
            <a:tailEnd/>
          </a:ln>
        </p:spPr>
        <p:txBody>
          <a:bodyPr wrap="none" anchor="ctr"/>
          <a:lstStyle/>
          <a:p>
            <a:endParaRPr lang="it-IT" altLang="it-IT"/>
          </a:p>
        </p:txBody>
      </p:sp>
      <p:sp>
        <p:nvSpPr>
          <p:cNvPr id="89097" name="AutoShape 11"/>
          <p:cNvSpPr>
            <a:spLocks noChangeArrowheads="1"/>
          </p:cNvSpPr>
          <p:nvPr/>
        </p:nvSpPr>
        <p:spPr bwMode="auto">
          <a:xfrm>
            <a:off x="3857625" y="3000375"/>
            <a:ext cx="1857375" cy="381000"/>
          </a:xfrm>
          <a:prstGeom prst="roundRect">
            <a:avLst>
              <a:gd name="adj" fmla="val 16667"/>
            </a:avLst>
          </a:prstGeom>
          <a:noFill/>
          <a:ln w="9525">
            <a:solidFill>
              <a:schemeClr val="tx1"/>
            </a:solidFill>
            <a:round/>
            <a:headEnd/>
            <a:tailEnd/>
          </a:ln>
        </p:spPr>
        <p:txBody>
          <a:bodyPr wrap="none" anchor="ctr"/>
          <a:lstStyle/>
          <a:p>
            <a:endParaRPr lang="it-IT" altLang="it-IT"/>
          </a:p>
        </p:txBody>
      </p:sp>
      <p:sp>
        <p:nvSpPr>
          <p:cNvPr id="89098" name="AutoShape 12"/>
          <p:cNvSpPr>
            <a:spLocks noChangeArrowheads="1"/>
          </p:cNvSpPr>
          <p:nvPr/>
        </p:nvSpPr>
        <p:spPr bwMode="auto">
          <a:xfrm>
            <a:off x="3857625" y="3500438"/>
            <a:ext cx="1857375" cy="928687"/>
          </a:xfrm>
          <a:prstGeom prst="roundRect">
            <a:avLst>
              <a:gd name="adj" fmla="val 16667"/>
            </a:avLst>
          </a:prstGeom>
          <a:noFill/>
          <a:ln w="9525">
            <a:solidFill>
              <a:schemeClr val="tx1"/>
            </a:solidFill>
            <a:round/>
            <a:headEnd/>
            <a:tailEnd/>
          </a:ln>
        </p:spPr>
        <p:txBody>
          <a:bodyPr wrap="none" anchor="ctr"/>
          <a:lstStyle/>
          <a:p>
            <a:endParaRPr lang="it-IT" altLang="it-IT"/>
          </a:p>
        </p:txBody>
      </p:sp>
      <p:sp>
        <p:nvSpPr>
          <p:cNvPr id="89099" name="AutoShape 13"/>
          <p:cNvSpPr>
            <a:spLocks noChangeArrowheads="1"/>
          </p:cNvSpPr>
          <p:nvPr/>
        </p:nvSpPr>
        <p:spPr bwMode="auto">
          <a:xfrm>
            <a:off x="3857625" y="4500563"/>
            <a:ext cx="1857375" cy="785812"/>
          </a:xfrm>
          <a:prstGeom prst="roundRect">
            <a:avLst>
              <a:gd name="adj" fmla="val 16667"/>
            </a:avLst>
          </a:prstGeom>
          <a:noFill/>
          <a:ln w="9525">
            <a:solidFill>
              <a:schemeClr val="tx1"/>
            </a:solidFill>
            <a:round/>
            <a:headEnd/>
            <a:tailEnd/>
          </a:ln>
        </p:spPr>
        <p:txBody>
          <a:bodyPr wrap="none" anchor="ctr"/>
          <a:lstStyle/>
          <a:p>
            <a:endParaRPr lang="it-IT" altLang="it-IT"/>
          </a:p>
        </p:txBody>
      </p:sp>
      <p:sp>
        <p:nvSpPr>
          <p:cNvPr id="89100" name="AutoShape 14"/>
          <p:cNvSpPr>
            <a:spLocks noChangeArrowheads="1"/>
          </p:cNvSpPr>
          <p:nvPr/>
        </p:nvSpPr>
        <p:spPr bwMode="auto">
          <a:xfrm>
            <a:off x="3857625" y="5357813"/>
            <a:ext cx="1857375" cy="500062"/>
          </a:xfrm>
          <a:prstGeom prst="roundRect">
            <a:avLst>
              <a:gd name="adj" fmla="val 16667"/>
            </a:avLst>
          </a:prstGeom>
          <a:noFill/>
          <a:ln w="9525">
            <a:solidFill>
              <a:schemeClr val="tx1"/>
            </a:solidFill>
            <a:round/>
            <a:headEnd/>
            <a:tailEnd/>
          </a:ln>
        </p:spPr>
        <p:txBody>
          <a:bodyPr wrap="none" anchor="ctr"/>
          <a:lstStyle/>
          <a:p>
            <a:endParaRPr lang="it-IT" altLang="it-IT"/>
          </a:p>
        </p:txBody>
      </p:sp>
      <p:sp>
        <p:nvSpPr>
          <p:cNvPr id="89101" name="AutoShape 15"/>
          <p:cNvSpPr>
            <a:spLocks noChangeArrowheads="1"/>
          </p:cNvSpPr>
          <p:nvPr/>
        </p:nvSpPr>
        <p:spPr bwMode="auto">
          <a:xfrm>
            <a:off x="3851275" y="5949950"/>
            <a:ext cx="1857375" cy="571500"/>
          </a:xfrm>
          <a:prstGeom prst="roundRect">
            <a:avLst>
              <a:gd name="adj" fmla="val 18287"/>
            </a:avLst>
          </a:prstGeom>
          <a:noFill/>
          <a:ln w="9525">
            <a:solidFill>
              <a:schemeClr val="tx1"/>
            </a:solidFill>
            <a:round/>
            <a:headEnd/>
            <a:tailEnd/>
          </a:ln>
        </p:spPr>
        <p:txBody>
          <a:bodyPr wrap="none" anchor="ctr"/>
          <a:lstStyle/>
          <a:p>
            <a:endParaRPr lang="it-IT" altLang="it-IT"/>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14313" y="1082675"/>
            <a:ext cx="8715375" cy="5662613"/>
          </a:xfrm>
          <a:prstGeom prst="rect">
            <a:avLst/>
          </a:prstGeom>
          <a:noFill/>
          <a:ln w="9525">
            <a:noFill/>
            <a:miter lim="800000"/>
            <a:headEnd/>
            <a:tailEnd/>
          </a:ln>
        </p:spPr>
        <p:txBody>
          <a:bodyPr>
            <a:spAutoFit/>
          </a:bodyPr>
          <a:lstStyle/>
          <a:p>
            <a:pPr algn="just">
              <a:defRPr/>
            </a:pPr>
            <a:r>
              <a:rPr lang="it-IT" dirty="0">
                <a:solidFill>
                  <a:srgbClr val="001B50"/>
                </a:solidFill>
                <a:latin typeface="Baskerville Old Face" pitchFamily="18" charset="0"/>
                <a:ea typeface="ＭＳ Ｐゴシック" pitchFamily="1" charset="-128"/>
                <a:cs typeface="+mn-cs"/>
              </a:rPr>
              <a:t>Il Legislatore ha previsto una serie di controlli per le società cooperative.</a:t>
            </a:r>
          </a:p>
          <a:p>
            <a:pPr marL="742950" indent="-742950" algn="just">
              <a:buFontTx/>
              <a:buAutoNum type="arabicParenR"/>
              <a:defRPr/>
            </a:pPr>
            <a:r>
              <a:rPr lang="it-IT" sz="2000" dirty="0">
                <a:solidFill>
                  <a:srgbClr val="001B50"/>
                </a:solidFill>
                <a:latin typeface="Baskerville Old Face" pitchFamily="18" charset="0"/>
                <a:ea typeface="ＭＳ Ｐゴシック" pitchFamily="1" charset="-128"/>
                <a:cs typeface="+mn-cs"/>
              </a:rPr>
              <a:t>Collegio Sindacale </a:t>
            </a:r>
            <a:r>
              <a:rPr lang="it-IT" sz="1600" dirty="0">
                <a:solidFill>
                  <a:srgbClr val="001B50"/>
                </a:solidFill>
                <a:latin typeface="Baskerville Old Face" pitchFamily="18" charset="0"/>
                <a:ea typeface="ＭＳ Ｐゴシック" pitchFamily="1" charset="-128"/>
                <a:cs typeface="+mn-cs"/>
              </a:rPr>
              <a:t>(per le cooperative con un capitale sociale &gt; € 120.000,00 oppure che per 2 esercizi consecutivi superino due dei tre limiti dell’art. c.c. 2435 bis, oppure che emettano strumenti finanziari art. 2543 c.c. se Srl; obbligatorio per Spa)</a:t>
            </a:r>
          </a:p>
          <a:p>
            <a:pPr marL="742950" indent="-742950" algn="just">
              <a:buFontTx/>
              <a:buAutoNum type="arabicParenR"/>
              <a:defRPr/>
            </a:pPr>
            <a:r>
              <a:rPr lang="it-IT" sz="2000" dirty="0">
                <a:solidFill>
                  <a:srgbClr val="001B50"/>
                </a:solidFill>
                <a:latin typeface="Baskerville Old Face" pitchFamily="18" charset="0"/>
                <a:ea typeface="ＭＳ Ｐゴシック" pitchFamily="1" charset="-128"/>
                <a:cs typeface="+mn-cs"/>
              </a:rPr>
              <a:t>Revisore Contabile (per le cooperative in forma di Spa)</a:t>
            </a:r>
          </a:p>
          <a:p>
            <a:pPr marL="742950" indent="-742950" algn="just">
              <a:buFontTx/>
              <a:buAutoNum type="arabicParenR"/>
              <a:defRPr/>
            </a:pPr>
            <a:r>
              <a:rPr lang="it-IT" sz="2000" dirty="0">
                <a:solidFill>
                  <a:srgbClr val="001B50"/>
                </a:solidFill>
                <a:latin typeface="Baskerville Old Face" pitchFamily="18" charset="0"/>
                <a:ea typeface="ＭＳ Ｐゴシック" pitchFamily="1" charset="-128"/>
                <a:cs typeface="+mn-cs"/>
              </a:rPr>
              <a:t>Vigilanza (Ispezione Cooperativa) biennale o annuale a seconda della tipologia di cooperativa e/o di limiti dimensionali, e patrimoniali:</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Fatturato &gt; € 23.832.013,46</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Riserve indivisibili &gt; € 4.000.000,00</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Prestito Sociale + Conferimento soci Finanziatori &gt; € 2.000.000,00</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Partecipazioni di controllo in SRL e/o SPA</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Emissione di Azioni di Partecipazione Cooperativa</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Cooperative Sociali</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Cooperative di Abitazione iscritte all’albo cooperative edilizie</a:t>
            </a:r>
          </a:p>
          <a:p>
            <a:pPr marL="742950" indent="-742950" algn="just">
              <a:buFontTx/>
              <a:buAutoNum type="arabicParenR"/>
              <a:defRPr/>
            </a:pPr>
            <a:r>
              <a:rPr lang="it-IT" sz="2000" dirty="0">
                <a:solidFill>
                  <a:srgbClr val="001B50"/>
                </a:solidFill>
                <a:latin typeface="Baskerville Old Face" pitchFamily="18" charset="0"/>
                <a:ea typeface="ＭＳ Ｐゴシック" pitchFamily="1" charset="-128"/>
                <a:cs typeface="+mn-cs"/>
              </a:rPr>
              <a:t>La certificazione del Bilancio obbligatoria qualora la cooperativa superi uno dei seguenti parametri:</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Fatturato &gt; € 60.000.000,00</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Riserve indivisibili &gt; € 4.000.000,00</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Prestito Sociale + Conferimento soci Finanziatori &gt; € 2.000.000,00</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Partecipazioni di controllo in SPA</a:t>
            </a:r>
          </a:p>
          <a:p>
            <a:pPr marL="1657350" lvl="2" indent="-742950" algn="just">
              <a:buFontTx/>
              <a:buAutoNum type="arabicParenR"/>
              <a:defRPr/>
            </a:pPr>
            <a:r>
              <a:rPr lang="it-IT" sz="1600" dirty="0">
                <a:solidFill>
                  <a:srgbClr val="001B50"/>
                </a:solidFill>
                <a:latin typeface="Baskerville Old Face" pitchFamily="18" charset="0"/>
                <a:ea typeface="ＭＳ Ｐゴシック" pitchFamily="1" charset="-128"/>
                <a:cs typeface="+mn-cs"/>
              </a:rPr>
              <a:t>Emissione di Azioni di Partecipazione Cooperativa</a:t>
            </a:r>
          </a:p>
        </p:txBody>
      </p:sp>
      <p:sp>
        <p:nvSpPr>
          <p:cNvPr id="6" name="Titolo 1"/>
          <p:cNvSpPr txBox="1">
            <a:spLocks/>
          </p:cNvSpPr>
          <p:nvPr/>
        </p:nvSpPr>
        <p:spPr>
          <a:xfrm>
            <a:off x="914400" y="214313"/>
            <a:ext cx="7315200" cy="868362"/>
          </a:xfrm>
          <a:prstGeom prst="rect">
            <a:avLst/>
          </a:prstGeom>
          <a:effectLst>
            <a:glow rad="127000">
              <a:schemeClr val="bg1"/>
            </a:glow>
            <a:reflection blurRad="6350" stA="50000" endA="300" endPos="90000" dir="5400000" sy="-100000" algn="bl" rotWithShape="0"/>
          </a:effectLst>
        </p:spPr>
        <p:txBody>
          <a:bodyPr anchor="ctr">
            <a:normAutofit/>
          </a:bodyPr>
          <a:lstStyle/>
          <a:p>
            <a:pPr algn="ctr" defTabSz="914400">
              <a:defRPr/>
            </a:pPr>
            <a:r>
              <a:rPr lang="it-IT" sz="3200" dirty="0">
                <a:ln w="0"/>
                <a:solidFill>
                  <a:srgbClr val="001B50"/>
                </a:solidFill>
                <a:effectLst>
                  <a:outerShdw blurRad="38100" dist="19050" dir="2700000" algn="tl" rotWithShape="0">
                    <a:schemeClr val="tx2">
                      <a:lumMod val="50000"/>
                      <a:alpha val="40000"/>
                    </a:schemeClr>
                  </a:outerShdw>
                </a:effectLst>
                <a:latin typeface="Baskerville Old Face" pitchFamily="18" charset="0"/>
                <a:ea typeface="+mj-ea"/>
                <a:cs typeface="+mj-cs"/>
              </a:rPr>
              <a:t>CONTROLLI NELLE COOPERATIVE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AutoShape 2"/>
          <p:cNvSpPr>
            <a:spLocks noChangeArrowheads="1"/>
          </p:cNvSpPr>
          <p:nvPr/>
        </p:nvSpPr>
        <p:spPr bwMode="auto">
          <a:xfrm>
            <a:off x="1547813" y="2420938"/>
            <a:ext cx="6238875" cy="1462087"/>
          </a:xfrm>
          <a:prstGeom prst="roundRect">
            <a:avLst>
              <a:gd name="adj" fmla="val 16667"/>
            </a:avLst>
          </a:prstGeom>
          <a:solidFill>
            <a:srgbClr val="808080"/>
          </a:solidFill>
          <a:ln w="12700" algn="ctr">
            <a:noFill/>
            <a:round/>
            <a:headEnd/>
            <a:tailEnd/>
          </a:ln>
          <a:effectLst/>
        </p:spPr>
        <p:txBody>
          <a:bodyPr lIns="90488" tIns="44450" rIns="90488" bIns="44450">
            <a:spAutoFit/>
          </a:bodyPr>
          <a:lstStyle/>
          <a:p>
            <a:pPr algn="ctr" eaLnBrk="0" hangingPunct="0">
              <a:defRPr/>
            </a:pPr>
            <a:r>
              <a:rPr lang="it-IT" sz="4000" dirty="0">
                <a:solidFill>
                  <a:srgbClr val="001B50"/>
                </a:solidFill>
                <a:effectLst>
                  <a:outerShdw blurRad="38100" dist="38100" dir="2700000" algn="tl">
                    <a:srgbClr val="000000"/>
                  </a:outerShdw>
                </a:effectLst>
                <a:latin typeface="Baskerville Old Face" pitchFamily="18" charset="0"/>
                <a:ea typeface="ＭＳ Ｐゴシック" pitchFamily="1" charset="-128"/>
                <a:cs typeface="+mn-cs"/>
              </a:rPr>
              <a:t>Organi e </a:t>
            </a:r>
            <a:r>
              <a:rPr lang="it-IT" sz="4000" dirty="0" err="1">
                <a:solidFill>
                  <a:srgbClr val="001B50"/>
                </a:solidFill>
                <a:effectLst>
                  <a:outerShdw blurRad="38100" dist="38100" dir="2700000" algn="tl">
                    <a:srgbClr val="000000"/>
                  </a:outerShdw>
                </a:effectLst>
                <a:latin typeface="Baskerville Old Face" pitchFamily="18" charset="0"/>
                <a:ea typeface="ＭＳ Ｐゴシック" pitchFamily="1" charset="-128"/>
                <a:cs typeface="+mn-cs"/>
              </a:rPr>
              <a:t>Governance</a:t>
            </a:r>
            <a:r>
              <a:rPr lang="it-IT" sz="4000" dirty="0">
                <a:solidFill>
                  <a:srgbClr val="001B50"/>
                </a:solidFill>
                <a:effectLst>
                  <a:outerShdw blurRad="38100" dist="38100" dir="2700000" algn="tl">
                    <a:srgbClr val="000000"/>
                  </a:outerShdw>
                </a:effectLst>
                <a:latin typeface="Baskerville Old Face" pitchFamily="18" charset="0"/>
                <a:ea typeface="ＭＳ Ｐゴシック" pitchFamily="1" charset="-128"/>
                <a:cs typeface="+mn-cs"/>
              </a:rPr>
              <a:t> della Cooperativa </a:t>
            </a:r>
          </a:p>
        </p:txBody>
      </p:sp>
      <p:pic>
        <p:nvPicPr>
          <p:cNvPr id="2" name="Immagine 1">
            <a:extLst>
              <a:ext uri="{FF2B5EF4-FFF2-40B4-BE49-F238E27FC236}">
                <a16:creationId xmlns:a16="http://schemas.microsoft.com/office/drawing/2014/main" id="{AEF1C078-B073-4A49-9CE9-70EAC6D06A40}"/>
              </a:ext>
            </a:extLst>
          </p:cNvPr>
          <p:cNvPicPr>
            <a:picLocks noChangeAspect="1"/>
          </p:cNvPicPr>
          <p:nvPr/>
        </p:nvPicPr>
        <p:blipFill>
          <a:blip r:embed="rId2"/>
          <a:stretch>
            <a:fillRect/>
          </a:stretch>
        </p:blipFill>
        <p:spPr>
          <a:xfrm>
            <a:off x="914400" y="4269545"/>
            <a:ext cx="1902117" cy="1639966"/>
          </a:xfrm>
          <a:prstGeom prst="rect">
            <a:avLst/>
          </a:prstGeom>
        </p:spPr>
      </p:pic>
      <p:pic>
        <p:nvPicPr>
          <p:cNvPr id="3" name="Immagine 2">
            <a:extLst>
              <a:ext uri="{FF2B5EF4-FFF2-40B4-BE49-F238E27FC236}">
                <a16:creationId xmlns:a16="http://schemas.microsoft.com/office/drawing/2014/main" id="{5332E0BE-7CD9-4A57-9614-6360E173F8F6}"/>
              </a:ext>
            </a:extLst>
          </p:cNvPr>
          <p:cNvPicPr>
            <a:picLocks noChangeAspect="1"/>
          </p:cNvPicPr>
          <p:nvPr/>
        </p:nvPicPr>
        <p:blipFill>
          <a:blip r:embed="rId3"/>
          <a:stretch>
            <a:fillRect/>
          </a:stretch>
        </p:blipFill>
        <p:spPr>
          <a:xfrm>
            <a:off x="5254344" y="4269545"/>
            <a:ext cx="1828959" cy="1121761"/>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340000" y="360000"/>
            <a:ext cx="4680000" cy="717550"/>
          </a:xfrm>
        </p:spPr>
        <p:txBody>
          <a:bodyPr>
            <a:normAutofit fontScale="90000"/>
          </a:bodyPr>
          <a:lstStyle/>
          <a:p>
            <a:pPr algn="ctr" eaLnBrk="1" hangingPunct="1"/>
            <a:r>
              <a:rPr lang="it-IT" altLang="it-IT" b="1" i="1" dirty="0">
                <a:solidFill>
                  <a:srgbClr val="001B50"/>
                </a:solidFill>
                <a:latin typeface="Baskerville Old Face" pitchFamily="18" charset="0"/>
              </a:rPr>
              <a:t>Le origini in </a:t>
            </a:r>
            <a:r>
              <a:rPr lang="it-IT" altLang="it-IT" b="1" i="1" dirty="0" err="1">
                <a:solidFill>
                  <a:srgbClr val="001B50"/>
                </a:solidFill>
                <a:latin typeface="Baskerville Old Face" pitchFamily="18" charset="0"/>
              </a:rPr>
              <a:t>italia</a:t>
            </a:r>
            <a:endParaRPr lang="it-IT" altLang="it-IT" b="1" i="1" dirty="0">
              <a:solidFill>
                <a:srgbClr val="001B50"/>
              </a:solidFill>
              <a:latin typeface="Baskerville Old Face" pitchFamily="18" charset="0"/>
            </a:endParaRPr>
          </a:p>
        </p:txBody>
      </p:sp>
      <p:sp>
        <p:nvSpPr>
          <p:cNvPr id="29699" name="Text Box 3"/>
          <p:cNvSpPr txBox="1">
            <a:spLocks noChangeArrowheads="1"/>
          </p:cNvSpPr>
          <p:nvPr/>
        </p:nvSpPr>
        <p:spPr bwMode="auto">
          <a:xfrm>
            <a:off x="395288" y="1341438"/>
            <a:ext cx="7920037"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it-IT" altLang="it-IT" sz="2400">
                <a:solidFill>
                  <a:srgbClr val="001B50"/>
                </a:solidFill>
                <a:latin typeface="Baskerville Old Face" pitchFamily="18" charset="0"/>
                <a:ea typeface="ＭＳ Ｐゴシック" panose="020B0600070205080204" pitchFamily="34" charset="-128"/>
              </a:rPr>
              <a:t>La diffusione dell’idea cooperativa trova il sostegno, con accenti ed impostazioni diverse, di esponenti prestigiosi della politica del tempo.</a:t>
            </a:r>
          </a:p>
          <a:p>
            <a:pPr algn="ctr">
              <a:spcBef>
                <a:spcPct val="0"/>
              </a:spcBef>
              <a:buClrTx/>
              <a:buFontTx/>
              <a:buNone/>
            </a:pPr>
            <a:r>
              <a:rPr lang="it-IT" altLang="it-IT" sz="2400">
                <a:solidFill>
                  <a:srgbClr val="001B50"/>
                </a:solidFill>
                <a:latin typeface="Baskerville Old Face" pitchFamily="18" charset="0"/>
                <a:ea typeface="ＭＳ Ｐゴシック" panose="020B0600070205080204" pitchFamily="34" charset="-128"/>
              </a:rPr>
              <a:t>Basti pensare a:</a:t>
            </a:r>
          </a:p>
          <a:p>
            <a:pPr algn="ctr">
              <a:spcBef>
                <a:spcPct val="0"/>
              </a:spcBef>
              <a:buClrTx/>
              <a:buFontTx/>
              <a:buChar char="-"/>
            </a:pPr>
            <a:r>
              <a:rPr lang="it-IT" altLang="it-IT" sz="2400">
                <a:solidFill>
                  <a:srgbClr val="001B50"/>
                </a:solidFill>
                <a:latin typeface="Baskerville Old Face" pitchFamily="18" charset="0"/>
                <a:ea typeface="ＭＳ Ｐゴシック" panose="020B0600070205080204" pitchFamily="34" charset="-128"/>
              </a:rPr>
              <a:t> </a:t>
            </a:r>
            <a:r>
              <a:rPr lang="it-IT" altLang="it-IT" sz="2400" b="1" i="1">
                <a:solidFill>
                  <a:srgbClr val="001B50"/>
                </a:solidFill>
                <a:latin typeface="Baskerville Old Face" pitchFamily="18" charset="0"/>
                <a:ea typeface="ＭＳ Ｐゴシック" panose="020B0600070205080204" pitchFamily="34" charset="-128"/>
              </a:rPr>
              <a:t>Giuseppe Mazzini</a:t>
            </a:r>
            <a:r>
              <a:rPr lang="it-IT" altLang="it-IT" sz="2400">
                <a:solidFill>
                  <a:srgbClr val="001B50"/>
                </a:solidFill>
                <a:latin typeface="Baskerville Old Face" pitchFamily="18" charset="0"/>
                <a:ea typeface="ＭＳ Ｐゴシック" panose="020B0600070205080204" pitchFamily="34" charset="-128"/>
              </a:rPr>
              <a:t>, che vedeva nella cooperazione un principio generale dell’organizzazione sociale grazie al quale capitale e lavoro dovevano confluire in “un’unica mano”;</a:t>
            </a:r>
          </a:p>
          <a:p>
            <a:pPr algn="ctr">
              <a:spcBef>
                <a:spcPct val="0"/>
              </a:spcBef>
              <a:buClrTx/>
              <a:buFontTx/>
              <a:buChar char="-"/>
            </a:pPr>
            <a:r>
              <a:rPr lang="it-IT" altLang="it-IT" sz="2400">
                <a:solidFill>
                  <a:srgbClr val="001B50"/>
                </a:solidFill>
                <a:latin typeface="Baskerville Old Face" pitchFamily="18" charset="0"/>
                <a:ea typeface="ＭＳ Ｐゴシック" panose="020B0600070205080204" pitchFamily="34" charset="-128"/>
              </a:rPr>
              <a:t> </a:t>
            </a:r>
            <a:r>
              <a:rPr lang="it-IT" altLang="it-IT" sz="2400" b="1" i="1">
                <a:solidFill>
                  <a:srgbClr val="001B50"/>
                </a:solidFill>
                <a:latin typeface="Baskerville Old Face" pitchFamily="18" charset="0"/>
                <a:ea typeface="ＭＳ Ｐゴシック" panose="020B0600070205080204" pitchFamily="34" charset="-128"/>
              </a:rPr>
              <a:t>Andrea Costa</a:t>
            </a:r>
            <a:r>
              <a:rPr lang="it-IT" altLang="it-IT" sz="2400">
                <a:solidFill>
                  <a:srgbClr val="001B50"/>
                </a:solidFill>
                <a:latin typeface="Baskerville Old Face" pitchFamily="18" charset="0"/>
                <a:ea typeface="ＭＳ Ｐゴシック" panose="020B0600070205080204" pitchFamily="34" charset="-128"/>
              </a:rPr>
              <a:t>, che tendeva ad inserire la cooperazione nel contesto più generale del movimento politico e sindacale di emancipazione dei lavoratori, per migliorare le loro condizioni di vita;</a:t>
            </a:r>
          </a:p>
          <a:p>
            <a:pPr algn="ctr">
              <a:spcBef>
                <a:spcPct val="0"/>
              </a:spcBef>
              <a:buClrTx/>
              <a:buFontTx/>
              <a:buChar char="-"/>
            </a:pPr>
            <a:r>
              <a:rPr lang="it-IT" altLang="it-IT" sz="2400">
                <a:solidFill>
                  <a:srgbClr val="001B50"/>
                </a:solidFill>
                <a:latin typeface="Baskerville Old Face" pitchFamily="18" charset="0"/>
                <a:ea typeface="ＭＳ Ｐゴシック" panose="020B0600070205080204" pitchFamily="34" charset="-128"/>
              </a:rPr>
              <a:t> </a:t>
            </a:r>
            <a:r>
              <a:rPr lang="it-IT" altLang="it-IT" sz="2400" b="1" i="1">
                <a:solidFill>
                  <a:srgbClr val="001B50"/>
                </a:solidFill>
                <a:latin typeface="Baskerville Old Face" pitchFamily="18" charset="0"/>
                <a:ea typeface="ＭＳ Ｐゴシック" panose="020B0600070205080204" pitchFamily="34" charset="-128"/>
              </a:rPr>
              <a:t>Luigi Luzzatti</a:t>
            </a:r>
            <a:r>
              <a:rPr lang="it-IT" altLang="it-IT" sz="2400">
                <a:solidFill>
                  <a:srgbClr val="001B50"/>
                </a:solidFill>
                <a:latin typeface="Baskerville Old Face" pitchFamily="18" charset="0"/>
                <a:ea typeface="ＭＳ Ｐゴシック" panose="020B0600070205080204" pitchFamily="34" charset="-128"/>
              </a:rPr>
              <a:t>, che considerava la cooperazione come uno strumento di inserimento non conflittuale delle classi subalterne nello sviluppo economico.</a:t>
            </a:r>
          </a:p>
        </p:txBody>
      </p:sp>
      <p:pic>
        <p:nvPicPr>
          <p:cNvPr id="5"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05623" y="109696"/>
            <a:ext cx="925602" cy="790417"/>
          </a:xfrm>
          <a:prstGeom prst="rect">
            <a:avLst/>
          </a:prstGeom>
          <a:noFill/>
          <a:ln w="9525">
            <a:noFill/>
            <a:miter lim="800000"/>
            <a:headEnd/>
            <a:tailEnd/>
          </a:ln>
        </p:spPr>
      </p:pic>
    </p:spTree>
    <p:extLst>
      <p:ext uri="{BB962C8B-B14F-4D97-AF65-F5344CB8AC3E}">
        <p14:creationId xmlns:p14="http://schemas.microsoft.com/office/powerpoint/2010/main" val="5373805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6" name="AutoShape 6"/>
          <p:cNvSpPr>
            <a:spLocks noChangeArrowheads="1"/>
          </p:cNvSpPr>
          <p:nvPr/>
        </p:nvSpPr>
        <p:spPr bwMode="auto">
          <a:xfrm>
            <a:off x="900113" y="260350"/>
            <a:ext cx="7559675" cy="712788"/>
          </a:xfrm>
          <a:prstGeom prst="roundRect">
            <a:avLst>
              <a:gd name="adj" fmla="val 16667"/>
            </a:avLst>
          </a:prstGeom>
          <a:solidFill>
            <a:srgbClr val="808080"/>
          </a:solidFill>
          <a:ln w="12700" algn="ctr">
            <a:noFill/>
            <a:round/>
            <a:headEnd/>
            <a:tailEnd/>
          </a:ln>
          <a:effectLst/>
        </p:spPr>
        <p:txBody>
          <a:bodyPr lIns="90488" tIns="44450" rIns="90488" bIns="44450">
            <a:spAutoFit/>
          </a:bodyPr>
          <a:lstStyle/>
          <a:p>
            <a:pPr algn="ctr" eaLnBrk="0" hangingPunct="0">
              <a:defRPr/>
            </a:pPr>
            <a:r>
              <a:rPr lang="it-IT" sz="3600" dirty="0">
                <a:solidFill>
                  <a:srgbClr val="001B50"/>
                </a:solidFill>
                <a:effectLst>
                  <a:outerShdw blurRad="38100" dist="38100" dir="2700000" algn="tl">
                    <a:srgbClr val="000000"/>
                  </a:outerShdw>
                </a:effectLst>
                <a:latin typeface="Baskerville Old Face" pitchFamily="18" charset="0"/>
                <a:ea typeface="ＭＳ Ｐゴシック" pitchFamily="1" charset="-128"/>
                <a:cs typeface="+mn-cs"/>
              </a:rPr>
              <a:t>ORGANI DELLA COOPERATIVA</a:t>
            </a:r>
          </a:p>
        </p:txBody>
      </p:sp>
      <p:sp>
        <p:nvSpPr>
          <p:cNvPr id="266249" name="AutoShape 9"/>
          <p:cNvSpPr>
            <a:spLocks noChangeArrowheads="1"/>
          </p:cNvSpPr>
          <p:nvPr/>
        </p:nvSpPr>
        <p:spPr bwMode="auto">
          <a:xfrm>
            <a:off x="285750" y="1619250"/>
            <a:ext cx="2449513" cy="1055688"/>
          </a:xfrm>
          <a:prstGeom prst="roundRect">
            <a:avLst>
              <a:gd name="adj" fmla="val 16667"/>
            </a:avLst>
          </a:prstGeom>
          <a:solidFill>
            <a:srgbClr val="FF9933"/>
          </a:solidFill>
          <a:ln w="9525">
            <a:noFill/>
            <a:round/>
            <a:headEnd/>
            <a:tailEnd/>
          </a:ln>
          <a:effectLst>
            <a:outerShdw dist="107763" dir="18900000" algn="ctr" rotWithShape="0">
              <a:schemeClr val="bg2">
                <a:alpha val="50000"/>
              </a:schemeClr>
            </a:outerShdw>
          </a:effectLst>
        </p:spPr>
        <p:txBody>
          <a:bodyPr anchor="ctr">
            <a:spAutoFit/>
          </a:bodyPr>
          <a:lstStyle/>
          <a:p>
            <a:pPr algn="ctr">
              <a:defRPr/>
            </a:pPr>
            <a:r>
              <a:rPr lang="it-IT" sz="2800" b="1" dirty="0">
                <a:solidFill>
                  <a:srgbClr val="001B50"/>
                </a:solidFill>
                <a:latin typeface="Baskerville Old Face" pitchFamily="18" charset="0"/>
                <a:ea typeface="ＭＳ Ｐゴシック" pitchFamily="1" charset="-128"/>
                <a:cs typeface="+mn-cs"/>
              </a:rPr>
              <a:t>Assemblea dei Soci</a:t>
            </a:r>
          </a:p>
        </p:txBody>
      </p:sp>
      <p:sp>
        <p:nvSpPr>
          <p:cNvPr id="266250" name="Rectangle 10"/>
          <p:cNvSpPr>
            <a:spLocks noChangeArrowheads="1"/>
          </p:cNvSpPr>
          <p:nvPr/>
        </p:nvSpPr>
        <p:spPr bwMode="auto">
          <a:xfrm>
            <a:off x="2843213" y="1643063"/>
            <a:ext cx="5729287" cy="4400550"/>
          </a:xfrm>
          <a:prstGeom prst="rect">
            <a:avLst/>
          </a:prstGeom>
          <a:noFill/>
          <a:ln w="9525">
            <a:noFill/>
            <a:miter lim="800000"/>
            <a:headEnd/>
            <a:tailEnd/>
          </a:ln>
          <a:effectLst/>
        </p:spPr>
        <p:txBody>
          <a:bodyPr>
            <a:spAutoFit/>
          </a:bodyPr>
          <a:lstStyle/>
          <a:p>
            <a:pPr algn="just">
              <a:defRPr/>
            </a:pPr>
            <a:r>
              <a:rPr kumimoji="1" lang="it-IT" sz="28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Ha il compito principale di indirizzare l’attività della società, approvare il bilancio preventivo e consuntivo, eleggere le cariche sociali. E’ l’organo sovrano. </a:t>
            </a:r>
          </a:p>
          <a:p>
            <a:pPr algn="just">
              <a:defRPr/>
            </a:pPr>
            <a:r>
              <a:rPr kumimoji="1" lang="it-IT" sz="28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Ogni socio ha un voto, qualunque sia la quota di capitale sottoscritto, l’unica eccezione è rivolta alle persone giuridiche socie, cui l’atto costitutivo può attribuire fino a 5 voti.</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6" name="AutoShape 4"/>
          <p:cNvSpPr>
            <a:spLocks noChangeArrowheads="1"/>
          </p:cNvSpPr>
          <p:nvPr/>
        </p:nvSpPr>
        <p:spPr bwMode="auto">
          <a:xfrm>
            <a:off x="900113" y="260350"/>
            <a:ext cx="7559675" cy="712788"/>
          </a:xfrm>
          <a:prstGeom prst="roundRect">
            <a:avLst>
              <a:gd name="adj" fmla="val 16667"/>
            </a:avLst>
          </a:prstGeom>
          <a:solidFill>
            <a:srgbClr val="808080"/>
          </a:solidFill>
          <a:ln w="12700" algn="ctr">
            <a:noFill/>
            <a:round/>
            <a:headEnd/>
            <a:tailEnd/>
          </a:ln>
          <a:effectLst/>
        </p:spPr>
        <p:txBody>
          <a:bodyPr lIns="90488" tIns="44450" rIns="90488" bIns="44450">
            <a:spAutoFit/>
          </a:bodyPr>
          <a:lstStyle/>
          <a:p>
            <a:pPr algn="just" eaLnBrk="0" hangingPunct="0">
              <a:defRPr/>
            </a:pPr>
            <a:r>
              <a:rPr lang="it-IT" sz="3600" dirty="0">
                <a:solidFill>
                  <a:srgbClr val="001B50"/>
                </a:solidFill>
                <a:effectLst>
                  <a:outerShdw blurRad="38100" dist="38100" dir="2700000" algn="tl">
                    <a:srgbClr val="000000"/>
                  </a:outerShdw>
                </a:effectLst>
                <a:latin typeface="Baskerville Old Face" pitchFamily="18" charset="0"/>
                <a:ea typeface="ＭＳ Ｐゴシック" pitchFamily="1" charset="-128"/>
                <a:cs typeface="+mn-cs"/>
              </a:rPr>
              <a:t>ORGANI DELLA COOPERATIVA</a:t>
            </a:r>
          </a:p>
        </p:txBody>
      </p:sp>
      <p:sp>
        <p:nvSpPr>
          <p:cNvPr id="305157" name="AutoShape 5"/>
          <p:cNvSpPr>
            <a:spLocks noChangeArrowheads="1"/>
          </p:cNvSpPr>
          <p:nvPr/>
        </p:nvSpPr>
        <p:spPr bwMode="auto">
          <a:xfrm>
            <a:off x="0" y="1285875"/>
            <a:ext cx="2857500" cy="1055688"/>
          </a:xfrm>
          <a:prstGeom prst="roundRect">
            <a:avLst>
              <a:gd name="adj" fmla="val 16667"/>
            </a:avLst>
          </a:prstGeom>
          <a:solidFill>
            <a:srgbClr val="FF9933"/>
          </a:solidFill>
          <a:ln w="9525">
            <a:noFill/>
            <a:round/>
            <a:headEnd/>
            <a:tailEnd/>
          </a:ln>
          <a:effectLst>
            <a:outerShdw dist="107763" dir="18900000" algn="ctr" rotWithShape="0">
              <a:schemeClr val="bg2">
                <a:alpha val="50000"/>
              </a:schemeClr>
            </a:outerShdw>
          </a:effectLst>
        </p:spPr>
        <p:txBody>
          <a:bodyPr anchor="ctr">
            <a:spAutoFit/>
          </a:bodyPr>
          <a:lstStyle/>
          <a:p>
            <a:pPr algn="ctr">
              <a:defRPr/>
            </a:pPr>
            <a:r>
              <a:rPr lang="it-IT" sz="2800" b="1" dirty="0">
                <a:solidFill>
                  <a:srgbClr val="001B50"/>
                </a:solidFill>
                <a:latin typeface="Baskerville Old Face" pitchFamily="18" charset="0"/>
                <a:ea typeface="ＭＳ Ｐゴシック" pitchFamily="1" charset="-128"/>
                <a:cs typeface="+mn-cs"/>
              </a:rPr>
              <a:t>Consiglio di Amministrazione</a:t>
            </a:r>
          </a:p>
        </p:txBody>
      </p:sp>
      <p:sp>
        <p:nvSpPr>
          <p:cNvPr id="305158" name="Rectangle 6"/>
          <p:cNvSpPr>
            <a:spLocks noChangeArrowheads="1"/>
          </p:cNvSpPr>
          <p:nvPr/>
        </p:nvSpPr>
        <p:spPr bwMode="auto">
          <a:xfrm>
            <a:off x="2843213" y="1225550"/>
            <a:ext cx="6300787" cy="4939814"/>
          </a:xfrm>
          <a:prstGeom prst="rect">
            <a:avLst/>
          </a:prstGeom>
          <a:noFill/>
          <a:ln w="9525">
            <a:noFill/>
            <a:miter lim="800000"/>
            <a:headEnd/>
            <a:tailEnd/>
          </a:ln>
          <a:effectLst/>
        </p:spPr>
        <p:txBody>
          <a:bodyPr>
            <a:spAutoFit/>
          </a:bodyPr>
          <a:lstStyle/>
          <a:p>
            <a:pPr algn="just">
              <a:defRPr/>
            </a:pPr>
            <a:r>
              <a:rPr kumimoji="1" lang="it-IT" sz="21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Il </a:t>
            </a:r>
            <a:r>
              <a:rPr kumimoji="1" lang="it-IT" sz="2100" dirty="0" err="1">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CdA</a:t>
            </a:r>
            <a:r>
              <a:rPr kumimoji="1" lang="it-IT" sz="21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 viene nominato dalla Assemblea dei Soci.</a:t>
            </a:r>
          </a:p>
          <a:p>
            <a:pPr algn="just">
              <a:defRPr/>
            </a:pPr>
            <a:r>
              <a:rPr kumimoji="1" lang="it-IT" sz="21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Realizza la gestione operativa della cooperativa, esegue e decide gli atti amministrativi nell'ambito degli indirizzi e delle regole stabilite dall'assemblea, tenendo conto nella gestione sociale del carattere cooperativo della società. I singoli consiglieri possono ottenere incarichi per attuare specifici progetti o attività.</a:t>
            </a:r>
          </a:p>
          <a:p>
            <a:pPr algn="just">
              <a:defRPr/>
            </a:pPr>
            <a:r>
              <a:rPr kumimoji="1" lang="it-IT" sz="21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Gli amministratori devono essere tassativamente in prevalenza soci (o mandatari di persone giuridiche socie).</a:t>
            </a:r>
          </a:p>
          <a:p>
            <a:pPr algn="just">
              <a:defRPr/>
            </a:pPr>
            <a:r>
              <a:rPr kumimoji="1" lang="it-IT" sz="21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Il consiglio di amministrazione nominato dall’assemblea generale, sceglierà tra i suoi membri il Presidente ed il Vice presidente, se questi non sono già stati nominati dall’assemblea; inoltre può delegare, determinandole nella deliberazione, parte delle proprie attribuzioni.</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AutoShape 2"/>
          <p:cNvSpPr>
            <a:spLocks noChangeArrowheads="1"/>
          </p:cNvSpPr>
          <p:nvPr/>
        </p:nvSpPr>
        <p:spPr bwMode="auto">
          <a:xfrm>
            <a:off x="107950" y="1174750"/>
            <a:ext cx="2735263" cy="2008188"/>
          </a:xfrm>
          <a:prstGeom prst="roundRect">
            <a:avLst>
              <a:gd name="adj" fmla="val 16667"/>
            </a:avLst>
          </a:prstGeom>
          <a:solidFill>
            <a:srgbClr val="FF9933"/>
          </a:solidFill>
          <a:ln w="9525">
            <a:noFill/>
            <a:round/>
            <a:headEnd/>
            <a:tailEnd/>
          </a:ln>
          <a:effectLst>
            <a:outerShdw dist="107763" dir="18900000" algn="ctr" rotWithShape="0">
              <a:schemeClr val="bg2">
                <a:alpha val="50000"/>
              </a:schemeClr>
            </a:outerShdw>
          </a:effectLst>
        </p:spPr>
        <p:txBody>
          <a:bodyPr anchor="ctr">
            <a:spAutoFit/>
          </a:bodyPr>
          <a:lstStyle/>
          <a:p>
            <a:pPr algn="ctr">
              <a:defRPr/>
            </a:pPr>
            <a:r>
              <a:rPr lang="it-IT" sz="2800" b="1" dirty="0">
                <a:solidFill>
                  <a:srgbClr val="001B50"/>
                </a:solidFill>
                <a:latin typeface="Baskerville Old Face" pitchFamily="18" charset="0"/>
                <a:ea typeface="ＭＳ Ｐゴシック" pitchFamily="1" charset="-128"/>
                <a:cs typeface="+mn-cs"/>
              </a:rPr>
              <a:t>Presidente</a:t>
            </a:r>
          </a:p>
          <a:p>
            <a:pPr algn="ctr">
              <a:defRPr/>
            </a:pPr>
            <a:r>
              <a:rPr lang="it-IT" sz="2800" b="1" dirty="0">
                <a:solidFill>
                  <a:srgbClr val="001B50"/>
                </a:solidFill>
                <a:latin typeface="Baskerville Old Face" pitchFamily="18" charset="0"/>
                <a:ea typeface="ＭＳ Ｐゴシック" pitchFamily="1" charset="-128"/>
                <a:cs typeface="+mn-cs"/>
              </a:rPr>
              <a:t>o</a:t>
            </a:r>
          </a:p>
          <a:p>
            <a:pPr algn="ctr">
              <a:defRPr/>
            </a:pPr>
            <a:r>
              <a:rPr lang="it-IT" sz="2800" b="1" dirty="0">
                <a:solidFill>
                  <a:srgbClr val="001B50"/>
                </a:solidFill>
                <a:latin typeface="Baskerville Old Face" pitchFamily="18" charset="0"/>
                <a:ea typeface="ＭＳ Ｐゴシック" pitchFamily="1" charset="-128"/>
                <a:cs typeface="+mn-cs"/>
              </a:rPr>
              <a:t>Amministratore Unico</a:t>
            </a:r>
          </a:p>
        </p:txBody>
      </p:sp>
      <p:sp>
        <p:nvSpPr>
          <p:cNvPr id="305155" name="Rectangle 3"/>
          <p:cNvSpPr>
            <a:spLocks noChangeArrowheads="1"/>
          </p:cNvSpPr>
          <p:nvPr/>
        </p:nvSpPr>
        <p:spPr bwMode="auto">
          <a:xfrm>
            <a:off x="2987675" y="1412875"/>
            <a:ext cx="5872163" cy="4154488"/>
          </a:xfrm>
          <a:prstGeom prst="rect">
            <a:avLst/>
          </a:prstGeom>
          <a:noFill/>
          <a:ln w="9525">
            <a:noFill/>
            <a:miter lim="800000"/>
            <a:headEnd/>
            <a:tailEnd/>
          </a:ln>
          <a:effectLst/>
        </p:spPr>
        <p:txBody>
          <a:bodyPr>
            <a:spAutoFit/>
          </a:bodyPr>
          <a:lstStyle/>
          <a:p>
            <a:pPr algn="just">
              <a:defRPr/>
            </a:pPr>
            <a:r>
              <a:rPr kumimoji="1" lang="it-IT" sz="24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Il Presidente è nominato dal </a:t>
            </a:r>
            <a:r>
              <a:rPr kumimoji="1" lang="it-IT" sz="2400" dirty="0" err="1">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CdA</a:t>
            </a:r>
            <a:r>
              <a:rPr kumimoji="1" lang="it-IT" sz="24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 ha la firma sociale e la legale rappresentanza della Società nei confronti dei terzi ed in giudizio.</a:t>
            </a:r>
          </a:p>
          <a:p>
            <a:pPr algn="just">
              <a:defRPr/>
            </a:pPr>
            <a:r>
              <a:rPr kumimoji="1" lang="it-IT" sz="24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Al Presidente compete la gestione ordinaria dell’impresa, gli possono venire attribuite specifiche deleghe (compiti e funzioni). </a:t>
            </a:r>
          </a:p>
          <a:p>
            <a:pPr algn="just">
              <a:defRPr/>
            </a:pPr>
            <a:r>
              <a:rPr kumimoji="1" lang="it-IT" sz="24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Convoca e presiede le riunioni del Consiglio di Amministrazione.</a:t>
            </a:r>
          </a:p>
          <a:p>
            <a:pPr algn="just">
              <a:defRPr/>
            </a:pPr>
            <a:r>
              <a:rPr kumimoji="1" lang="it-IT" sz="24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Nelle Cooperative di minore dimensione (numero di soci) si può nominare un Amministratore Unico.</a:t>
            </a:r>
          </a:p>
        </p:txBody>
      </p:sp>
      <p:sp>
        <p:nvSpPr>
          <p:cNvPr id="305156" name="AutoShape 4"/>
          <p:cNvSpPr>
            <a:spLocks noChangeArrowheads="1"/>
          </p:cNvSpPr>
          <p:nvPr/>
        </p:nvSpPr>
        <p:spPr bwMode="auto">
          <a:xfrm>
            <a:off x="900113" y="260350"/>
            <a:ext cx="7559675" cy="712788"/>
          </a:xfrm>
          <a:prstGeom prst="roundRect">
            <a:avLst>
              <a:gd name="adj" fmla="val 16667"/>
            </a:avLst>
          </a:prstGeom>
          <a:solidFill>
            <a:srgbClr val="808080"/>
          </a:solidFill>
          <a:ln w="12700" algn="ctr">
            <a:noFill/>
            <a:round/>
            <a:headEnd/>
            <a:tailEnd/>
          </a:ln>
          <a:effectLst/>
        </p:spPr>
        <p:txBody>
          <a:bodyPr lIns="90488" tIns="44450" rIns="90488" bIns="44450">
            <a:spAutoFit/>
          </a:bodyPr>
          <a:lstStyle/>
          <a:p>
            <a:pPr algn="just" eaLnBrk="0" hangingPunct="0">
              <a:defRPr/>
            </a:pPr>
            <a:r>
              <a:rPr lang="it-IT" sz="3600" dirty="0">
                <a:solidFill>
                  <a:srgbClr val="001B50"/>
                </a:solidFill>
                <a:effectLst>
                  <a:outerShdw blurRad="38100" dist="38100" dir="2700000" algn="tl">
                    <a:srgbClr val="000000"/>
                  </a:outerShdw>
                </a:effectLst>
                <a:latin typeface="Baskerville Old Face" pitchFamily="18" charset="0"/>
                <a:ea typeface="ＭＳ Ｐゴシック" pitchFamily="1" charset="-128"/>
                <a:cs typeface="+mn-cs"/>
              </a:rPr>
              <a:t>ORGANI DELLA COOPERATIVA</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6" name="AutoShape 6"/>
          <p:cNvSpPr>
            <a:spLocks noChangeArrowheads="1"/>
          </p:cNvSpPr>
          <p:nvPr/>
        </p:nvSpPr>
        <p:spPr bwMode="auto">
          <a:xfrm>
            <a:off x="900113" y="260350"/>
            <a:ext cx="7559675" cy="712788"/>
          </a:xfrm>
          <a:prstGeom prst="roundRect">
            <a:avLst>
              <a:gd name="adj" fmla="val 16667"/>
            </a:avLst>
          </a:prstGeom>
          <a:solidFill>
            <a:srgbClr val="808080"/>
          </a:solidFill>
          <a:ln w="12700" algn="ctr">
            <a:noFill/>
            <a:round/>
            <a:headEnd/>
            <a:tailEnd/>
          </a:ln>
          <a:effectLst/>
        </p:spPr>
        <p:txBody>
          <a:bodyPr lIns="90488" tIns="44450" rIns="90488" bIns="44450">
            <a:spAutoFit/>
          </a:bodyPr>
          <a:lstStyle/>
          <a:p>
            <a:pPr algn="ctr" eaLnBrk="0" hangingPunct="0">
              <a:defRPr/>
            </a:pPr>
            <a:r>
              <a:rPr lang="it-IT" sz="3600" dirty="0">
                <a:solidFill>
                  <a:srgbClr val="001B50"/>
                </a:solidFill>
                <a:effectLst>
                  <a:outerShdw blurRad="38100" dist="38100" dir="2700000" algn="tl">
                    <a:srgbClr val="000000"/>
                  </a:outerShdw>
                </a:effectLst>
                <a:latin typeface="Baskerville Old Face" pitchFamily="18" charset="0"/>
                <a:ea typeface="ＭＳ Ｐゴシック" pitchFamily="1" charset="-128"/>
                <a:cs typeface="+mn-cs"/>
              </a:rPr>
              <a:t>ORGANI DELLA COOPERATIVA</a:t>
            </a:r>
          </a:p>
        </p:txBody>
      </p:sp>
      <p:sp>
        <p:nvSpPr>
          <p:cNvPr id="266251" name="AutoShape 11"/>
          <p:cNvSpPr>
            <a:spLocks noChangeArrowheads="1"/>
          </p:cNvSpPr>
          <p:nvPr/>
        </p:nvSpPr>
        <p:spPr bwMode="auto">
          <a:xfrm>
            <a:off x="285750" y="1550988"/>
            <a:ext cx="2449513" cy="1055687"/>
          </a:xfrm>
          <a:prstGeom prst="roundRect">
            <a:avLst>
              <a:gd name="adj" fmla="val 16667"/>
            </a:avLst>
          </a:prstGeom>
          <a:solidFill>
            <a:srgbClr val="FF9933"/>
          </a:solidFill>
          <a:ln w="9525">
            <a:noFill/>
            <a:round/>
            <a:headEnd/>
            <a:tailEnd/>
          </a:ln>
          <a:effectLst>
            <a:outerShdw dist="107763" dir="18900000" algn="ctr" rotWithShape="0">
              <a:schemeClr val="bg2">
                <a:alpha val="50000"/>
              </a:schemeClr>
            </a:outerShdw>
          </a:effectLst>
        </p:spPr>
        <p:txBody>
          <a:bodyPr anchor="ctr">
            <a:spAutoFit/>
          </a:bodyPr>
          <a:lstStyle/>
          <a:p>
            <a:pPr algn="ctr">
              <a:defRPr/>
            </a:pPr>
            <a:r>
              <a:rPr lang="it-IT" sz="2800" b="1" dirty="0">
                <a:solidFill>
                  <a:srgbClr val="001B50"/>
                </a:solidFill>
                <a:latin typeface="Baskerville Old Face" pitchFamily="18" charset="0"/>
                <a:ea typeface="ＭＳ Ｐゴシック" pitchFamily="1" charset="-128"/>
                <a:cs typeface="+mn-cs"/>
              </a:rPr>
              <a:t>Collegio Sindacale</a:t>
            </a:r>
          </a:p>
        </p:txBody>
      </p:sp>
      <p:sp>
        <p:nvSpPr>
          <p:cNvPr id="266252" name="Rectangle 12"/>
          <p:cNvSpPr>
            <a:spLocks noChangeArrowheads="1"/>
          </p:cNvSpPr>
          <p:nvPr/>
        </p:nvSpPr>
        <p:spPr bwMode="auto">
          <a:xfrm>
            <a:off x="2928938" y="1571625"/>
            <a:ext cx="5729287" cy="4154488"/>
          </a:xfrm>
          <a:prstGeom prst="rect">
            <a:avLst/>
          </a:prstGeom>
          <a:noFill/>
          <a:ln w="9525">
            <a:noFill/>
            <a:miter lim="800000"/>
            <a:headEnd/>
            <a:tailEnd/>
          </a:ln>
          <a:effectLst/>
        </p:spPr>
        <p:txBody>
          <a:bodyPr>
            <a:spAutoFit/>
          </a:bodyPr>
          <a:lstStyle/>
          <a:p>
            <a:pPr algn="just">
              <a:defRPr/>
            </a:pPr>
            <a:r>
              <a:rPr kumimoji="1" lang="it-IT" sz="24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Il Collegio Sindacale è l’organo che controlla la legalità e la buona amministrazione sull’intera attività sociale senza l’intromissione nelle scelte di opportunità e di convenienza economica. </a:t>
            </a:r>
          </a:p>
          <a:p>
            <a:pPr algn="just">
              <a:defRPr/>
            </a:pPr>
            <a:r>
              <a:rPr kumimoji="1" lang="it-IT" sz="2400" dirty="0">
                <a:solidFill>
                  <a:srgbClr val="001B50"/>
                </a:solidFill>
                <a:effectLst>
                  <a:outerShdw blurRad="38100" dist="38100" dir="2700000" algn="tl">
                    <a:srgbClr val="C0C0C0"/>
                  </a:outerShdw>
                </a:effectLst>
                <a:latin typeface="Baskerville Old Face" pitchFamily="18" charset="0"/>
                <a:ea typeface="ＭＳ Ｐゴシック" pitchFamily="1" charset="-128"/>
                <a:cs typeface="+mn-cs"/>
              </a:rPr>
              <a:t>Composto da un Presidente, 2 membri effettivi e 2 supplenti scelti fra non soci nominati dall’assemblea. Nelle cooperative di minori dimensioni si può non prevedere il Collegio Sindacale e, in alcuni casi, il solo Revisore Contabile al posto del Collegio.</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914400" y="1000125"/>
            <a:ext cx="7858125" cy="5478463"/>
          </a:xfrm>
          <a:prstGeom prst="rect">
            <a:avLst/>
          </a:prstGeom>
          <a:noFill/>
          <a:ln w="9525">
            <a:noFill/>
            <a:miter lim="800000"/>
            <a:headEnd/>
            <a:tailEnd/>
          </a:ln>
        </p:spPr>
        <p:txBody>
          <a:bodyPr>
            <a:spAutoFit/>
          </a:bodyPr>
          <a:lstStyle/>
          <a:p>
            <a:pPr>
              <a:spcBef>
                <a:spcPct val="50000"/>
              </a:spcBef>
            </a:pPr>
            <a:r>
              <a:rPr lang="it-IT" altLang="it-IT" sz="2800">
                <a:solidFill>
                  <a:srgbClr val="FF0000"/>
                </a:solidFill>
                <a:latin typeface="Baskerville Old Face" pitchFamily="18" charset="0"/>
              </a:rPr>
              <a:t>Diritti :</a:t>
            </a:r>
          </a:p>
          <a:p>
            <a:pPr>
              <a:buFont typeface="Wingdings" pitchFamily="2" charset="2"/>
              <a:buChar char="Ø"/>
            </a:pPr>
            <a:r>
              <a:rPr lang="it-IT" altLang="it-IT" sz="2000">
                <a:solidFill>
                  <a:srgbClr val="001B50"/>
                </a:solidFill>
                <a:latin typeface="Baskerville Old Face" pitchFamily="18" charset="0"/>
              </a:rPr>
              <a:t>Parità di trattamento con gli altri soci (art. 2516 c.c.)</a:t>
            </a:r>
          </a:p>
          <a:p>
            <a:pPr>
              <a:buFont typeface="Wingdings" pitchFamily="2" charset="2"/>
              <a:buChar char="Ø"/>
            </a:pPr>
            <a:r>
              <a:rPr lang="it-IT" altLang="it-IT" sz="2000">
                <a:solidFill>
                  <a:srgbClr val="001B50"/>
                </a:solidFill>
                <a:latin typeface="Baskerville Old Face" pitchFamily="18" charset="0"/>
              </a:rPr>
              <a:t>Diritto al rimborso del capitale in caso di recesso, esclusione, morte del socio e scioglimento della cooperativa</a:t>
            </a:r>
          </a:p>
          <a:p>
            <a:pPr>
              <a:buFont typeface="Wingdings" pitchFamily="2" charset="2"/>
              <a:buChar char="Ø"/>
            </a:pPr>
            <a:r>
              <a:rPr lang="it-IT" altLang="it-IT" sz="2000">
                <a:solidFill>
                  <a:srgbClr val="001B50"/>
                </a:solidFill>
                <a:latin typeface="Baskerville Old Face" pitchFamily="18" charset="0"/>
              </a:rPr>
              <a:t>Partecipazione alle decisioni ed alla gestione della cooperativa attraverso il diritto di voto</a:t>
            </a:r>
          </a:p>
          <a:p>
            <a:pPr>
              <a:buFont typeface="Wingdings" pitchFamily="2" charset="2"/>
              <a:buChar char="Ø"/>
            </a:pPr>
            <a:r>
              <a:rPr lang="it-IT" altLang="it-IT" sz="2000">
                <a:solidFill>
                  <a:srgbClr val="001B50"/>
                </a:solidFill>
                <a:latin typeface="Baskerville Old Face" pitchFamily="18" charset="0"/>
              </a:rPr>
              <a:t>Poter far parte degli organi sociali nonché ad eventuali altri organi istituiti dalla cooperativa</a:t>
            </a:r>
          </a:p>
          <a:p>
            <a:pPr>
              <a:buFont typeface="Wingdings" pitchFamily="2" charset="2"/>
              <a:buChar char="Ø"/>
            </a:pPr>
            <a:r>
              <a:rPr lang="it-IT" altLang="it-IT" sz="2000">
                <a:solidFill>
                  <a:srgbClr val="001B50"/>
                </a:solidFill>
                <a:latin typeface="Baskerville Old Face" pitchFamily="18" charset="0"/>
              </a:rPr>
              <a:t>Poter ispezionare i libri sociali (lo richieda 1/10 dei soci) art.2545 bis</a:t>
            </a:r>
          </a:p>
          <a:p>
            <a:pPr>
              <a:spcBef>
                <a:spcPct val="50000"/>
              </a:spcBef>
              <a:buFont typeface="Wingdings" pitchFamily="2" charset="2"/>
              <a:buNone/>
            </a:pPr>
            <a:r>
              <a:rPr lang="it-IT" altLang="it-IT" sz="2800">
                <a:solidFill>
                  <a:srgbClr val="FF0000"/>
                </a:solidFill>
                <a:latin typeface="Baskerville Old Face" pitchFamily="18" charset="0"/>
              </a:rPr>
              <a:t>Doveri :</a:t>
            </a:r>
          </a:p>
          <a:p>
            <a:pPr>
              <a:buFont typeface="Wingdings" pitchFamily="2" charset="2"/>
              <a:buChar char="Ø"/>
            </a:pPr>
            <a:r>
              <a:rPr lang="it-IT" altLang="it-IT" sz="2000">
                <a:solidFill>
                  <a:srgbClr val="001B50"/>
                </a:solidFill>
                <a:latin typeface="Baskerville Old Face" pitchFamily="18" charset="0"/>
              </a:rPr>
              <a:t>Sottoscrizione e Versamento della quota sociale</a:t>
            </a:r>
          </a:p>
          <a:p>
            <a:pPr>
              <a:buFont typeface="Wingdings" pitchFamily="2" charset="2"/>
              <a:buChar char="Ø"/>
            </a:pPr>
            <a:r>
              <a:rPr lang="it-IT" altLang="it-IT" sz="2000">
                <a:solidFill>
                  <a:srgbClr val="001B50"/>
                </a:solidFill>
                <a:latin typeface="Baskerville Old Face" pitchFamily="18" charset="0"/>
              </a:rPr>
              <a:t>Rispetto dello Statuto Sociale e dei regolamenti interni della cooperativa</a:t>
            </a:r>
          </a:p>
          <a:p>
            <a:pPr>
              <a:buFont typeface="Wingdings" pitchFamily="2" charset="2"/>
              <a:buChar char="Ø"/>
            </a:pPr>
            <a:r>
              <a:rPr lang="it-IT" altLang="it-IT" sz="2000">
                <a:solidFill>
                  <a:srgbClr val="001B50"/>
                </a:solidFill>
                <a:latin typeface="Baskerville Old Face" pitchFamily="18" charset="0"/>
              </a:rPr>
              <a:t>Divieto di porre in essere atti ed iniziative che possano arrecare danno e ledere la cooperativa</a:t>
            </a:r>
          </a:p>
          <a:p>
            <a:pPr>
              <a:buFont typeface="Wingdings" pitchFamily="2" charset="2"/>
              <a:buChar char="Ø"/>
            </a:pPr>
            <a:r>
              <a:rPr lang="it-IT" altLang="it-IT" sz="2000">
                <a:solidFill>
                  <a:srgbClr val="001B50"/>
                </a:solidFill>
                <a:latin typeface="Baskerville Old Face" pitchFamily="18" charset="0"/>
              </a:rPr>
              <a:t>Collaborare al raggiungimento degli obiettivi della cooperativa</a:t>
            </a:r>
          </a:p>
          <a:p>
            <a:pPr>
              <a:buFont typeface="Wingdings" pitchFamily="2" charset="2"/>
              <a:buChar char="Ø"/>
            </a:pPr>
            <a:r>
              <a:rPr lang="it-IT" altLang="it-IT" sz="2000">
                <a:solidFill>
                  <a:srgbClr val="001B50"/>
                </a:solidFill>
                <a:latin typeface="Baskerville Old Face" pitchFamily="18" charset="0"/>
              </a:rPr>
              <a:t>Nella gestione sociale tener conto del carattere cooperativo della stessa</a:t>
            </a:r>
          </a:p>
        </p:txBody>
      </p:sp>
      <p:sp>
        <p:nvSpPr>
          <p:cNvPr id="5" name="Titolo 1"/>
          <p:cNvSpPr txBox="1">
            <a:spLocks/>
          </p:cNvSpPr>
          <p:nvPr/>
        </p:nvSpPr>
        <p:spPr>
          <a:xfrm>
            <a:off x="914400" y="214313"/>
            <a:ext cx="7315200" cy="868362"/>
          </a:xfrm>
          <a:prstGeom prst="rect">
            <a:avLst/>
          </a:prstGeom>
        </p:spPr>
        <p:txBody>
          <a:bodyPr anchor="ctr">
            <a:normAutofit/>
          </a:bodyPr>
          <a:lstStyle/>
          <a:p>
            <a:pPr algn="ctr" defTabSz="914400">
              <a:defRPr/>
            </a:pP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DIRITTI E DOVERI DEI SOCI</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214313" y="1600200"/>
            <a:ext cx="8643937" cy="4800600"/>
          </a:xfrm>
          <a:prstGeom prst="rect">
            <a:avLst/>
          </a:prstGeom>
          <a:noFill/>
          <a:ln w="9525">
            <a:noFill/>
            <a:miter lim="800000"/>
            <a:headEnd/>
            <a:tailEnd/>
          </a:ln>
        </p:spPr>
        <p:txBody>
          <a:bodyPr>
            <a:spAutoFit/>
          </a:bodyPr>
          <a:lstStyle/>
          <a:p>
            <a:pPr algn="just"/>
            <a:r>
              <a:rPr lang="it-IT" altLang="it-IT" b="1">
                <a:solidFill>
                  <a:srgbClr val="001B50"/>
                </a:solidFill>
                <a:latin typeface="Baskerville Old Face" pitchFamily="18" charset="0"/>
              </a:rPr>
              <a:t>A seguito delle riforme che nel tempo solo intervenute nelle società cooperative oggi possono esistere più tipologie di soci.</a:t>
            </a:r>
          </a:p>
          <a:p>
            <a:pPr algn="just"/>
            <a:r>
              <a:rPr lang="it-IT" altLang="it-IT">
                <a:solidFill>
                  <a:srgbClr val="001B50"/>
                </a:solidFill>
                <a:latin typeface="Baskerville Old Face" pitchFamily="18" charset="0"/>
              </a:rPr>
              <a:t>Dalla necessaria presenza dello scopo mutualistico deriva, in primo luogo, la figura  tipica delle società cooperative che è quella del </a:t>
            </a:r>
            <a:r>
              <a:rPr lang="it-IT" altLang="it-IT" b="1" u="sng">
                <a:solidFill>
                  <a:srgbClr val="001B50"/>
                </a:solidFill>
                <a:latin typeface="Baskerville Old Face" pitchFamily="18" charset="0"/>
              </a:rPr>
              <a:t>socio cooperatore</a:t>
            </a:r>
            <a:r>
              <a:rPr lang="it-IT" altLang="it-IT">
                <a:solidFill>
                  <a:srgbClr val="001B50"/>
                </a:solidFill>
                <a:latin typeface="Baskerville Old Face" pitchFamily="18" charset="0"/>
              </a:rPr>
              <a:t> che non si limita a finanziare la cooperativa ma che intrattiene con la cooperativa rapporti di scambio mutualistico e deve pertanto possedere i necessari requisiti.</a:t>
            </a:r>
          </a:p>
          <a:p>
            <a:pPr algn="just"/>
            <a:r>
              <a:rPr lang="it-IT" altLang="it-IT">
                <a:solidFill>
                  <a:srgbClr val="001B50"/>
                </a:solidFill>
                <a:latin typeface="Baskerville Old Face" pitchFamily="18" charset="0"/>
              </a:rPr>
              <a:t>Tali requisiti possono essere semplicemente quelli previsti dal codice civile (art.2527 comma 1 e 2) o previsti da un´apposito regolamento interno approvato dall´assemblea dei soci.</a:t>
            </a:r>
          </a:p>
          <a:p>
            <a:pPr algn="just"/>
            <a:r>
              <a:rPr lang="it-IT" altLang="it-IT">
                <a:solidFill>
                  <a:srgbClr val="001B50"/>
                </a:solidFill>
                <a:latin typeface="Baskerville Old Face" pitchFamily="18" charset="0"/>
              </a:rPr>
              <a:t>L´atto costitutivo può prevedere, determinandone i diritti e gli obblighi in un apposito regolamento, l´ammissione del nuovo socio cooperatore nella categoria  </a:t>
            </a:r>
            <a:r>
              <a:rPr lang="it-IT" altLang="it-IT" b="1">
                <a:solidFill>
                  <a:srgbClr val="001B50"/>
                </a:solidFill>
                <a:latin typeface="Baskerville Old Face" pitchFamily="18" charset="0"/>
              </a:rPr>
              <a:t>"socio speciale"</a:t>
            </a:r>
            <a:r>
              <a:rPr lang="it-IT" altLang="it-IT">
                <a:solidFill>
                  <a:srgbClr val="001B50"/>
                </a:solidFill>
                <a:latin typeface="Baskerville Old Face" pitchFamily="18" charset="0"/>
              </a:rPr>
              <a:t>, in ragione dell´interesse alla sua formazione ovvero del suo inserimento nell´impresa. I soci ammessi nella categoria speciale non possono superare 1/3 del numero totale dei soci cooperatori. Al termine di un periodo, non superiore a cinque anni, il nuovo socio acquista automaticamente la qualifica di socio ordinario, salvo il mancato raggiungimento degli standard richiesti al momento dell´ingresso. L´opportunità di optare per l´inserimento di tale categoria di socio speciale risiede nella possibilità per la compagine sociale di verificare se l´aspirante socio possa apportare un significativo e duraturo contributo allo scopo sociale.</a:t>
            </a:r>
          </a:p>
        </p:txBody>
      </p:sp>
      <p:sp>
        <p:nvSpPr>
          <p:cNvPr id="4" name="Titolo 1"/>
          <p:cNvSpPr txBox="1">
            <a:spLocks/>
          </p:cNvSpPr>
          <p:nvPr/>
        </p:nvSpPr>
        <p:spPr>
          <a:xfrm>
            <a:off x="1260000" y="396000"/>
            <a:ext cx="5760720" cy="720000"/>
          </a:xfrm>
          <a:prstGeom prst="rect">
            <a:avLst/>
          </a:prstGeom>
        </p:spPr>
        <p:txBody>
          <a:bodyPr anchor="ctr">
            <a:normAutofit/>
          </a:bodyPr>
          <a:lstStyle/>
          <a:p>
            <a:pPr algn="ctr" defTabSz="914400">
              <a:defRPr/>
            </a:pP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TIPOLOGIA </a:t>
            </a:r>
            <a:r>
              <a:rPr lang="it-IT" sz="3200" cap="all" dirty="0" err="1">
                <a:solidFill>
                  <a:srgbClr val="001B50"/>
                </a:solidFill>
                <a:effectLst>
                  <a:reflection blurRad="12700" stA="48000" endA="300" endPos="55000" dir="5400000" sy="-90000" algn="bl" rotWithShape="0"/>
                </a:effectLst>
                <a:latin typeface="Baskerville Old Face" pitchFamily="18" charset="0"/>
                <a:ea typeface="+mj-ea"/>
                <a:cs typeface="+mj-cs"/>
              </a:rPr>
              <a:t>DI</a:t>
            </a: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 SOCI</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179388" y="1052513"/>
            <a:ext cx="8643937" cy="4894262"/>
          </a:xfrm>
          <a:prstGeom prst="rect">
            <a:avLst/>
          </a:prstGeom>
          <a:noFill/>
          <a:ln w="9525">
            <a:noFill/>
            <a:miter lim="800000"/>
            <a:headEnd/>
            <a:tailEnd/>
          </a:ln>
        </p:spPr>
        <p:txBody>
          <a:bodyPr>
            <a:spAutoFit/>
          </a:bodyPr>
          <a:lstStyle/>
          <a:p>
            <a:pPr algn="just"/>
            <a:r>
              <a:rPr lang="it-IT" altLang="it-IT" sz="2400">
                <a:solidFill>
                  <a:srgbClr val="001B50"/>
                </a:solidFill>
                <a:latin typeface="Baskerville Old Face" pitchFamily="18" charset="0"/>
              </a:rPr>
              <a:t>E´ possibile, entro certi limiti e con determinate caratteristiche, prevedere anche figure di </a:t>
            </a:r>
            <a:r>
              <a:rPr lang="it-IT" altLang="it-IT" sz="2400" b="1" u="sng">
                <a:solidFill>
                  <a:srgbClr val="001B50"/>
                </a:solidFill>
                <a:latin typeface="Baskerville Old Face" pitchFamily="18" charset="0"/>
              </a:rPr>
              <a:t>soci finanziatori</a:t>
            </a:r>
            <a:r>
              <a:rPr lang="it-IT" altLang="it-IT" sz="2400">
                <a:solidFill>
                  <a:srgbClr val="001B50"/>
                </a:solidFill>
                <a:latin typeface="Baskerville Old Face" pitchFamily="18" charset="0"/>
              </a:rPr>
              <a:t> che non partecipano allo scambio mutualistico e hanno l’esclusivo ruolo di finanziatori. Rientrano in tale categoria anche i soci sovventori e i possessori di azione di partecipazione cooperativa previsti dalla L.59/92.</a:t>
            </a:r>
            <a:r>
              <a:rPr lang="it-IT" altLang="it-IT" sz="2400" b="1">
                <a:solidFill>
                  <a:srgbClr val="001B50"/>
                </a:solidFill>
                <a:latin typeface="Baskerville Old Face" pitchFamily="18" charset="0"/>
              </a:rPr>
              <a:t> </a:t>
            </a:r>
          </a:p>
          <a:p>
            <a:pPr algn="just"/>
            <a:endParaRPr lang="it-IT" altLang="it-IT" sz="2400" b="1">
              <a:solidFill>
                <a:srgbClr val="001B50"/>
              </a:solidFill>
              <a:latin typeface="Baskerville Old Face" pitchFamily="18" charset="0"/>
            </a:endParaRPr>
          </a:p>
          <a:p>
            <a:pPr algn="just"/>
            <a:r>
              <a:rPr lang="it-IT" altLang="it-IT" sz="2400">
                <a:solidFill>
                  <a:srgbClr val="001B50"/>
                </a:solidFill>
                <a:latin typeface="Baskerville Old Face" pitchFamily="18" charset="0"/>
              </a:rPr>
              <a:t>Infine per le sole </a:t>
            </a:r>
            <a:r>
              <a:rPr lang="it-IT" altLang="it-IT" sz="2400" b="1">
                <a:solidFill>
                  <a:srgbClr val="001B50"/>
                </a:solidFill>
                <a:latin typeface="Baskerville Old Face" pitchFamily="18" charset="0"/>
              </a:rPr>
              <a:t>cooperative sociali </a:t>
            </a:r>
            <a:r>
              <a:rPr lang="it-IT" altLang="it-IT" sz="2400">
                <a:solidFill>
                  <a:srgbClr val="001B50"/>
                </a:solidFill>
                <a:latin typeface="Baskerville Old Face" pitchFamily="18" charset="0"/>
              </a:rPr>
              <a:t>sono  previsti i </a:t>
            </a:r>
            <a:r>
              <a:rPr lang="it-IT" altLang="it-IT" sz="2400" b="1">
                <a:solidFill>
                  <a:srgbClr val="001B50"/>
                </a:solidFill>
                <a:latin typeface="Baskerville Old Face" pitchFamily="18" charset="0"/>
              </a:rPr>
              <a:t>soci volontari </a:t>
            </a:r>
            <a:r>
              <a:rPr lang="it-IT" altLang="it-IT" sz="2400">
                <a:solidFill>
                  <a:srgbClr val="001B50"/>
                </a:solidFill>
                <a:latin typeface="Baskerville Old Face" pitchFamily="18" charset="0"/>
              </a:rPr>
              <a:t>che offrono gratuitamente le loro prestazioni onde partecipare al raggiungimento degli scopi sociali. Per loro è prevista la sola copertura assicurativa obbligatoria e l’eventuale rimborso spese per trasferte e viaggi effettuati in nome e per conto della cooperativa. Hanno diritto di voto ma non possono essere ammessi in numero superiore alla metà del numero complessivo dei soci.</a:t>
            </a:r>
          </a:p>
        </p:txBody>
      </p:sp>
      <p:sp>
        <p:nvSpPr>
          <p:cNvPr id="6" name="Titolo 1"/>
          <p:cNvSpPr txBox="1">
            <a:spLocks/>
          </p:cNvSpPr>
          <p:nvPr/>
        </p:nvSpPr>
        <p:spPr>
          <a:xfrm>
            <a:off x="914400" y="214313"/>
            <a:ext cx="7315200" cy="868362"/>
          </a:xfrm>
          <a:prstGeom prst="rect">
            <a:avLst/>
          </a:prstGeom>
        </p:spPr>
        <p:txBody>
          <a:bodyPr anchor="ctr">
            <a:normAutofit/>
          </a:bodyPr>
          <a:lstStyle/>
          <a:p>
            <a:pPr algn="ctr" defTabSz="914400">
              <a:defRPr/>
            </a:pP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TIPOLOGIA </a:t>
            </a:r>
            <a:r>
              <a:rPr lang="it-IT" sz="3200" cap="all" dirty="0" err="1">
                <a:solidFill>
                  <a:srgbClr val="001B50"/>
                </a:solidFill>
                <a:effectLst>
                  <a:reflection blurRad="12700" stA="48000" endA="300" endPos="55000" dir="5400000" sy="-90000" algn="bl" rotWithShape="0"/>
                </a:effectLst>
                <a:latin typeface="Baskerville Old Face" pitchFamily="18" charset="0"/>
                <a:ea typeface="+mj-ea"/>
                <a:cs typeface="+mj-cs"/>
              </a:rPr>
              <a:t>DI</a:t>
            </a:r>
            <a:r>
              <a:rPr lang="it-IT" sz="3200" cap="all" dirty="0">
                <a:solidFill>
                  <a:srgbClr val="001B50"/>
                </a:solidFill>
                <a:effectLst>
                  <a:reflection blurRad="12700" stA="48000" endA="300" endPos="55000" dir="5400000" sy="-90000" algn="bl" rotWithShape="0"/>
                </a:effectLst>
                <a:latin typeface="Baskerville Old Face" pitchFamily="18" charset="0"/>
                <a:ea typeface="+mj-ea"/>
                <a:cs typeface="+mj-cs"/>
              </a:rPr>
              <a:t> SOCI - SEGUE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5" descr="ACI-sito.png"/>
          <p:cNvPicPr preferRelativeResize="0">
            <a:picLocks noChangeArrowheads="1"/>
          </p:cNvPicPr>
          <p:nvPr/>
        </p:nvPicPr>
        <p:blipFill>
          <a:blip r:embed="rId2">
            <a:clrChange>
              <a:clrFrom>
                <a:srgbClr val="FFFFFF"/>
              </a:clrFrom>
              <a:clrTo>
                <a:srgbClr val="FFFFFF">
                  <a:alpha val="0"/>
                </a:srgbClr>
              </a:clrTo>
            </a:clrChange>
          </a:blip>
          <a:srcRect/>
          <a:stretch>
            <a:fillRect/>
          </a:stretch>
        </p:blipFill>
        <p:spPr bwMode="auto">
          <a:xfrm>
            <a:off x="3348038" y="971550"/>
            <a:ext cx="1900237" cy="1638300"/>
          </a:xfrm>
          <a:prstGeom prst="rect">
            <a:avLst/>
          </a:prstGeom>
          <a:noFill/>
          <a:ln w="9525">
            <a:noFill/>
            <a:miter lim="800000"/>
            <a:headEnd/>
            <a:tailEnd/>
          </a:ln>
        </p:spPr>
      </p:pic>
      <p:sp>
        <p:nvSpPr>
          <p:cNvPr id="3" name="CasellaDiTesto 2"/>
          <p:cNvSpPr txBox="1">
            <a:spLocks noChangeArrowheads="1"/>
          </p:cNvSpPr>
          <p:nvPr/>
        </p:nvSpPr>
        <p:spPr bwMode="auto">
          <a:xfrm>
            <a:off x="914400" y="2773363"/>
            <a:ext cx="7315200" cy="646112"/>
          </a:xfrm>
          <a:prstGeom prst="rect">
            <a:avLst/>
          </a:prstGeom>
          <a:noFill/>
          <a:ln w="9525">
            <a:noFill/>
            <a:miter lim="800000"/>
            <a:headEnd/>
            <a:tailEnd/>
          </a:ln>
        </p:spPr>
        <p:txBody>
          <a:bodyPr>
            <a:spAutoFit/>
          </a:bodyPr>
          <a:lstStyle/>
          <a:p>
            <a:pPr algn="ctr"/>
            <a:r>
              <a:rPr lang="it-IT" altLang="it-IT" sz="3600" b="1">
                <a:solidFill>
                  <a:srgbClr val="001B50"/>
                </a:solidFill>
                <a:latin typeface="Bradley Hand ITC" pitchFamily="66" charset="0"/>
              </a:rPr>
              <a:t>Grazie per l’attenzione</a:t>
            </a:r>
          </a:p>
        </p:txBody>
      </p:sp>
      <p:sp>
        <p:nvSpPr>
          <p:cNvPr id="5" name="Rettangolo 4"/>
          <p:cNvSpPr>
            <a:spLocks noChangeArrowheads="1"/>
          </p:cNvSpPr>
          <p:nvPr/>
        </p:nvSpPr>
        <p:spPr bwMode="auto">
          <a:xfrm>
            <a:off x="2160588" y="3419475"/>
            <a:ext cx="5486400" cy="1570038"/>
          </a:xfrm>
          <a:prstGeom prst="rect">
            <a:avLst/>
          </a:prstGeom>
          <a:noFill/>
          <a:ln w="9525">
            <a:noFill/>
            <a:miter lim="800000"/>
            <a:headEnd/>
            <a:tailEnd/>
          </a:ln>
        </p:spPr>
        <p:txBody>
          <a:bodyPr lIns="0" tIns="0" rIns="0" bIns="0"/>
          <a:lstStyle/>
          <a:p>
            <a:pPr algn="ctr">
              <a:buFont typeface="Wingdings" pitchFamily="2" charset="2"/>
              <a:buNone/>
            </a:pPr>
            <a:r>
              <a:rPr lang="it-IT" altLang="it-IT" sz="2400">
                <a:solidFill>
                  <a:srgbClr val="001B50"/>
                </a:solidFill>
                <a:latin typeface="Baskerville Old Face" pitchFamily="18" charset="0"/>
              </a:rPr>
              <a:t>Per approfondimenti e/o chiarimenti:</a:t>
            </a:r>
          </a:p>
          <a:p>
            <a:pPr algn="ctr">
              <a:buFont typeface="Wingdings" pitchFamily="2" charset="2"/>
              <a:buNone/>
            </a:pPr>
            <a:r>
              <a:rPr lang="it-IT" altLang="it-IT" sz="2400">
                <a:solidFill>
                  <a:srgbClr val="001B50"/>
                </a:solidFill>
                <a:latin typeface="Baskerville Old Face" pitchFamily="18" charset="0"/>
                <a:hlinkClick r:id="rId3"/>
              </a:rPr>
              <a:t>ww.cooperativeimolesi.it</a:t>
            </a:r>
            <a:endParaRPr lang="it-IT" altLang="it-IT" sz="2400">
              <a:solidFill>
                <a:srgbClr val="001B50"/>
              </a:solidFill>
              <a:latin typeface="Baskerville Old Face" pitchFamily="18" charset="0"/>
            </a:endParaRPr>
          </a:p>
          <a:p>
            <a:pPr algn="ctr"/>
            <a:r>
              <a:rPr lang="it-IT" altLang="it-IT" sz="2400">
                <a:solidFill>
                  <a:srgbClr val="001B50"/>
                </a:solidFill>
                <a:latin typeface="Baskerville Old Face" pitchFamily="18" charset="0"/>
              </a:rPr>
              <a:t>E – mail: segreteria@cooperativeimolesi.it</a:t>
            </a:r>
          </a:p>
          <a:p>
            <a:pPr algn="ctr"/>
            <a:r>
              <a:rPr lang="it-IT" altLang="it-IT" sz="2400">
                <a:solidFill>
                  <a:srgbClr val="001B50"/>
                </a:solidFill>
                <a:latin typeface="Baskerville Old Face" pitchFamily="18" charset="0"/>
              </a:rPr>
              <a:t>Tel. 0542 35215</a:t>
            </a:r>
          </a:p>
        </p:txBody>
      </p:sp>
      <p:pic>
        <p:nvPicPr>
          <p:cNvPr id="4" name="Immagine 3">
            <a:extLst>
              <a:ext uri="{FF2B5EF4-FFF2-40B4-BE49-F238E27FC236}">
                <a16:creationId xmlns:a16="http://schemas.microsoft.com/office/drawing/2014/main" id="{6CC0A9B4-CB60-45C8-8E6E-6E4703CD8A0D}"/>
              </a:ext>
            </a:extLst>
          </p:cNvPr>
          <p:cNvPicPr>
            <a:picLocks noChangeAspect="1"/>
          </p:cNvPicPr>
          <p:nvPr/>
        </p:nvPicPr>
        <p:blipFill>
          <a:blip r:embed="rId4"/>
          <a:stretch>
            <a:fillRect/>
          </a:stretch>
        </p:blipFill>
        <p:spPr>
          <a:xfrm>
            <a:off x="5311592" y="1203325"/>
            <a:ext cx="1828959" cy="1121761"/>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92000" y="540000"/>
            <a:ext cx="7380000" cy="876300"/>
          </a:xfrm>
        </p:spPr>
        <p:txBody>
          <a:bodyPr>
            <a:normAutofit fontScale="90000"/>
          </a:bodyPr>
          <a:lstStyle/>
          <a:p>
            <a:pPr algn="ctr" eaLnBrk="1" hangingPunct="1"/>
            <a:r>
              <a:rPr lang="it-IT" altLang="it-IT" b="1" i="1" dirty="0">
                <a:solidFill>
                  <a:srgbClr val="001B50"/>
                </a:solidFill>
                <a:latin typeface="Baskerville Old Face" pitchFamily="18" charset="0"/>
              </a:rPr>
              <a:t>Le prime cooperative in Italia</a:t>
            </a:r>
          </a:p>
        </p:txBody>
      </p:sp>
      <p:sp>
        <p:nvSpPr>
          <p:cNvPr id="31747" name="Rectangle 3"/>
          <p:cNvSpPr>
            <a:spLocks noChangeArrowheads="1"/>
          </p:cNvSpPr>
          <p:nvPr/>
        </p:nvSpPr>
        <p:spPr bwMode="auto">
          <a:xfrm>
            <a:off x="852488" y="177323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a:solidFill>
                  <a:srgbClr val="001B50"/>
                </a:solidFill>
                <a:latin typeface="Baskerville Old Face" pitchFamily="18" charset="0"/>
                <a:ea typeface="ＭＳ Ｐゴシック" panose="020B0600070205080204" pitchFamily="34" charset="-128"/>
              </a:rPr>
              <a:t>1854</a:t>
            </a:r>
          </a:p>
        </p:txBody>
      </p:sp>
      <p:sp>
        <p:nvSpPr>
          <p:cNvPr id="28676" name="Rectangle 4"/>
          <p:cNvSpPr>
            <a:spLocks noChangeArrowheads="1"/>
          </p:cNvSpPr>
          <p:nvPr/>
        </p:nvSpPr>
        <p:spPr bwMode="auto">
          <a:xfrm>
            <a:off x="1789113" y="1484313"/>
            <a:ext cx="6867525" cy="1938337"/>
          </a:xfrm>
          <a:prstGeom prst="rect">
            <a:avLst/>
          </a:prstGeom>
          <a:noFill/>
          <a:ln w="9525">
            <a:noFill/>
            <a:miter lim="800000"/>
            <a:headEnd/>
            <a:tailEnd/>
          </a:ln>
        </p:spPr>
        <p:txBody>
          <a:bodyPr>
            <a:spAutoFit/>
          </a:bodyPr>
          <a:lstStyle/>
          <a:p>
            <a:pPr>
              <a:defRPr/>
            </a:pPr>
            <a:r>
              <a:rPr lang="it-IT" sz="2400" dirty="0">
                <a:solidFill>
                  <a:srgbClr val="002060"/>
                </a:solidFill>
                <a:latin typeface="Baskerville Old Face" pitchFamily="18" charset="0"/>
                <a:ea typeface="ＭＳ Ｐゴシック" pitchFamily="1" charset="-128"/>
              </a:rPr>
              <a:t>L’Associazione generale degli operai di Torino</a:t>
            </a:r>
          </a:p>
          <a:p>
            <a:pPr indent="-457200">
              <a:defRPr/>
            </a:pPr>
            <a:r>
              <a:rPr lang="it-IT" sz="2400" dirty="0">
                <a:solidFill>
                  <a:srgbClr val="002060"/>
                </a:solidFill>
                <a:latin typeface="Baskerville Old Face" pitchFamily="18" charset="0"/>
                <a:ea typeface="ＭＳ Ｐゴシック" pitchFamily="1" charset="-128"/>
              </a:rPr>
              <a:t>dà vita ad una cooperativa di consumatori denominata “Magazzino di Previdenza”.</a:t>
            </a:r>
          </a:p>
          <a:p>
            <a:pPr indent="-457200">
              <a:defRPr/>
            </a:pPr>
            <a:r>
              <a:rPr lang="it-IT" sz="2400" dirty="0">
                <a:solidFill>
                  <a:srgbClr val="002060"/>
                </a:solidFill>
                <a:latin typeface="Baskerville Old Face" pitchFamily="18" charset="0"/>
                <a:ea typeface="ＭＳ Ｐゴシック" pitchFamily="1" charset="-128"/>
              </a:rPr>
              <a:t>Nel giro di pochi giorni l’esperienza viene</a:t>
            </a:r>
          </a:p>
          <a:p>
            <a:pPr indent="-457200">
              <a:defRPr/>
            </a:pPr>
            <a:r>
              <a:rPr lang="it-IT" sz="2400" dirty="0">
                <a:solidFill>
                  <a:srgbClr val="002060"/>
                </a:solidFill>
                <a:latin typeface="Baskerville Old Face" pitchFamily="18" charset="0"/>
                <a:ea typeface="ＭＳ Ｐゴシック" pitchFamily="1" charset="-128"/>
              </a:rPr>
              <a:t>ripetuta anche ad Alessandria, Biella e Vigevano.</a:t>
            </a:r>
          </a:p>
        </p:txBody>
      </p:sp>
      <p:sp>
        <p:nvSpPr>
          <p:cNvPr id="31749" name="Rectangle 5"/>
          <p:cNvSpPr>
            <a:spLocks noChangeArrowheads="1"/>
          </p:cNvSpPr>
          <p:nvPr/>
        </p:nvSpPr>
        <p:spPr bwMode="auto">
          <a:xfrm>
            <a:off x="852488" y="3789363"/>
            <a:ext cx="781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a:solidFill>
                  <a:srgbClr val="001B50"/>
                </a:solidFill>
                <a:latin typeface="Baskerville Old Face" pitchFamily="18" charset="0"/>
                <a:ea typeface="ＭＳ Ｐゴシック" panose="020B0600070205080204" pitchFamily="34" charset="-128"/>
              </a:rPr>
              <a:t>1856</a:t>
            </a:r>
          </a:p>
        </p:txBody>
      </p:sp>
      <p:sp>
        <p:nvSpPr>
          <p:cNvPr id="31750" name="Rectangle 6"/>
          <p:cNvSpPr>
            <a:spLocks noChangeArrowheads="1"/>
          </p:cNvSpPr>
          <p:nvPr/>
        </p:nvSpPr>
        <p:spPr bwMode="auto">
          <a:xfrm>
            <a:off x="1789113" y="3422650"/>
            <a:ext cx="6375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dirty="0">
                <a:solidFill>
                  <a:srgbClr val="002060"/>
                </a:solidFill>
                <a:latin typeface="Baskerville Old Face" pitchFamily="18" charset="0"/>
                <a:ea typeface="ＭＳ Ｐゴシック" panose="020B0600070205080204" pitchFamily="34" charset="-128"/>
              </a:rPr>
              <a:t>Nasce ad Altare (Savona) la prima cooperativa di </a:t>
            </a:r>
          </a:p>
          <a:p>
            <a:pPr>
              <a:spcBef>
                <a:spcPct val="0"/>
              </a:spcBef>
              <a:buClrTx/>
              <a:buFontTx/>
              <a:buNone/>
            </a:pPr>
            <a:r>
              <a:rPr lang="it-IT" altLang="it-IT" sz="2400" dirty="0">
                <a:solidFill>
                  <a:srgbClr val="002060"/>
                </a:solidFill>
                <a:latin typeface="Baskerville Old Face" pitchFamily="18" charset="0"/>
                <a:ea typeface="ＭＳ Ｐゴシック" panose="020B0600070205080204" pitchFamily="34" charset="-128"/>
              </a:rPr>
              <a:t>lavoro la “Società artistico-vetraia”, che organizzava</a:t>
            </a:r>
          </a:p>
          <a:p>
            <a:pPr>
              <a:spcBef>
                <a:spcPct val="0"/>
              </a:spcBef>
              <a:buClrTx/>
              <a:buFontTx/>
              <a:buNone/>
            </a:pPr>
            <a:r>
              <a:rPr lang="it-IT" altLang="it-IT" sz="2400" dirty="0">
                <a:solidFill>
                  <a:srgbClr val="002060"/>
                </a:solidFill>
                <a:latin typeface="Baskerville Old Face" pitchFamily="18" charset="0"/>
                <a:ea typeface="ＭＳ Ｐゴシック" panose="020B0600070205080204" pitchFamily="34" charset="-128"/>
              </a:rPr>
              <a:t>alcuni lavoratori operanti nel settore del vetro.</a:t>
            </a:r>
          </a:p>
        </p:txBody>
      </p:sp>
      <p:sp>
        <p:nvSpPr>
          <p:cNvPr id="31751" name="Text Box 8"/>
          <p:cNvSpPr txBox="1">
            <a:spLocks noChangeArrowheads="1"/>
          </p:cNvSpPr>
          <p:nvPr/>
        </p:nvSpPr>
        <p:spPr bwMode="auto">
          <a:xfrm>
            <a:off x="1789113" y="4759325"/>
            <a:ext cx="648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dirty="0">
                <a:solidFill>
                  <a:srgbClr val="002060"/>
                </a:solidFill>
                <a:latin typeface="Baskerville Old Face" pitchFamily="18" charset="0"/>
              </a:rPr>
              <a:t>Luigi Luzzatti fonda a Lodi la Banca Popolare.</a:t>
            </a:r>
          </a:p>
        </p:txBody>
      </p:sp>
      <p:sp>
        <p:nvSpPr>
          <p:cNvPr id="31752" name="Text Box 9"/>
          <p:cNvSpPr txBox="1">
            <a:spLocks noChangeArrowheads="1"/>
          </p:cNvSpPr>
          <p:nvPr/>
        </p:nvSpPr>
        <p:spPr bwMode="auto">
          <a:xfrm>
            <a:off x="852488" y="4759325"/>
            <a:ext cx="92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a:solidFill>
                  <a:srgbClr val="001B50"/>
                </a:solidFill>
                <a:latin typeface="Baskerville Old Face" pitchFamily="18" charset="0"/>
              </a:rPr>
              <a:t>1864</a:t>
            </a:r>
          </a:p>
        </p:txBody>
      </p:sp>
      <p:sp>
        <p:nvSpPr>
          <p:cNvPr id="31754" name="Text Box 9"/>
          <p:cNvSpPr txBox="1">
            <a:spLocks noChangeArrowheads="1"/>
          </p:cNvSpPr>
          <p:nvPr/>
        </p:nvSpPr>
        <p:spPr bwMode="auto">
          <a:xfrm>
            <a:off x="852488" y="5445125"/>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a:solidFill>
                  <a:srgbClr val="001B50"/>
                </a:solidFill>
                <a:latin typeface="Baskerville Old Face" pitchFamily="18" charset="0"/>
              </a:rPr>
              <a:t>1883</a:t>
            </a:r>
          </a:p>
        </p:txBody>
      </p:sp>
      <p:sp>
        <p:nvSpPr>
          <p:cNvPr id="31755" name="Text Box 8"/>
          <p:cNvSpPr txBox="1">
            <a:spLocks noChangeArrowheads="1"/>
          </p:cNvSpPr>
          <p:nvPr/>
        </p:nvSpPr>
        <p:spPr bwMode="auto">
          <a:xfrm>
            <a:off x="1789113" y="5367338"/>
            <a:ext cx="721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dirty="0">
                <a:solidFill>
                  <a:srgbClr val="002060"/>
                </a:solidFill>
                <a:latin typeface="Baskerville Old Face" pitchFamily="18" charset="0"/>
              </a:rPr>
              <a:t>Leone </a:t>
            </a:r>
            <a:r>
              <a:rPr lang="it-IT" altLang="it-IT" sz="2400" dirty="0" err="1">
                <a:solidFill>
                  <a:srgbClr val="002060"/>
                </a:solidFill>
                <a:latin typeface="Baskerville Old Face" pitchFamily="18" charset="0"/>
              </a:rPr>
              <a:t>Wollemborg</a:t>
            </a:r>
            <a:r>
              <a:rPr lang="it-IT" altLang="it-IT" sz="2400" dirty="0">
                <a:solidFill>
                  <a:srgbClr val="002060"/>
                </a:solidFill>
                <a:latin typeface="Baskerville Old Face" pitchFamily="18" charset="0"/>
              </a:rPr>
              <a:t>  fonda a Loreggia la Cassa Rurale.</a:t>
            </a:r>
          </a:p>
        </p:txBody>
      </p:sp>
      <p:sp>
        <p:nvSpPr>
          <p:cNvPr id="31756" name="Text Box 8"/>
          <p:cNvSpPr txBox="1">
            <a:spLocks noChangeArrowheads="1"/>
          </p:cNvSpPr>
          <p:nvPr/>
        </p:nvSpPr>
        <p:spPr bwMode="auto">
          <a:xfrm>
            <a:off x="1789113" y="5902325"/>
            <a:ext cx="6480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dirty="0">
                <a:solidFill>
                  <a:srgbClr val="002060"/>
                </a:solidFill>
                <a:latin typeface="Baskerville Old Face" pitchFamily="18" charset="0"/>
              </a:rPr>
              <a:t>Nullo Baldini a Ravenna fonda la prima cooperativa agricola.</a:t>
            </a:r>
          </a:p>
        </p:txBody>
      </p:sp>
      <p:sp>
        <p:nvSpPr>
          <p:cNvPr id="31757" name="Text Box 9"/>
          <p:cNvSpPr txBox="1">
            <a:spLocks noChangeArrowheads="1"/>
          </p:cNvSpPr>
          <p:nvPr/>
        </p:nvSpPr>
        <p:spPr bwMode="auto">
          <a:xfrm>
            <a:off x="852488" y="5902325"/>
            <a:ext cx="92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2400">
                <a:solidFill>
                  <a:srgbClr val="001B50"/>
                </a:solidFill>
                <a:latin typeface="Baskerville Old Face" pitchFamily="18" charset="0"/>
              </a:rPr>
              <a:t>1884</a:t>
            </a:r>
          </a:p>
        </p:txBody>
      </p:sp>
      <p:pic>
        <p:nvPicPr>
          <p:cNvPr id="14" name="Immagine 5" descr="ACI-sito.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766799" y="109696"/>
            <a:ext cx="925602" cy="790417"/>
          </a:xfrm>
          <a:prstGeom prst="rect">
            <a:avLst/>
          </a:prstGeom>
          <a:noFill/>
          <a:ln w="9525">
            <a:noFill/>
            <a:miter lim="800000"/>
            <a:headEnd/>
            <a:tailEnd/>
          </a:ln>
        </p:spPr>
      </p:pic>
    </p:spTree>
    <p:extLst>
      <p:ext uri="{BB962C8B-B14F-4D97-AF65-F5344CB8AC3E}">
        <p14:creationId xmlns:p14="http://schemas.microsoft.com/office/powerpoint/2010/main" val="40108524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Goccia">
  <a:themeElements>
    <a:clrScheme name="Gocci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cci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TM04033925[[fn=Goccia]]</Template>
  <TotalTime>2023</TotalTime>
  <Words>7221</Words>
  <Application>Microsoft Office PowerPoint</Application>
  <PresentationFormat>Presentazione su schermo (4:3)</PresentationFormat>
  <Paragraphs>583</Paragraphs>
  <Slides>87</Slides>
  <Notes>26</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87</vt:i4>
      </vt:variant>
    </vt:vector>
  </HeadingPairs>
  <TitlesOfParts>
    <vt:vector size="101" baseType="lpstr">
      <vt:lpstr>ＭＳ Ｐゴシック</vt:lpstr>
      <vt:lpstr>Arial</vt:lpstr>
      <vt:lpstr>Baskerville Old Face</vt:lpstr>
      <vt:lpstr>Bradley Hand ITC</vt:lpstr>
      <vt:lpstr>Calibri</vt:lpstr>
      <vt:lpstr>Oswald Bold</vt:lpstr>
      <vt:lpstr>Times</vt:lpstr>
      <vt:lpstr>Times New Roman</vt:lpstr>
      <vt:lpstr>Tw Cen MT</vt:lpstr>
      <vt:lpstr>Verdana</vt:lpstr>
      <vt:lpstr>Wingdings</vt:lpstr>
      <vt:lpstr>Wingdings 2</vt:lpstr>
      <vt:lpstr>Wingdings 3</vt:lpstr>
      <vt:lpstr>Goccia</vt:lpstr>
      <vt:lpstr>Presentazione standard di PowerPoint</vt:lpstr>
      <vt:lpstr>Presentazione standard di PowerPoint</vt:lpstr>
      <vt:lpstr>  Vitamina C  Cooperazione Condivisione Cultura d’impresa Anno scolastico 2016-2017</vt:lpstr>
      <vt:lpstr>Le origini</vt:lpstr>
      <vt:lpstr>La storia della cooperazione</vt:lpstr>
      <vt:lpstr>La storia della cooperazione</vt:lpstr>
      <vt:lpstr>Le origini in Italia</vt:lpstr>
      <vt:lpstr>Le origini in italia</vt:lpstr>
      <vt:lpstr>Le prime cooperative in Italia</vt:lpstr>
      <vt:lpstr>Le prime cooperative in Italia</vt:lpstr>
      <vt:lpstr>Le prime cooperative ad Imola</vt:lpstr>
      <vt:lpstr>Le prime cooperative ad Imola</vt:lpstr>
      <vt:lpstr>La storia della cooperazione  ad Imola</vt:lpstr>
      <vt:lpstr>       Che cos’è una associazione di categoria</vt:lpstr>
      <vt:lpstr>       La nascita delle associazioni cooperative</vt:lpstr>
      <vt:lpstr>       La nascita delle associazioni cooperative</vt:lpstr>
      <vt:lpstr>       La nascita delle associazioni cooperative</vt:lpstr>
      <vt:lpstr>       La nascita delle associazioni cooperative</vt:lpstr>
      <vt:lpstr>    La Rinascita </vt:lpstr>
      <vt:lpstr>       La nascita delle associazioni cooperative</vt:lpstr>
      <vt:lpstr>Le ASSOCIAZIONI COOPERATIVE </vt:lpstr>
      <vt:lpstr> </vt:lpstr>
      <vt:lpstr>L’Alleanza delle Cooperative Italiane </vt:lpstr>
      <vt:lpstr>L’Alleanza delle Cooperative Italiane </vt:lpstr>
      <vt:lpstr>Presentazione standard di PowerPoint</vt:lpstr>
      <vt:lpstr>Presentazione standard di PowerPoint</vt:lpstr>
      <vt:lpstr>Presentazione standard di PowerPoint</vt:lpstr>
      <vt:lpstr>Presentazione standard di PowerPoint</vt:lpstr>
      <vt:lpstr>   L’Alleanza delle Cooperative Italiane Imola </vt:lpstr>
      <vt:lpstr>Presentazione standard di PowerPoint</vt:lpstr>
      <vt:lpstr>Presentazione standard di PowerPoint</vt:lpstr>
      <vt:lpstr>Vitamina C Cooperazione condivisione  Cultura d’impresa  Anno scolastico 2017-2018</vt:lpstr>
      <vt:lpstr>Vitamina C Cooperazione condivisione  Cultura d’impresa  Anno scolastico 2017-2018</vt:lpstr>
      <vt:lpstr>Presentazione standard di PowerPoint</vt:lpstr>
      <vt:lpstr>Presentazione standard di PowerPoint</vt:lpstr>
      <vt:lpstr>Presentazione standard di PowerPoint</vt:lpstr>
      <vt:lpstr>Presentazione standard di PowerPoint</vt:lpstr>
      <vt:lpstr>LE TIPOLOGIE  DI COOPERATIVE</vt:lpstr>
      <vt:lpstr>Presentazione standard di PowerPoint</vt:lpstr>
      <vt:lpstr>Presentazione standard di PowerPoint</vt:lpstr>
      <vt:lpstr> INTRODUZIONE</vt:lpstr>
      <vt:lpstr> INTRODUZIONE</vt:lpstr>
      <vt:lpstr>INTRODUZIONE</vt:lpstr>
      <vt:lpstr>I Principi dei  Probi Pionieri di Rochdale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Art. 45 Costituzione Italiana</vt:lpstr>
      <vt:lpstr>Presentazione standard di PowerPoint</vt:lpstr>
      <vt:lpstr>Il Legislatore</vt:lpstr>
      <vt:lpstr>Presentazione standard di PowerPoint</vt:lpstr>
      <vt:lpstr>Per costituire una Cooperativa</vt:lpstr>
      <vt:lpstr>Per costituire una cooperativa – segue</vt:lpstr>
      <vt:lpstr>Per costituire una cooperativa - segue</vt:lpstr>
      <vt:lpstr>Per costituire una cooperativa – segue</vt:lpstr>
      <vt:lpstr>Per costituire una cooperativa – segue</vt:lpstr>
      <vt:lpstr>Vitamina C Cooperazione Condivisione Cultura d’impresa  Anno Scolastico 2017 - 2018</vt:lpstr>
      <vt:lpstr>Dal 2004 – Riforma Codice Civile</vt:lpstr>
      <vt:lpstr>Art. 2513 c.c.  (Criteri per la definizione della prevalenza)</vt:lpstr>
      <vt:lpstr>Cooperative  a mutualità prevalente</vt:lpstr>
      <vt:lpstr>Cooperative a mutualità non prevalente </vt:lpstr>
      <vt:lpstr>Vitamina C Cooperazione Condivisione Cultura d’impresa  Anno Scolastico 2017 - 2018</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aa bbb</dc:creator>
  <cp:lastModifiedBy>Cinzia CR. Roncassaglia</cp:lastModifiedBy>
  <cp:revision>161</cp:revision>
  <dcterms:created xsi:type="dcterms:W3CDTF">2011-01-25T15:12:21Z</dcterms:created>
  <dcterms:modified xsi:type="dcterms:W3CDTF">2018-02-20T11:34:21Z</dcterms:modified>
</cp:coreProperties>
</file>