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8" r:id="rId2"/>
    <p:sldId id="257" r:id="rId3"/>
    <p:sldId id="258" r:id="rId4"/>
    <p:sldId id="259" r:id="rId5"/>
    <p:sldId id="278" r:id="rId6"/>
    <p:sldId id="279" r:id="rId7"/>
    <p:sldId id="270" r:id="rId8"/>
    <p:sldId id="269" r:id="rId9"/>
    <p:sldId id="273" r:id="rId10"/>
    <p:sldId id="276" r:id="rId11"/>
    <p:sldId id="27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72C81C-FF18-4423-8B4D-FC28A15289C1}" type="datetimeFigureOut">
              <a:rPr lang="it-IT" smtClean="0"/>
              <a:pPr/>
              <a:t>04/05/2018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410FC7-F48C-4BF9-A7D5-C53ECA1E0AFE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829" y="71414"/>
            <a:ext cx="6663874" cy="6643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sellaDiTesto 2"/>
          <p:cNvSpPr txBox="1"/>
          <p:nvPr/>
        </p:nvSpPr>
        <p:spPr>
          <a:xfrm>
            <a:off x="2786050" y="3071810"/>
            <a:ext cx="30718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>
                <a:latin typeface="Segoe Script" pitchFamily="66" charset="0"/>
              </a:rPr>
              <a:t>Ugo Bus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7F25925-EBC3-4725-ACBC-D44D1D97C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58" y="1142984"/>
            <a:ext cx="785818" cy="3571900"/>
          </a:xfrm>
        </p:spPr>
        <p:txBody>
          <a:bodyPr>
            <a:noAutofit/>
          </a:bodyPr>
          <a:lstStyle/>
          <a:p>
            <a:pPr algn="ctr"/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F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i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n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a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n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c</a:t>
            </a:r>
            <a:b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</a:br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e </a:t>
            </a:r>
            <a:endParaRPr lang="it-IT" b="1" u="sng" dirty="0">
              <a:solidFill>
                <a:schemeClr val="tx1"/>
              </a:solidFill>
              <a:latin typeface="Segoe Script" pitchFamily="66" charset="0"/>
            </a:endParaRPr>
          </a:p>
        </p:txBody>
      </p:sp>
      <p:pic>
        <p:nvPicPr>
          <p:cNvPr id="6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6709" y="108346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1357290" y="214290"/>
          <a:ext cx="7358112" cy="6357982"/>
        </p:xfrm>
        <a:graphic>
          <a:graphicData uri="http://schemas.openxmlformats.org/drawingml/2006/table">
            <a:tbl>
              <a:tblPr/>
              <a:tblGrid>
                <a:gridCol w="2742906"/>
                <a:gridCol w="1344561"/>
                <a:gridCol w="1617748"/>
                <a:gridCol w="1652897"/>
              </a:tblGrid>
              <a:tr h="23825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- Conto Economico previsionale triennale.                                                                    </a:t>
                      </a:r>
                    </a:p>
                  </a:txBody>
                  <a:tcPr marL="6576" marR="6576" marT="65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474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Composizione del Conto Economico e calcolo del risultato di esercizio prima delle imposte.</a:t>
                      </a:r>
                    </a:p>
                  </a:txBody>
                  <a:tcPr marL="6576" marR="6576" marT="65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1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1° anno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2° anno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3° anno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Ricavi da vendite e prestazioni di servizi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504.000,00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1.792.000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2.240.000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Costi di Produzione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endParaRPr lang="it-IT" sz="1200" b="1" i="1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38200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Acquisti di materie prime e materiali e merci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302.400,00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1.075.200,00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1.344.000,00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Altri costi di produzione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TOTALE ALTRI COSTI  </a:t>
                      </a:r>
                      <a:r>
                        <a:rPr lang="it-IT" sz="1200" b="1" i="0" u="none" strike="noStrike" dirty="0" err="1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DI</a:t>
                      </a: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PRODUZIONE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302.400,00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1.075.200,00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1.344.000,00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84873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RISULTATO DELL' ATTIVITA' DI PRODUZIONE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201.600,00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716.800,00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896.000,00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Costi Commerciali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endParaRPr lang="it-IT" sz="1200" b="1" i="1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Costi di pubblicità e promozione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Altri costi commerciali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sng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TOTALE COSTI COMMERCIALI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250,00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Costi Amministrativi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endParaRPr lang="it-IT" sz="1200" b="1" i="1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38200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Costo dei fornitori esterni di servizi amministrativi (es. commercialista)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2.500,00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TOTALE COSTI AMMINISTRATIVI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2.500,00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01600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Spese generali</a:t>
                      </a:r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:</a:t>
                      </a:r>
                      <a:endParaRPr lang="it-IT" sz="1200" b="1" i="1" u="none" strike="noStrike">
                        <a:solidFill>
                          <a:srgbClr val="0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Affitti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21.600,00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21.600,00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21.600,00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Utenze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3.000,00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3.500,00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Salari, stipendi, compensi 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120.000,00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155.000,00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155.000,00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Ammortamenti 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3.392,86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3.392,86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3.392,86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Costi di formazione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300,00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300,00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   300,00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TOTALE SPESE GENERALI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148.292,86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183.792,86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183.792,86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264004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RISULTATO OPERATIVO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50.557,14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529.257,14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1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708.457,14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9437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Interessi passivi ed altri oneri finanziari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450,00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450,00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            450,00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382007"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UTILE O PERDITA DELL'ESERCIZIO prima delle imposte</a:t>
                      </a:r>
                    </a:p>
                  </a:txBody>
                  <a:tcPr marL="6576" marR="6576" marT="657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50.107,14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528.807,14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iagCross">
                      <a:fgClr>
                        <a:srgbClr val="CCFFCC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                 708.007,14 </a:t>
                      </a:r>
                    </a:p>
                  </a:txBody>
                  <a:tcPr marL="6576" marR="6576" marT="65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5259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0" descr="0aa72cff943e10981558aed1a43ddc40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357166"/>
            <a:ext cx="4895613" cy="4899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928662" y="521495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latin typeface="Calibri" pitchFamily="34" charset="0"/>
              </a:rPr>
              <a:t>Grazie per l’attenzione!</a:t>
            </a:r>
            <a:endParaRPr lang="it-IT" sz="3600" b="1" dirty="0">
              <a:latin typeface="Calibri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428992" y="2643182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latin typeface="Segoe Script" pitchFamily="66" charset="0"/>
              </a:rPr>
              <a:t>Ugo Bus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214282" y="5857892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latin typeface="Calibri" pitchFamily="34" charset="0"/>
                <a:cs typeface="Calibri" pitchFamily="34" charset="0"/>
              </a:rPr>
              <a:t>Classe 4Apx</a:t>
            </a:r>
          </a:p>
          <a:p>
            <a:pPr algn="ctr"/>
            <a:r>
              <a:rPr lang="it-IT" sz="2400" dirty="0" smtClean="0">
                <a:latin typeface="Calibri" pitchFamily="34" charset="0"/>
                <a:cs typeface="Calibri" pitchFamily="34" charset="0"/>
              </a:rPr>
              <a:t>Istituto Statale di Istruzione Superione </a:t>
            </a:r>
            <a:r>
              <a:rPr lang="it-IT" sz="2400" dirty="0" err="1" smtClean="0">
                <a:latin typeface="Calibri" pitchFamily="34" charset="0"/>
                <a:cs typeface="Calibri" pitchFamily="34" charset="0"/>
              </a:rPr>
              <a:t>M.M.Canedi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 di Medicina (BO)</a:t>
            </a:r>
            <a:endParaRPr lang="it-IT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78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7158" y="285728"/>
            <a:ext cx="84296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800" b="1" dirty="0">
                <a:latin typeface="Segoe Script" pitchFamily="66" charset="0"/>
              </a:rPr>
              <a:t>Ugo Bus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500034" y="2143116"/>
            <a:ext cx="80724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Calibri" pitchFamily="34" charset="0"/>
                <a:cs typeface="Calibri" pitchFamily="34" charset="0"/>
              </a:rPr>
              <a:t>Laura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Trerè</a:t>
            </a:r>
            <a:r>
              <a:rPr lang="it-IT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Direttore commerciale e marketing - </a:t>
            </a:r>
          </a:p>
          <a:p>
            <a:endParaRPr lang="it-IT" i="1" dirty="0" smtClean="0">
              <a:latin typeface="Calibri" pitchFamily="34" charset="0"/>
              <a:cs typeface="Calibri" pitchFamily="34" charset="0"/>
            </a:endParaRPr>
          </a:p>
          <a:p>
            <a:r>
              <a:rPr lang="it-IT" sz="2400" b="1" dirty="0" smtClean="0">
                <a:latin typeface="Calibri" pitchFamily="34" charset="0"/>
                <a:cs typeface="Calibri" pitchFamily="34" charset="0"/>
              </a:rPr>
              <a:t>Sara </a:t>
            </a:r>
            <a:r>
              <a:rPr lang="it-IT" sz="2400" b="1" dirty="0" err="1" smtClean="0">
                <a:latin typeface="Calibri" pitchFamily="34" charset="0"/>
                <a:cs typeface="Calibri" pitchFamily="34" charset="0"/>
              </a:rPr>
              <a:t>Lipparini</a:t>
            </a:r>
            <a:r>
              <a:rPr lang="it-IT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Direttore Amministrativo -</a:t>
            </a:r>
          </a:p>
          <a:p>
            <a:endParaRPr lang="it-IT" i="1" dirty="0">
              <a:latin typeface="Calibri" pitchFamily="34" charset="0"/>
              <a:cs typeface="Calibri" pitchFamily="34" charset="0"/>
            </a:endParaRPr>
          </a:p>
          <a:p>
            <a:r>
              <a:rPr lang="it-IT" sz="2400" b="1" dirty="0">
                <a:latin typeface="Calibri" pitchFamily="34" charset="0"/>
                <a:cs typeface="Calibri" pitchFamily="34" charset="0"/>
              </a:rPr>
              <a:t>Ignazio 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Spica</a:t>
            </a:r>
            <a:r>
              <a:rPr lang="it-IT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-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Direttore della produzione -</a:t>
            </a:r>
          </a:p>
          <a:p>
            <a:endParaRPr lang="it-IT" i="1" dirty="0">
              <a:latin typeface="Calibri" pitchFamily="34" charset="0"/>
              <a:cs typeface="Calibri" pitchFamily="34" charset="0"/>
            </a:endParaRPr>
          </a:p>
          <a:p>
            <a:r>
              <a:rPr lang="it-IT" sz="2400" b="1" dirty="0" err="1">
                <a:latin typeface="Calibri" pitchFamily="34" charset="0"/>
                <a:cs typeface="Calibri" pitchFamily="34" charset="0"/>
              </a:rPr>
              <a:t>Anis</a:t>
            </a:r>
            <a:r>
              <a:rPr lang="it-IT" sz="2400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Smati</a:t>
            </a:r>
            <a:r>
              <a:rPr lang="it-IT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it-IT" sz="2000" b="1" i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Direttore Acquisti e addetto all’assemblaggio -</a:t>
            </a:r>
          </a:p>
          <a:p>
            <a:endParaRPr lang="it-IT" i="1" dirty="0">
              <a:latin typeface="Calibri" pitchFamily="34" charset="0"/>
              <a:cs typeface="Calibri" pitchFamily="34" charset="0"/>
            </a:endParaRPr>
          </a:p>
          <a:p>
            <a:r>
              <a:rPr lang="it-IT" sz="2400" b="1" dirty="0">
                <a:latin typeface="Calibri" pitchFamily="34" charset="0"/>
                <a:cs typeface="Calibri" pitchFamily="34" charset="0"/>
              </a:rPr>
              <a:t>Elisa </a:t>
            </a:r>
            <a:r>
              <a:rPr lang="it-IT" sz="2400" b="1" dirty="0" err="1">
                <a:latin typeface="Calibri" pitchFamily="34" charset="0"/>
                <a:cs typeface="Calibri" pitchFamily="34" charset="0"/>
              </a:rPr>
              <a:t>Labate</a:t>
            </a:r>
            <a:r>
              <a:rPr lang="it-IT" b="1" dirty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it-IT" sz="2000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it-IT" sz="2000" i="1" dirty="0" smtClean="0">
                <a:latin typeface="Calibri" pitchFamily="34" charset="0"/>
                <a:cs typeface="Calibri" pitchFamily="34" charset="0"/>
              </a:rPr>
              <a:t>Responsabile all’assemblaggio -</a:t>
            </a:r>
            <a:endParaRPr lang="it-IT" sz="20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42852"/>
            <a:ext cx="1172772" cy="116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/>
          <p:cNvSpPr txBox="1"/>
          <p:nvPr/>
        </p:nvSpPr>
        <p:spPr>
          <a:xfrm>
            <a:off x="1500166" y="642918"/>
            <a:ext cx="30231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u="sng" dirty="0" smtClean="0">
                <a:latin typeface="Segoe Script" pitchFamily="66" charset="0"/>
              </a:rPr>
              <a:t>Il Problema :</a:t>
            </a:r>
            <a:endParaRPr lang="it-IT" sz="3000" b="1" u="sng" dirty="0">
              <a:latin typeface="Segoe Script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611560" y="1484784"/>
            <a:ext cx="760377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2800" dirty="0" smtClean="0"/>
              <a:t>  </a:t>
            </a:r>
            <a:r>
              <a:rPr lang="it-IT" sz="2800" dirty="0" smtClean="0">
                <a:latin typeface="Calibri" pitchFamily="34" charset="0"/>
                <a:cs typeface="Calibri" pitchFamily="34" charset="0"/>
              </a:rPr>
              <a:t>scordarsi l'abbonamento e prendere le multe;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>
                <a:latin typeface="Calibri" pitchFamily="34" charset="0"/>
                <a:cs typeface="Calibri" pitchFamily="34" charset="0"/>
              </a:rPr>
              <a:t>  perderlo;</a:t>
            </a:r>
          </a:p>
          <a:p>
            <a:pPr algn="just">
              <a:buFont typeface="Arial" pitchFamily="34" charset="0"/>
              <a:buChar char="•"/>
            </a:pPr>
            <a:r>
              <a:rPr lang="it-IT" sz="2800" dirty="0" smtClean="0">
                <a:latin typeface="Calibri" pitchFamily="34" charset="0"/>
                <a:cs typeface="Calibri" pitchFamily="34" charset="0"/>
              </a:rPr>
              <a:t>  fare </a:t>
            </a:r>
            <a:r>
              <a:rPr lang="it-IT" sz="2800" dirty="0">
                <a:latin typeface="Calibri" pitchFamily="34" charset="0"/>
                <a:cs typeface="Calibri" pitchFamily="34" charset="0"/>
              </a:rPr>
              <a:t>fatica a timbrarlo in caso in cui si hanno le mani impegnate da borse o buste della spesa. </a:t>
            </a:r>
            <a:endParaRPr lang="it-IT" sz="2800" dirty="0" smtClean="0">
              <a:latin typeface="Calibri" pitchFamily="34" charset="0"/>
              <a:cs typeface="Calibri" pitchFamily="34" charset="0"/>
            </a:endParaRPr>
          </a:p>
          <a:p>
            <a:endParaRPr lang="it-IT" dirty="0"/>
          </a:p>
        </p:txBody>
      </p:sp>
      <p:pic>
        <p:nvPicPr>
          <p:cNvPr id="6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57166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Risultati immagini per persone in fila davanti autobu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500438"/>
            <a:ext cx="2857520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00166" y="500042"/>
            <a:ext cx="73826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000" b="1" u="sng" dirty="0" err="1">
                <a:latin typeface="Segoe Script" pitchFamily="66" charset="0"/>
              </a:rPr>
              <a:t>Value</a:t>
            </a:r>
            <a:r>
              <a:rPr lang="it-IT" sz="3000" b="1" u="sng" dirty="0">
                <a:latin typeface="Segoe Script" pitchFamily="66" charset="0"/>
              </a:rPr>
              <a:t> </a:t>
            </a:r>
            <a:r>
              <a:rPr lang="it-IT" sz="3000" b="1" u="sng" dirty="0" err="1">
                <a:latin typeface="Segoe Script" pitchFamily="66" charset="0"/>
              </a:rPr>
              <a:t>Proposition</a:t>
            </a:r>
            <a:endParaRPr lang="it-IT" sz="3000" b="1" u="sng" dirty="0">
              <a:latin typeface="Segoe Script" pitchFamily="66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42910" y="1571612"/>
            <a:ext cx="7715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latin typeface="Calibri" pitchFamily="34" charset="0"/>
                <a:cs typeface="Calibri" pitchFamily="34" charset="0"/>
              </a:rPr>
              <a:t>I valori del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nostro prodotto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sono:</a:t>
            </a:r>
          </a:p>
          <a:p>
            <a:endParaRPr lang="it-IT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la velocità </a:t>
            </a:r>
            <a:r>
              <a:rPr lang="it-IT" sz="2400" dirty="0" smtClean="0">
                <a:latin typeface="Calibri" pitchFamily="34" charset="0"/>
                <a:cs typeface="Calibri" pitchFamily="34" charset="0"/>
              </a:rPr>
              <a:t>nell’obliterare l’abbonamento;</a:t>
            </a:r>
          </a:p>
          <a:p>
            <a:endParaRPr lang="it-IT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  la comodità, perché consente di avere sempre le mani libere per portare oggetti;</a:t>
            </a:r>
          </a:p>
          <a:p>
            <a:endParaRPr lang="it-IT" sz="2400" dirty="0" smtClean="0"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it-IT" sz="2400" dirty="0" smtClean="0">
                <a:latin typeface="Calibri" pitchFamily="34" charset="0"/>
                <a:cs typeface="Calibri" pitchFamily="34" charset="0"/>
              </a:rPr>
              <a:t>  evitata </a:t>
            </a:r>
            <a:r>
              <a:rPr lang="it-IT" sz="2400" dirty="0">
                <a:latin typeface="Calibri" pitchFamily="34" charset="0"/>
                <a:cs typeface="Calibri" pitchFamily="34" charset="0"/>
              </a:rPr>
              <a:t>coda e ti permette di trovarlo subito.  </a:t>
            </a:r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01F77E-6777-48E0-8E86-983E4B045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042" y="428604"/>
            <a:ext cx="6448004" cy="796908"/>
          </a:xfrm>
        </p:spPr>
        <p:txBody>
          <a:bodyPr>
            <a:normAutofit fontScale="90000"/>
          </a:bodyPr>
          <a:lstStyle/>
          <a:p>
            <a:r>
              <a:rPr lang="it-IT" b="1" u="sng" dirty="0" smtClean="0">
                <a:latin typeface="Segoe Script" pitchFamily="66" charset="0"/>
              </a:rPr>
              <a:t/>
            </a:r>
            <a:br>
              <a:rPr lang="it-IT" b="1" u="sng" dirty="0" smtClean="0">
                <a:latin typeface="Segoe Script" pitchFamily="66" charset="0"/>
              </a:rPr>
            </a:br>
            <a:r>
              <a:rPr lang="it-IT" sz="3300" b="1" u="sng" dirty="0" smtClean="0">
                <a:solidFill>
                  <a:schemeClr val="tx1"/>
                </a:solidFill>
                <a:latin typeface="Segoe Script" pitchFamily="66" charset="0"/>
              </a:rPr>
              <a:t>Novità</a:t>
            </a:r>
            <a:endParaRPr lang="it-IT" sz="3300" b="1" u="sng" dirty="0">
              <a:solidFill>
                <a:schemeClr val="tx1"/>
              </a:solidFill>
              <a:latin typeface="Segoe Script" pitchFamily="66" charset="0"/>
              <a:cs typeface="Calibri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0CAB088-EBBD-4E0E-8A81-B2EC067A394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472" y="1714488"/>
            <a:ext cx="7286676" cy="900106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Aver integrato l’abbonamento nell’orologio attraverso un 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micro-chip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.</a:t>
            </a:r>
            <a:endParaRPr lang="it-IT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5" descr="Risultati immagini per led silicone watch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29000"/>
            <a:ext cx="3286148" cy="2188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magine 6" descr="Risultati immagini per led silicone watch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3429000"/>
            <a:ext cx="3500462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37547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4CB271E-D5F8-4424-9F11-761962824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918" y="642918"/>
            <a:ext cx="6161112" cy="582594"/>
          </a:xfrm>
        </p:spPr>
        <p:txBody>
          <a:bodyPr/>
          <a:lstStyle/>
          <a:p>
            <a:r>
              <a:rPr lang="it-IT" b="1" u="sng" dirty="0">
                <a:solidFill>
                  <a:schemeClr val="tx1"/>
                </a:solidFill>
                <a:latin typeface="Segoe Script" pitchFamily="66" charset="0"/>
              </a:rPr>
              <a:t>Business Model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2ECF2FC-1964-4CEF-96DC-481E9AA660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28596" y="1714488"/>
            <a:ext cx="7467600" cy="900106"/>
          </a:xfrm>
        </p:spPr>
        <p:txBody>
          <a:bodyPr/>
          <a:lstStyle/>
          <a:p>
            <a:pPr marL="0" indent="0">
              <a:buNone/>
            </a:pPr>
            <a:r>
              <a:rPr lang="it-IT" dirty="0" smtClean="0">
                <a:latin typeface="Calibri" pitchFamily="34" charset="0"/>
                <a:cs typeface="Calibri" pitchFamily="34" charset="0"/>
              </a:rPr>
              <a:t>Venderemo il nostro orologio-abbonamento tramite </a:t>
            </a:r>
            <a:r>
              <a:rPr lang="it-IT" dirty="0">
                <a:latin typeface="Calibri" pitchFamily="34" charset="0"/>
                <a:cs typeface="Calibri" pitchFamily="34" charset="0"/>
              </a:rPr>
              <a:t>il nostro sito 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web e presso il nostro magazzino.</a:t>
            </a:r>
            <a:endParaRPr lang="it-IT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magine 4" descr="D:\CLASSE 4APX\Vitamina C\Foto stabilimento\immobile_commerciale_affitto_Budrio_foto_print_6654281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2928934"/>
            <a:ext cx="285752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 descr="Immagine correlat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58" y="2928934"/>
            <a:ext cx="4071966" cy="33575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424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8728" y="571480"/>
            <a:ext cx="6521152" cy="582594"/>
          </a:xfrm>
        </p:spPr>
        <p:txBody>
          <a:bodyPr/>
          <a:lstStyle/>
          <a:p>
            <a:r>
              <a:rPr lang="it-IT" b="1" u="sng" dirty="0" smtClean="0">
                <a:solidFill>
                  <a:schemeClr val="tx1"/>
                </a:solidFill>
                <a:latin typeface="Segoe Script" pitchFamily="66" charset="0"/>
              </a:rPr>
              <a:t>comunicazione</a:t>
            </a:r>
            <a:endParaRPr lang="it-IT" b="1" u="sng" dirty="0">
              <a:solidFill>
                <a:schemeClr val="tx1"/>
              </a:solidFill>
              <a:latin typeface="Segoe Script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00034" y="1785926"/>
            <a:ext cx="7686700" cy="20431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>
                <a:latin typeface="Calibri" pitchFamily="34" charset="0"/>
                <a:cs typeface="Calibri" pitchFamily="34" charset="0"/>
              </a:rPr>
              <a:t>Per promuovere </a:t>
            </a:r>
            <a:r>
              <a:rPr lang="it-IT" dirty="0" smtClean="0">
                <a:latin typeface="Calibri" pitchFamily="34" charset="0"/>
                <a:cs typeface="Calibri" pitchFamily="34" charset="0"/>
              </a:rPr>
              <a:t>il prodotto </a:t>
            </a:r>
            <a:r>
              <a:rPr lang="it-IT" dirty="0">
                <a:latin typeface="Calibri" pitchFamily="34" charset="0"/>
                <a:cs typeface="Calibri" pitchFamily="34" charset="0"/>
              </a:rPr>
              <a:t>utilizzeremo pubblicità visibili sui principali siti web, volantini, cartellonistica davanti ai centri ATC o alle fermate degli autobus, ferrovia.</a:t>
            </a:r>
          </a:p>
          <a:p>
            <a:pPr marL="0" indent="0" algn="ctr">
              <a:buNone/>
            </a:pPr>
            <a:r>
              <a:rPr lang="it-IT" dirty="0"/>
              <a:t> 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04664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 descr="Risultati immagini per SITO WE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3500438"/>
            <a:ext cx="6630339" cy="25717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71604" y="571480"/>
            <a:ext cx="6809184" cy="597154"/>
          </a:xfrm>
        </p:spPr>
        <p:txBody>
          <a:bodyPr/>
          <a:lstStyle/>
          <a:p>
            <a:r>
              <a:rPr lang="it-IT" b="1" u="sng" dirty="0">
                <a:solidFill>
                  <a:schemeClr val="tx1"/>
                </a:solidFill>
                <a:latin typeface="Segoe Script" pitchFamily="66" charset="0"/>
                <a:cs typeface="Calibri" pitchFamily="34" charset="0"/>
              </a:rPr>
              <a:t>Competitors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642910" y="1571612"/>
            <a:ext cx="7467600" cy="4873752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it-IT" dirty="0">
                <a:latin typeface="Calibri" pitchFamily="34" charset="0"/>
                <a:cs typeface="Calibri" pitchFamily="34" charset="0"/>
              </a:rPr>
              <a:t>Sul mercato non è ancora presente alcun prodotto innovativo come il nostro, l’alternativa consiste nel continuare ad usare l’abbonamento in modo tradizionale.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dirty="0">
                <a:latin typeface="Calibri" pitchFamily="34" charset="0"/>
                <a:cs typeface="Calibri" pitchFamily="34" charset="0"/>
              </a:rPr>
              <a:t>Il nostro prodotto ti permette di:</a:t>
            </a:r>
          </a:p>
          <a:p>
            <a:pPr lvl="0"/>
            <a:r>
              <a:rPr lang="it-IT" dirty="0">
                <a:latin typeface="Calibri" pitchFamily="34" charset="0"/>
                <a:cs typeface="Calibri" pitchFamily="34" charset="0"/>
              </a:rPr>
              <a:t>Evitare la coda all’ingresso dell’autobus nel passare l’abbonamento;</a:t>
            </a:r>
          </a:p>
          <a:p>
            <a:pPr lvl="0"/>
            <a:r>
              <a:rPr lang="it-IT" dirty="0">
                <a:latin typeface="Calibri" pitchFamily="34" charset="0"/>
                <a:cs typeface="Calibri" pitchFamily="34" charset="0"/>
              </a:rPr>
              <a:t>Usarlo come orologio e abbonamento;</a:t>
            </a:r>
          </a:p>
          <a:p>
            <a:pPr lvl="0"/>
            <a:r>
              <a:rPr lang="it-IT" dirty="0">
                <a:latin typeface="Calibri" pitchFamily="34" charset="0"/>
                <a:cs typeface="Calibri" pitchFamily="34" charset="0"/>
              </a:rPr>
              <a:t>Non perdere l’abbonamento.</a:t>
            </a:r>
          </a:p>
          <a:p>
            <a:pPr>
              <a:buNone/>
            </a:pPr>
            <a:endParaRPr lang="it-IT" dirty="0"/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21E85CE-1741-4C4F-B0E2-89B16AC0D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52" y="285728"/>
            <a:ext cx="1525278" cy="582594"/>
          </a:xfrm>
        </p:spPr>
        <p:txBody>
          <a:bodyPr>
            <a:noAutofit/>
          </a:bodyPr>
          <a:lstStyle/>
          <a:p>
            <a:r>
              <a:rPr lang="it-IT" b="1" u="sng" dirty="0">
                <a:solidFill>
                  <a:schemeClr val="tx1"/>
                </a:solidFill>
                <a:latin typeface="Segoe Script" pitchFamily="66" charset="0"/>
              </a:rPr>
              <a:t>Team</a:t>
            </a:r>
          </a:p>
        </p:txBody>
      </p:sp>
      <p:pic>
        <p:nvPicPr>
          <p:cNvPr id="4" name="Immagine 0" descr="0aa72cff943e10981558aed1a43ddc4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42852"/>
            <a:ext cx="938942" cy="93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TEMP\Downloads\IMG-20180503-WA0027 (1)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2137" y="2204864"/>
            <a:ext cx="6438017" cy="3504696"/>
          </a:xfrm>
          <a:prstGeom prst="rect">
            <a:avLst/>
          </a:prstGeom>
          <a:noFill/>
        </p:spPr>
      </p:pic>
      <p:cxnSp>
        <p:nvCxnSpPr>
          <p:cNvPr id="6" name="Connettore 2 5"/>
          <p:cNvCxnSpPr/>
          <p:nvPr/>
        </p:nvCxnSpPr>
        <p:spPr>
          <a:xfrm rot="16200000" flipV="1">
            <a:off x="1821637" y="2035959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285720" y="1071546"/>
            <a:ext cx="30718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/>
              <a:t>Anis</a:t>
            </a:r>
            <a:r>
              <a:rPr lang="it-IT" b="1" dirty="0" smtClean="0"/>
              <a:t> </a:t>
            </a:r>
            <a:r>
              <a:rPr lang="it-IT" b="1" dirty="0" err="1" smtClean="0"/>
              <a:t>Smati</a:t>
            </a:r>
            <a:r>
              <a:rPr lang="it-IT" b="1" dirty="0" smtClean="0"/>
              <a:t> </a:t>
            </a:r>
          </a:p>
          <a:p>
            <a:pPr algn="ctr">
              <a:buFontTx/>
              <a:buChar char="-"/>
            </a:pPr>
            <a:r>
              <a:rPr lang="it-IT" i="1" dirty="0" smtClean="0"/>
              <a:t> Direttore Acquisti e </a:t>
            </a:r>
          </a:p>
          <a:p>
            <a:pPr algn="ctr"/>
            <a:r>
              <a:rPr lang="it-IT" i="1" dirty="0" smtClean="0"/>
              <a:t>addetto all’assemblaggio -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3000364" y="428604"/>
            <a:ext cx="32861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Sara </a:t>
            </a:r>
            <a:r>
              <a:rPr lang="it-IT" b="1" dirty="0" err="1" smtClean="0"/>
              <a:t>Lipparini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- </a:t>
            </a:r>
            <a:r>
              <a:rPr lang="it-IT" i="1" dirty="0" smtClean="0"/>
              <a:t>Direttore Amministrativo -</a:t>
            </a:r>
          </a:p>
        </p:txBody>
      </p:sp>
      <p:cxnSp>
        <p:nvCxnSpPr>
          <p:cNvPr id="14" name="Connettore 2 13"/>
          <p:cNvCxnSpPr/>
          <p:nvPr/>
        </p:nvCxnSpPr>
        <p:spPr>
          <a:xfrm rot="5400000" flipH="1" flipV="1">
            <a:off x="3679819" y="1964521"/>
            <a:ext cx="164228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endCxn id="24" idx="2"/>
          </p:cNvCxnSpPr>
          <p:nvPr/>
        </p:nvCxnSpPr>
        <p:spPr>
          <a:xfrm rot="5400000" flipH="1" flipV="1">
            <a:off x="6733898" y="1912639"/>
            <a:ext cx="568913" cy="3222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4" name="CasellaDiTesto 23"/>
          <p:cNvSpPr txBox="1"/>
          <p:nvPr/>
        </p:nvSpPr>
        <p:spPr>
          <a:xfrm>
            <a:off x="5500694" y="1142984"/>
            <a:ext cx="33575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Ignazio </a:t>
            </a:r>
            <a:r>
              <a:rPr lang="it-IT" b="1" dirty="0" err="1" smtClean="0"/>
              <a:t>Spica</a:t>
            </a:r>
            <a:r>
              <a:rPr lang="it-IT" b="1" dirty="0" smtClean="0"/>
              <a:t> </a:t>
            </a:r>
          </a:p>
          <a:p>
            <a:pPr algn="ctr"/>
            <a:r>
              <a:rPr lang="it-IT" b="1" i="1" dirty="0" smtClean="0"/>
              <a:t>- </a:t>
            </a:r>
            <a:r>
              <a:rPr lang="it-IT" i="1" dirty="0" smtClean="0"/>
              <a:t>Direttore della produzione -</a:t>
            </a:r>
          </a:p>
        </p:txBody>
      </p:sp>
      <p:cxnSp>
        <p:nvCxnSpPr>
          <p:cNvPr id="26" name="Connettore 2 25"/>
          <p:cNvCxnSpPr/>
          <p:nvPr/>
        </p:nvCxnSpPr>
        <p:spPr>
          <a:xfrm rot="5400000">
            <a:off x="2893207" y="5322107"/>
            <a:ext cx="1000132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/>
          <p:cNvSpPr txBox="1"/>
          <p:nvPr/>
        </p:nvSpPr>
        <p:spPr>
          <a:xfrm>
            <a:off x="642910" y="5929330"/>
            <a:ext cx="421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Laura </a:t>
            </a:r>
            <a:r>
              <a:rPr lang="it-IT" b="1" dirty="0" err="1" smtClean="0"/>
              <a:t>Trerè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- </a:t>
            </a:r>
            <a:r>
              <a:rPr lang="it-IT" i="1" dirty="0" smtClean="0"/>
              <a:t>Direttore commerciale e marketing - </a:t>
            </a:r>
          </a:p>
        </p:txBody>
      </p:sp>
      <p:cxnSp>
        <p:nvCxnSpPr>
          <p:cNvPr id="30" name="Connettore 2 29"/>
          <p:cNvCxnSpPr/>
          <p:nvPr/>
        </p:nvCxnSpPr>
        <p:spPr>
          <a:xfrm rot="16200000" flipH="1">
            <a:off x="5572132" y="5214950"/>
            <a:ext cx="785818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6" name="CasellaDiTesto 35"/>
          <p:cNvSpPr txBox="1"/>
          <p:nvPr/>
        </p:nvSpPr>
        <p:spPr>
          <a:xfrm>
            <a:off x="4714876" y="5929330"/>
            <a:ext cx="4286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Elisa </a:t>
            </a:r>
            <a:r>
              <a:rPr lang="it-IT" b="1" dirty="0" err="1" smtClean="0"/>
              <a:t>Labate</a:t>
            </a:r>
            <a:r>
              <a:rPr lang="it-IT" b="1" dirty="0" smtClean="0"/>
              <a:t> </a:t>
            </a:r>
          </a:p>
          <a:p>
            <a:pPr algn="ctr"/>
            <a:r>
              <a:rPr lang="it-IT" b="1" dirty="0" smtClean="0"/>
              <a:t>- </a:t>
            </a:r>
            <a:r>
              <a:rPr lang="it-IT" i="1" dirty="0" err="1" smtClean="0"/>
              <a:t>Responsababile</a:t>
            </a:r>
            <a:r>
              <a:rPr lang="it-IT" i="1" dirty="0" smtClean="0"/>
              <a:t> all’assemblaggio -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xmlns="" val="422957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Loggi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oggi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352</TotalTime>
  <Words>518</Words>
  <Application>Microsoft Office PowerPoint</Application>
  <PresentationFormat>Presentazione su schermo (4:3)</PresentationFormat>
  <Paragraphs>151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Loggia</vt:lpstr>
      <vt:lpstr>Diapositiva 1</vt:lpstr>
      <vt:lpstr>Diapositiva 2</vt:lpstr>
      <vt:lpstr>Diapositiva 3</vt:lpstr>
      <vt:lpstr>Diapositiva 4</vt:lpstr>
      <vt:lpstr> Novità</vt:lpstr>
      <vt:lpstr>Business Model</vt:lpstr>
      <vt:lpstr>comunicazione</vt:lpstr>
      <vt:lpstr>Competitors </vt:lpstr>
      <vt:lpstr>Team</vt:lpstr>
      <vt:lpstr>F i n a n c e 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LABATE.ELIS</dc:creator>
  <cp:lastModifiedBy>filippo trerè</cp:lastModifiedBy>
  <cp:revision>87</cp:revision>
  <dcterms:created xsi:type="dcterms:W3CDTF">2018-05-02T06:39:40Z</dcterms:created>
  <dcterms:modified xsi:type="dcterms:W3CDTF">2018-05-04T12:41:42Z</dcterms:modified>
</cp:coreProperties>
</file>