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6" r:id="rId4"/>
    <p:sldId id="258" r:id="rId5"/>
    <p:sldId id="261" r:id="rId6"/>
    <p:sldId id="262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B4B"/>
    <a:srgbClr val="FFA3A3"/>
    <a:srgbClr val="CC00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00">
                <a:alpha val="88000"/>
              </a:srgbClr>
            </a:gs>
            <a:gs pos="57000">
              <a:srgbClr val="FF4B4B">
                <a:alpha val="73000"/>
              </a:srgbClr>
            </a:gs>
            <a:gs pos="70000">
              <a:srgbClr val="FFA3A3"/>
            </a:gs>
            <a:gs pos="100000">
              <a:schemeClr val="bg1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1196752"/>
            <a:ext cx="7772400" cy="1470025"/>
          </a:xfrm>
        </p:spPr>
        <p:txBody>
          <a:bodyPr>
            <a:noAutofit/>
          </a:bodyPr>
          <a:lstStyle/>
          <a:p>
            <a:r>
              <a:rPr lang="it-IT" sz="15000" dirty="0" smtClean="0">
                <a:latin typeface="Vladimir Script" pitchFamily="66" charset="0"/>
              </a:rPr>
              <a:t>PegaSOS</a:t>
            </a:r>
            <a:endParaRPr lang="it-IT" sz="15000" dirty="0">
              <a:latin typeface="Vladimir Script" pitchFamily="66" charset="0"/>
            </a:endParaRPr>
          </a:p>
        </p:txBody>
      </p:sp>
      <p:pic>
        <p:nvPicPr>
          <p:cNvPr id="7170" name="Picture 2" descr="Risultato immagine per sfondi violenza sulle donn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8201"/>
          <a:stretch>
            <a:fillRect/>
          </a:stretch>
        </p:blipFill>
        <p:spPr bwMode="auto">
          <a:xfrm>
            <a:off x="4860032" y="1268760"/>
            <a:ext cx="4632932" cy="5400600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179512" y="3749457"/>
            <a:ext cx="53285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u="sng" dirty="0" smtClean="0">
                <a:solidFill>
                  <a:schemeClr val="bg1"/>
                </a:solidFill>
                <a:latin typeface="Gabriola" pitchFamily="82" charset="0"/>
              </a:rPr>
              <a:t>Istituto M. Maddalena Canedi Medicina 4APX</a:t>
            </a:r>
          </a:p>
          <a:p>
            <a:endParaRPr lang="it-IT" sz="2800" i="1" u="sng" dirty="0" smtClean="0">
              <a:solidFill>
                <a:schemeClr val="bg1"/>
              </a:solidFill>
              <a:latin typeface="Gabriola" pitchFamily="82" charset="0"/>
            </a:endParaRPr>
          </a:p>
          <a:p>
            <a:r>
              <a:rPr lang="it-IT" sz="2800" dirty="0" smtClean="0">
                <a:solidFill>
                  <a:schemeClr val="bg1"/>
                </a:solidFill>
                <a:latin typeface="Gabriola" pitchFamily="82" charset="0"/>
              </a:rPr>
              <a:t>Alice Corni</a:t>
            </a:r>
          </a:p>
          <a:p>
            <a:r>
              <a:rPr lang="it-IT" sz="2800" dirty="0" smtClean="0">
                <a:solidFill>
                  <a:schemeClr val="bg1"/>
                </a:solidFill>
                <a:latin typeface="Gabriola" pitchFamily="82" charset="0"/>
              </a:rPr>
              <a:t>Natashia Tresca</a:t>
            </a:r>
          </a:p>
          <a:p>
            <a:r>
              <a:rPr lang="it-IT" sz="2800" dirty="0" smtClean="0">
                <a:solidFill>
                  <a:schemeClr val="bg1"/>
                </a:solidFill>
                <a:latin typeface="Gabriola" pitchFamily="82" charset="0"/>
              </a:rPr>
              <a:t>Erika Masucci</a:t>
            </a:r>
          </a:p>
          <a:p>
            <a:r>
              <a:rPr lang="it-IT" sz="2800" dirty="0" smtClean="0">
                <a:solidFill>
                  <a:schemeClr val="bg1"/>
                </a:solidFill>
                <a:latin typeface="Gabriola" pitchFamily="82" charset="0"/>
              </a:rPr>
              <a:t>Sara Bianconcini</a:t>
            </a:r>
          </a:p>
          <a:p>
            <a:r>
              <a:rPr lang="it-IT" sz="2800" dirty="0" smtClean="0">
                <a:solidFill>
                  <a:schemeClr val="bg1"/>
                </a:solidFill>
                <a:latin typeface="Gabriola" pitchFamily="82" charset="0"/>
              </a:rPr>
              <a:t>Valentina Di Bella</a:t>
            </a:r>
            <a:endParaRPr lang="it-IT" sz="2800" dirty="0">
              <a:solidFill>
                <a:schemeClr val="bg1"/>
              </a:solidFill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00">
                <a:alpha val="88000"/>
              </a:srgbClr>
            </a:gs>
            <a:gs pos="67000">
              <a:srgbClr val="FF4B4B">
                <a:alpha val="88000"/>
              </a:srgbClr>
            </a:gs>
            <a:gs pos="89000">
              <a:srgbClr val="FFA3A3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>
                <a:latin typeface="Century Schoolbook" pitchFamily="18" charset="0"/>
              </a:rPr>
              <a:t>PegaSOS per le donne</a:t>
            </a:r>
            <a:endParaRPr lang="it-IT" sz="5400" dirty="0">
              <a:latin typeface="Century Schoolbook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628800"/>
            <a:ext cx="828092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it-IT" sz="2400" b="1" u="sng" dirty="0" smtClean="0">
                <a:solidFill>
                  <a:schemeClr val="bg1"/>
                </a:solidFill>
                <a:latin typeface="Bookman Old Style" pitchFamily="18" charset="0"/>
              </a:rPr>
              <a:t>Il nostro prodotto è un bracciale per cercare di prevenire la violenza sulle donne. </a:t>
            </a:r>
          </a:p>
          <a:p>
            <a:pPr>
              <a:buNone/>
            </a:pPr>
            <a:endParaRPr lang="it-IT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it-IT" sz="2000" dirty="0" smtClean="0">
                <a:solidFill>
                  <a:schemeClr val="bg1"/>
                </a:solidFill>
                <a:latin typeface="Bookman Old Style" pitchFamily="18" charset="0"/>
              </a:rPr>
              <a:t>Tutto parte da un pulsante che ha due funzioni: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bg1"/>
                </a:solidFill>
                <a:latin typeface="Bookman Old Style" pitchFamily="18" charset="0"/>
              </a:rPr>
              <a:t> se tenuto premuto a lungo, fa partire la chiamata ai carabinieri;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bg1"/>
                </a:solidFill>
                <a:latin typeface="Bookman Old Style" pitchFamily="18" charset="0"/>
              </a:rPr>
              <a:t> mentre se premuto  una sola volta fa attivare un allarme sonoro per infastidire l’aggressore e segnalare una situazione di pericolo alle persone vicine.</a:t>
            </a:r>
          </a:p>
          <a:p>
            <a:pPr>
              <a:buNone/>
            </a:pPr>
            <a:r>
              <a:rPr lang="it-IT" dirty="0" smtClean="0">
                <a:solidFill>
                  <a:schemeClr val="bg1"/>
                </a:solidFill>
              </a:rPr>
              <a:t> 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4" name="Picture 2" descr="Risultato immagine per sfondi violenza sulle donn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8201"/>
          <a:stretch>
            <a:fillRect/>
          </a:stretch>
        </p:blipFill>
        <p:spPr bwMode="auto">
          <a:xfrm>
            <a:off x="7596336" y="4989731"/>
            <a:ext cx="1417386" cy="16522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00">
                <a:alpha val="88000"/>
              </a:srgbClr>
            </a:gs>
            <a:gs pos="62000">
              <a:srgbClr val="FF4B4B">
                <a:alpha val="73000"/>
              </a:srgbClr>
            </a:gs>
            <a:gs pos="82000">
              <a:srgbClr val="FFA3A3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755576" y="54868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atin typeface="Century Schoolbook" pitchFamily="18" charset="0"/>
              </a:rPr>
              <a:t>Fa paura solo guardare questi dati</a:t>
            </a:r>
            <a:endParaRPr lang="it-IT" sz="3600" dirty="0">
              <a:latin typeface="Century Schoolbook" pitchFamily="18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611560" y="2132856"/>
          <a:ext cx="7848872" cy="2604385"/>
        </p:xfrm>
        <a:graphic>
          <a:graphicData uri="http://schemas.openxmlformats.org/drawingml/2006/table">
            <a:tbl>
              <a:tblPr/>
              <a:tblGrid>
                <a:gridCol w="1680066"/>
                <a:gridCol w="2844794"/>
                <a:gridCol w="3324012"/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i="0" u="sng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ANNO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u="sng" dirty="0" smtClean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VIOLENZA</a:t>
                      </a:r>
                      <a:r>
                        <a:rPr lang="it-IT" sz="1800" b="1" u="sng" baseline="0" dirty="0" smtClean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SULLE DONNE</a:t>
                      </a:r>
                      <a:r>
                        <a:rPr lang="it-IT" sz="1800" b="1" u="sng" dirty="0" smtClean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800" b="1" u="sng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IN ITALIA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u="sng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DA CHI AVVIENE LA VIOLENZA %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2017</a:t>
                      </a:r>
                    </a:p>
                  </a:txBody>
                  <a:tcPr marL="67332" marR="67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121</a:t>
                      </a:r>
                    </a:p>
                  </a:txBody>
                  <a:tcPr marL="67332" marR="67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59% FIDANZATO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9% CONOSCENTE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33% FAMIGLIARI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21% SCONOSCIUTI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10% PERSONE NON VISTE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17% EX</a:t>
                      </a:r>
                    </a:p>
                  </a:txBody>
                  <a:tcPr marL="67332" marR="67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2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2018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Risultato immagine per sfondi violenza sulle donn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8201"/>
          <a:stretch>
            <a:fillRect/>
          </a:stretch>
        </p:blipFill>
        <p:spPr bwMode="auto">
          <a:xfrm>
            <a:off x="7726614" y="5085184"/>
            <a:ext cx="1417386" cy="1652246"/>
          </a:xfrm>
          <a:prstGeom prst="rect">
            <a:avLst/>
          </a:prstGeom>
          <a:noFill/>
        </p:spPr>
      </p:pic>
      <p:cxnSp>
        <p:nvCxnSpPr>
          <p:cNvPr id="9" name="Connettore 1 8"/>
          <p:cNvCxnSpPr/>
          <p:nvPr/>
        </p:nvCxnSpPr>
        <p:spPr>
          <a:xfrm>
            <a:off x="611560" y="3573016"/>
            <a:ext cx="4536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00">
                <a:alpha val="88000"/>
              </a:srgbClr>
            </a:gs>
            <a:gs pos="68000">
              <a:srgbClr val="FF4B4B">
                <a:alpha val="73000"/>
              </a:srgbClr>
            </a:gs>
            <a:gs pos="80000">
              <a:srgbClr val="FFA3A3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95536" y="764704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latin typeface="Century Schoolbook" pitchFamily="18" charset="0"/>
              </a:rPr>
              <a:t>Perché comprare PegaSOS?</a:t>
            </a:r>
            <a:endParaRPr lang="it-IT" sz="4800" dirty="0">
              <a:latin typeface="Century Schoolbook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57158" y="2348880"/>
            <a:ext cx="85725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it-IT" sz="3200" b="1" dirty="0" smtClean="0">
                <a:solidFill>
                  <a:schemeClr val="bg1"/>
                </a:solidFill>
                <a:latin typeface="Bookman Old Style" pitchFamily="18" charset="0"/>
              </a:rPr>
              <a:t>Il nostro prodotto è rivolto alle donne.</a:t>
            </a:r>
          </a:p>
          <a:p>
            <a:pPr>
              <a:buNone/>
            </a:pPr>
            <a:r>
              <a:rPr lang="it-IT" sz="2000" dirty="0" smtClean="0">
                <a:solidFill>
                  <a:schemeClr val="bg1"/>
                </a:solidFill>
                <a:latin typeface="Bookman Old Style" pitchFamily="18" charset="0"/>
              </a:rPr>
              <a:t>La sua unicità consiste nell’emettere un suono assordante  con lo scopo di infastidire l’aggressore.</a:t>
            </a:r>
            <a:endParaRPr lang="it-IT" sz="20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pic>
        <p:nvPicPr>
          <p:cNvPr id="9" name="Picture 2" descr="Risultato immagine per sfondi violenza sulle donn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8201"/>
          <a:stretch>
            <a:fillRect/>
          </a:stretch>
        </p:blipFill>
        <p:spPr bwMode="auto">
          <a:xfrm>
            <a:off x="7726614" y="5085184"/>
            <a:ext cx="1417386" cy="16522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00">
                <a:alpha val="88000"/>
              </a:srgbClr>
            </a:gs>
            <a:gs pos="80000">
              <a:srgbClr val="FF4B4B">
                <a:alpha val="73000"/>
              </a:srgbClr>
            </a:gs>
            <a:gs pos="80000">
              <a:srgbClr val="FFA3A3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it-IT" sz="2400" dirty="0" smtClean="0">
                <a:solidFill>
                  <a:schemeClr val="bg1"/>
                </a:solidFill>
                <a:latin typeface="Bookman Old Style" pitchFamily="18" charset="0"/>
              </a:rPr>
              <a:t>Abbiamo deciso di vendere il nostro prodotto utilizzando una rete di vendita diretta e un sito web.</a:t>
            </a:r>
          </a:p>
          <a:p>
            <a:pPr indent="0" algn="just">
              <a:buNone/>
            </a:pPr>
            <a:r>
              <a:rPr lang="it-IT" sz="2400" dirty="0" smtClean="0">
                <a:solidFill>
                  <a:schemeClr val="bg1"/>
                </a:solidFill>
                <a:latin typeface="Bookman Old Style" pitchFamily="18" charset="0"/>
              </a:rPr>
              <a:t>La comunicazione invece avverrà sui social e su Internet (donna moderna, cosmopolitan..)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835696" y="620688"/>
            <a:ext cx="6336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latin typeface="Century Schoolbook" pitchFamily="18" charset="0"/>
              </a:rPr>
              <a:t>Strategia di marketing</a:t>
            </a:r>
            <a:endParaRPr lang="it-IT" sz="4400" dirty="0">
              <a:latin typeface="Century Schoolbook" pitchFamily="18" charset="0"/>
            </a:endParaRPr>
          </a:p>
        </p:txBody>
      </p:sp>
      <p:pic>
        <p:nvPicPr>
          <p:cNvPr id="5" name="Picture 2" descr="Risultato immagine per sfondi violenza sulle donn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8201"/>
          <a:stretch>
            <a:fillRect/>
          </a:stretch>
        </p:blipFill>
        <p:spPr bwMode="auto">
          <a:xfrm>
            <a:off x="7726614" y="5085184"/>
            <a:ext cx="1417386" cy="16522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00">
                <a:alpha val="88000"/>
              </a:srgbClr>
            </a:gs>
            <a:gs pos="65000">
              <a:srgbClr val="FF4B4B">
                <a:alpha val="73000"/>
              </a:srgbClr>
            </a:gs>
            <a:gs pos="80000">
              <a:srgbClr val="FFA3A3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/>
          <a:lstStyle/>
          <a:p>
            <a:pPr lvl="0">
              <a:buNone/>
            </a:pPr>
            <a:endParaRPr lang="it-IT" dirty="0" smtClean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547664" y="476672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latin typeface="Century Schoolbook" pitchFamily="18" charset="0"/>
              </a:rPr>
              <a:t>I nostri concorrenti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971600" y="1772816"/>
            <a:ext cx="439248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bg1"/>
                </a:solidFill>
                <a:latin typeface="Bookman Old Style" pitchFamily="18" charset="0"/>
              </a:rPr>
              <a:t> Non abbiamo concorrenti diretti</a:t>
            </a:r>
          </a:p>
          <a:p>
            <a:pPr>
              <a:buFont typeface="Arial" pitchFamily="34" charset="0"/>
              <a:buChar char="•"/>
            </a:pPr>
            <a:endParaRPr lang="it-IT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lnSpc>
                <a:spcPct val="150000"/>
              </a:lnSpc>
            </a:pPr>
            <a:endParaRPr lang="it-IT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it-IT" sz="2000" dirty="0" smtClean="0">
                <a:solidFill>
                  <a:schemeClr val="bg1"/>
                </a:solidFill>
                <a:latin typeface="Bookman Old Style" pitchFamily="18" charset="0"/>
              </a:rPr>
              <a:t> BEGHELLI: Servizio di telesoccorso collegato al centro SOS Beghelli 24h su 24, permette di parlare in vivavoce con il centro SOS, ha una batteria tampone.</a:t>
            </a:r>
          </a:p>
          <a:p>
            <a:pPr>
              <a:buFont typeface="Arial" pitchFamily="34" charset="0"/>
              <a:buChar char="•"/>
            </a:pPr>
            <a:endParaRPr lang="it-IT" dirty="0" smtClean="0"/>
          </a:p>
        </p:txBody>
      </p:sp>
      <p:pic>
        <p:nvPicPr>
          <p:cNvPr id="1026" name="Immagine 1" descr="Risultati immagini per beghelli so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4149080"/>
            <a:ext cx="2520280" cy="1804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Risultato immagine per sfondi violenza sulle donn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8201"/>
          <a:stretch>
            <a:fillRect/>
          </a:stretch>
        </p:blipFill>
        <p:spPr bwMode="auto">
          <a:xfrm>
            <a:off x="7726614" y="5085184"/>
            <a:ext cx="1417386" cy="16522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00">
                <a:alpha val="88000"/>
              </a:srgbClr>
            </a:gs>
            <a:gs pos="73000">
              <a:srgbClr val="FF4B4B">
                <a:alpha val="73000"/>
              </a:srgbClr>
            </a:gs>
            <a:gs pos="89000">
              <a:srgbClr val="FFA3A3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131840" y="692696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 smtClean="0">
                <a:latin typeface="Century Schoolbook" pitchFamily="18" charset="0"/>
              </a:rPr>
              <a:t>Ruoli</a:t>
            </a:r>
            <a:endParaRPr lang="it-IT" sz="5400" dirty="0">
              <a:latin typeface="Century Schoolbook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7584" y="2348880"/>
            <a:ext cx="7200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Bookman Old Style" pitchFamily="18" charset="0"/>
              </a:rPr>
              <a:t>Amministrazione</a:t>
            </a:r>
            <a:r>
              <a:rPr lang="it-IT" sz="2400" dirty="0" smtClean="0">
                <a:solidFill>
                  <a:schemeClr val="bg1"/>
                </a:solidFill>
                <a:latin typeface="Bookman Old Style" pitchFamily="18" charset="0"/>
              </a:rPr>
              <a:t>: Sara Bianconcini</a:t>
            </a:r>
          </a:p>
          <a:p>
            <a:pPr>
              <a:lnSpc>
                <a:spcPct val="1500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Bookman Old Style" pitchFamily="18" charset="0"/>
              </a:rPr>
              <a:t>Vendite</a:t>
            </a:r>
            <a:r>
              <a:rPr lang="it-IT" sz="2400" dirty="0" smtClean="0">
                <a:solidFill>
                  <a:schemeClr val="bg1"/>
                </a:solidFill>
                <a:latin typeface="Bookman Old Style" pitchFamily="18" charset="0"/>
              </a:rPr>
              <a:t>: Valentina Di Bella, Natashia Tresca</a:t>
            </a:r>
          </a:p>
          <a:p>
            <a:pPr>
              <a:lnSpc>
                <a:spcPct val="1500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Bookman Old Style" pitchFamily="18" charset="0"/>
              </a:rPr>
              <a:t>Ufficio</a:t>
            </a:r>
            <a:r>
              <a:rPr lang="it-IT" sz="2400" dirty="0" smtClean="0">
                <a:solidFill>
                  <a:schemeClr val="bg1"/>
                </a:solidFill>
                <a:latin typeface="Bookman Old Style" pitchFamily="18" charset="0"/>
              </a:rPr>
              <a:t>: Erika Masucci, Corni Alice</a:t>
            </a:r>
          </a:p>
          <a:p>
            <a:endParaRPr lang="it-IT" sz="24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pic>
        <p:nvPicPr>
          <p:cNvPr id="5" name="Picture 2" descr="Risultato immagine per sfondi violenza sulle donn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8201"/>
          <a:stretch>
            <a:fillRect/>
          </a:stretch>
        </p:blipFill>
        <p:spPr bwMode="auto">
          <a:xfrm>
            <a:off x="7726614" y="5085184"/>
            <a:ext cx="1417386" cy="16522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00">
                <a:alpha val="88000"/>
              </a:srgbClr>
            </a:gs>
            <a:gs pos="64000">
              <a:srgbClr val="FF4B4B">
                <a:alpha val="73000"/>
              </a:srgbClr>
            </a:gs>
            <a:gs pos="87000">
              <a:srgbClr val="FFA3A3"/>
            </a:gs>
            <a:gs pos="100000">
              <a:schemeClr val="bg1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07704" y="0"/>
            <a:ext cx="628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  </a:t>
            </a:r>
            <a:r>
              <a:rPr lang="it-IT" sz="3600" dirty="0" smtClean="0">
                <a:latin typeface="Century Schoolbook" pitchFamily="18" charset="0"/>
              </a:rPr>
              <a:t>Costi e ricavi</a:t>
            </a:r>
            <a:endParaRPr lang="it-IT" sz="3600" dirty="0">
              <a:latin typeface="Century Schoolbook" pitchFamily="18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-324544" y="764704"/>
          <a:ext cx="7643866" cy="6020976"/>
        </p:xfrm>
        <a:graphic>
          <a:graphicData uri="http://schemas.openxmlformats.org/drawingml/2006/table">
            <a:tbl>
              <a:tblPr/>
              <a:tblGrid>
                <a:gridCol w="730755"/>
                <a:gridCol w="3318966"/>
                <a:gridCol w="929495"/>
                <a:gridCol w="1400355"/>
                <a:gridCol w="1264295"/>
              </a:tblGrid>
              <a:tr h="288032">
                <a:tc>
                  <a:txBody>
                    <a:bodyPr/>
                    <a:lstStyle/>
                    <a:p>
                      <a:endParaRPr lang="it-IT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500" dirty="0">
                          <a:latin typeface="Comic Sans MS"/>
                          <a:ea typeface="Times New Roman"/>
                          <a:cs typeface="Times New Roman"/>
                        </a:rPr>
                        <a:t> </a:t>
                      </a:r>
                      <a:endParaRPr lang="it-IT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u="sng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1° anno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u="sng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2° anno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u="sng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3° anno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5164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Ricavi da vendite e prestazioni di servizi</a:t>
                      </a:r>
                      <a:endParaRPr lang="it-IT" sz="1100" dirty="0">
                        <a:solidFill>
                          <a:schemeClr val="bg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256.000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512.000 </a:t>
                      </a:r>
                      <a:endParaRPr lang="it-IT" sz="9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768.000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73373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i="1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Costi di Produzione</a:t>
                      </a:r>
                      <a:r>
                        <a:rPr lang="it-IT" sz="1100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: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5164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Acquisti di materie prime e materiali e merci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102.400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204.800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307.200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73373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Altri costi di produzione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5164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u="sng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TOTALE ALTRI COSTI  </a:t>
                      </a:r>
                      <a:r>
                        <a:rPr lang="it-IT" sz="1050" b="1" u="sng" dirty="0" err="1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DI</a:t>
                      </a:r>
                      <a:r>
                        <a:rPr lang="it-IT" sz="1050" b="1" u="sng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PRODUZIONE</a:t>
                      </a:r>
                      <a:endParaRPr lang="it-IT" sz="1050" u="sng" dirty="0">
                        <a:solidFill>
                          <a:schemeClr val="bg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102.400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204.800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307.200 </a:t>
                      </a:r>
                      <a:endParaRPr lang="it-IT" sz="9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5164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i="1" u="sng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RISULTATO DELL' ATTIVITA' </a:t>
                      </a:r>
                      <a:r>
                        <a:rPr lang="it-IT" sz="1100" b="1" i="1" u="sng" dirty="0" err="1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DI</a:t>
                      </a:r>
                      <a:r>
                        <a:rPr lang="it-IT" sz="1100" b="1" i="1" u="sng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PRODUZIONE</a:t>
                      </a:r>
                      <a:endParaRPr lang="it-IT" sz="1100" u="sng" dirty="0">
                        <a:solidFill>
                          <a:schemeClr val="bg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i="1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153.600 </a:t>
                      </a:r>
                      <a:endParaRPr lang="it-IT" sz="9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i="1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307.200 </a:t>
                      </a:r>
                      <a:endParaRPr lang="it-IT" sz="9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i="1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460.800 </a:t>
                      </a:r>
                      <a:endParaRPr lang="it-IT" sz="9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73373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i="1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Costi Commerciali</a:t>
                      </a:r>
                      <a:r>
                        <a:rPr lang="it-IT" sz="1100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: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77886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Costi di pubblicità e promozione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5.000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   4.500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2.500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5164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u="sng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TOTALE COSTI COMMERCIALI</a:t>
                      </a:r>
                      <a:endParaRPr lang="it-IT" sz="1100" dirty="0">
                        <a:solidFill>
                          <a:schemeClr val="bg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5.000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   4.500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2.500 </a:t>
                      </a:r>
                      <a:endParaRPr lang="it-IT" sz="9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73373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i="1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Costi Amministrativi</a:t>
                      </a:r>
                      <a:r>
                        <a:rPr lang="it-IT" sz="1100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: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46745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Costo </a:t>
                      </a:r>
                      <a:r>
                        <a:rPr lang="it-IT" sz="1100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dei fornitori esterni di servizi amministrativi (Lega Coop)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2.500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   5.000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5.000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5164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u="sng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TOTALE COSTI AMMINISTRATIVI</a:t>
                      </a:r>
                      <a:endParaRPr lang="it-IT" sz="1100" u="sng" dirty="0">
                        <a:solidFill>
                          <a:schemeClr val="bg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2.500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5.000 </a:t>
                      </a:r>
                      <a:endParaRPr lang="it-IT" sz="9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5.000 </a:t>
                      </a:r>
                      <a:endParaRPr lang="it-IT" sz="9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73373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i="1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Spese generali</a:t>
                      </a:r>
                      <a:r>
                        <a:rPr lang="it-IT" sz="1100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: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37544">
                <a:tc>
                  <a:txBody>
                    <a:bodyPr/>
                    <a:lstStyle/>
                    <a:p>
                      <a:endParaRPr lang="it-IT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Affitti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18.000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  18.000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18.000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5164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Utenze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4.000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   4.200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4.500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5164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Salari, stipendi, compensi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120.000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180.000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240.000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5164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Ammortamenti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2.486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   2.486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2.486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5164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Costi di formazione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2.000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   2.000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2.000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5164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u="sng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TOTALE SPESE GENERALI</a:t>
                      </a:r>
                      <a:endParaRPr lang="it-IT" sz="1100" u="sng" dirty="0">
                        <a:solidFill>
                          <a:schemeClr val="bg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146.486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206.686 </a:t>
                      </a:r>
                      <a:endParaRPr lang="it-IT" sz="9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266.986 </a:t>
                      </a:r>
                      <a:endParaRPr lang="it-IT" sz="9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5164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i="1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RISULTATO OPERATIVO</a:t>
                      </a:r>
                      <a:endParaRPr lang="it-IT" sz="1100" dirty="0">
                        <a:solidFill>
                          <a:schemeClr val="bg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i="1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-           386 </a:t>
                      </a:r>
                      <a:endParaRPr lang="it-IT" sz="9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i="1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91.014 </a:t>
                      </a:r>
                      <a:endParaRPr lang="it-IT" sz="9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i="1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186.314 </a:t>
                      </a:r>
                      <a:endParaRPr lang="it-IT" sz="9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5164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Interessi passivi ed altri oneri finanziari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250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      250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      250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46745">
                <a:tc>
                  <a:txBody>
                    <a:bodyPr/>
                    <a:lstStyle/>
                    <a:p>
                      <a:endParaRPr lang="it-IT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bg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UTILE O PERDITA DELL'ESERCIZIO prima delle imposte</a:t>
                      </a:r>
                      <a:endParaRPr lang="it-IT" sz="1100" dirty="0">
                        <a:solidFill>
                          <a:schemeClr val="bg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-           </a:t>
                      </a:r>
                      <a:r>
                        <a:rPr lang="it-IT" sz="900" b="0" dirty="0" err="1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636</a:t>
                      </a:r>
                      <a:r>
                        <a:rPr lang="it-IT" sz="900" b="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    90.764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EDFF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0" dirty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        186.064 </a:t>
                      </a:r>
                    </a:p>
                  </a:txBody>
                  <a:tcPr marL="27149" marR="27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Risultato immagine per sfondi violenza sulle donn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8201"/>
          <a:stretch>
            <a:fillRect/>
          </a:stretch>
        </p:blipFill>
        <p:spPr bwMode="auto">
          <a:xfrm>
            <a:off x="7726614" y="5085184"/>
            <a:ext cx="1417386" cy="16522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ipparini.elisa\Desktop\Immagine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276872"/>
            <a:ext cx="6281911" cy="3100164"/>
          </a:xfrm>
          <a:prstGeom prst="rect">
            <a:avLst/>
          </a:prstGeom>
          <a:noFill/>
        </p:spPr>
      </p:pic>
      <p:pic>
        <p:nvPicPr>
          <p:cNvPr id="2" name="Picture 2" descr="Risultato immagine per sfondi violenza sulle donn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8201"/>
          <a:stretch>
            <a:fillRect/>
          </a:stretch>
        </p:blipFill>
        <p:spPr bwMode="auto">
          <a:xfrm>
            <a:off x="4283968" y="0"/>
            <a:ext cx="4632932" cy="5400600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7524328" y="5877272"/>
            <a:ext cx="18722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600" dirty="0" smtClean="0">
                <a:latin typeface="Vladimir Script" pitchFamily="66" charset="0"/>
              </a:rPr>
              <a:t>Fine</a:t>
            </a:r>
            <a:endParaRPr lang="it-IT" sz="6600" dirty="0">
              <a:latin typeface="Vladimir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470</Words>
  <Application>Microsoft Office PowerPoint</Application>
  <PresentationFormat>Presentazione su schermo (4:3)</PresentationFormat>
  <Paragraphs>139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PegaSOS</vt:lpstr>
      <vt:lpstr>PegaSOS per le donne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pegaSos</dc:title>
  <dc:creator>CORNI ALIC</dc:creator>
  <cp:lastModifiedBy>Tresca.nata</cp:lastModifiedBy>
  <cp:revision>27</cp:revision>
  <dcterms:created xsi:type="dcterms:W3CDTF">2018-05-02T06:16:48Z</dcterms:created>
  <dcterms:modified xsi:type="dcterms:W3CDTF">2018-05-04T10:34:34Z</dcterms:modified>
</cp:coreProperties>
</file>