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335" r:id="rId2"/>
    <p:sldId id="326" r:id="rId3"/>
    <p:sldId id="332" r:id="rId4"/>
    <p:sldId id="311" r:id="rId5"/>
    <p:sldId id="279" r:id="rId6"/>
    <p:sldId id="280" r:id="rId7"/>
    <p:sldId id="312" r:id="rId8"/>
    <p:sldId id="321" r:id="rId9"/>
    <p:sldId id="322" r:id="rId10"/>
    <p:sldId id="313" r:id="rId11"/>
    <p:sldId id="314" r:id="rId12"/>
    <p:sldId id="333" r:id="rId13"/>
    <p:sldId id="289" r:id="rId14"/>
    <p:sldId id="290" r:id="rId15"/>
    <p:sldId id="291" r:id="rId16"/>
    <p:sldId id="323" r:id="rId17"/>
    <p:sldId id="292" r:id="rId18"/>
    <p:sldId id="316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34" r:id="rId28"/>
    <p:sldId id="317" r:id="rId29"/>
    <p:sldId id="309" r:id="rId30"/>
    <p:sldId id="319" r:id="rId31"/>
    <p:sldId id="301" r:id="rId32"/>
    <p:sldId id="310" r:id="rId33"/>
    <p:sldId id="318" r:id="rId34"/>
    <p:sldId id="320" r:id="rId35"/>
    <p:sldId id="302" r:id="rId36"/>
  </p:sldIdLst>
  <p:sldSz cx="12192000" cy="6858000"/>
  <p:notesSz cx="6858000" cy="9144000"/>
  <p:defaultTextStyle>
    <a:defPPr>
      <a:defRPr lang="it-IT"/>
    </a:defPPr>
    <a:lvl1pPr algn="l" rtl="0" fontAlgn="base">
      <a:lnSpc>
        <a:spcPct val="9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78E"/>
    <a:srgbClr val="663300"/>
    <a:srgbClr val="333300"/>
    <a:srgbClr val="990000"/>
    <a:srgbClr val="33CC33"/>
    <a:srgbClr val="CC3300"/>
    <a:srgbClr val="62D862"/>
    <a:srgbClr val="00BCB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3429" autoAdjust="0"/>
  </p:normalViewPr>
  <p:slideViewPr>
    <p:cSldViewPr>
      <p:cViewPr varScale="1">
        <p:scale>
          <a:sx n="98" d="100"/>
          <a:sy n="98" d="100"/>
        </p:scale>
        <p:origin x="108" y="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5C4224B2-40D0-489D-B6C2-F655E62F27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2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D8CB4D-8A13-49CB-9E1C-EDBBADC2B30F}" type="slidenum">
              <a:rPr lang="it-IT" sz="1200" smtClean="0"/>
              <a:pPr eaLnBrk="1" hangingPunct="1"/>
              <a:t>2</a:t>
            </a:fld>
            <a:endParaRPr lang="it-IT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076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02F2C3-945A-457C-9138-39F28DAC72E5}" type="slidenum">
              <a:rPr lang="it-IT" sz="1200" smtClean="0"/>
              <a:pPr eaLnBrk="1" hangingPunct="1"/>
              <a:t>11</a:t>
            </a:fld>
            <a:endParaRPr lang="it-IT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79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804408-9D20-45E1-82EF-6514435F2C57}" type="slidenum">
              <a:rPr lang="it-IT" sz="1200" smtClean="0"/>
              <a:pPr eaLnBrk="1" hangingPunct="1"/>
              <a:t>12</a:t>
            </a:fld>
            <a:endParaRPr lang="it-IT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178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B32B3A-AC4B-4323-8084-935094B1645D}" type="slidenum">
              <a:rPr lang="it-IT" sz="1200" smtClean="0"/>
              <a:pPr eaLnBrk="1" hangingPunct="1"/>
              <a:t>13</a:t>
            </a:fld>
            <a:endParaRPr lang="it-IT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75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ABC95F-9C4B-4A45-BBA7-398519D6F295}" type="slidenum">
              <a:rPr lang="it-IT" sz="1200" smtClean="0"/>
              <a:pPr eaLnBrk="1" hangingPunct="1"/>
              <a:t>14</a:t>
            </a:fld>
            <a:endParaRPr lang="it-IT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004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1A3474-EFA2-4E68-B8EF-2F370132C5C2}" type="slidenum">
              <a:rPr lang="it-IT" sz="1200" smtClean="0"/>
              <a:pPr eaLnBrk="1" hangingPunct="1"/>
              <a:t>15</a:t>
            </a:fld>
            <a:endParaRPr lang="it-IT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277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F0B6A7-F866-469A-96B3-0E729E887F12}" type="slidenum">
              <a:rPr lang="it-IT" sz="1200" smtClean="0"/>
              <a:pPr eaLnBrk="1" hangingPunct="1"/>
              <a:t>16</a:t>
            </a:fld>
            <a:endParaRPr lang="it-IT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129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1FBC63-970B-4A0D-883B-39A7A5CA372E}" type="slidenum">
              <a:rPr lang="it-IT" sz="1200" smtClean="0"/>
              <a:pPr eaLnBrk="1" hangingPunct="1"/>
              <a:t>17</a:t>
            </a:fld>
            <a:endParaRPr lang="it-IT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291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E55C0C-D977-413E-8A25-6F6503BF2ED8}" type="slidenum">
              <a:rPr lang="it-IT" sz="1200" smtClean="0"/>
              <a:pPr eaLnBrk="1" hangingPunct="1"/>
              <a:t>18</a:t>
            </a:fld>
            <a:endParaRPr lang="it-IT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610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39576C-73C3-422F-A0F6-FAAEE5AC2D35}" type="slidenum">
              <a:rPr lang="it-IT" sz="1200" smtClean="0"/>
              <a:pPr eaLnBrk="1" hangingPunct="1"/>
              <a:t>19</a:t>
            </a:fld>
            <a:endParaRPr lang="it-IT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984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0CDFE6-C056-4C1F-9C7B-35F5423C4186}" type="slidenum">
              <a:rPr lang="it-IT" sz="1200" smtClean="0"/>
              <a:pPr eaLnBrk="1" hangingPunct="1"/>
              <a:t>20</a:t>
            </a:fld>
            <a:endParaRPr lang="it-IT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2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61AE04-1667-49D7-9DD8-3013A5E0D335}" type="slidenum">
              <a:rPr lang="it-IT" sz="1200" smtClean="0"/>
              <a:pPr eaLnBrk="1" hangingPunct="1"/>
              <a:t>3</a:t>
            </a:fld>
            <a:endParaRPr lang="it-IT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328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136BF6-97C6-4121-A6A4-7E40A99E4350}" type="slidenum">
              <a:rPr lang="it-IT" sz="1200" smtClean="0"/>
              <a:pPr eaLnBrk="1" hangingPunct="1"/>
              <a:t>21</a:t>
            </a:fld>
            <a:endParaRPr lang="it-IT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217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4B4174-EC33-47DE-B893-4DDFA7D078E6}" type="slidenum">
              <a:rPr lang="it-IT" sz="1200" smtClean="0"/>
              <a:pPr eaLnBrk="1" hangingPunct="1"/>
              <a:t>22</a:t>
            </a:fld>
            <a:endParaRPr lang="it-IT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533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FF57F1-E87A-4B6F-8131-70C61ADAA071}" type="slidenum">
              <a:rPr lang="it-IT" sz="1200" smtClean="0"/>
              <a:pPr eaLnBrk="1" hangingPunct="1"/>
              <a:t>23</a:t>
            </a:fld>
            <a:endParaRPr lang="it-IT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304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EFDEA-51AD-4F43-8775-1E0F2929A43E}" type="slidenum">
              <a:rPr lang="it-IT" sz="1200" smtClean="0"/>
              <a:pPr eaLnBrk="1" hangingPunct="1"/>
              <a:t>24</a:t>
            </a:fld>
            <a:endParaRPr lang="it-IT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766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DBF1E2-E7E4-454F-B743-05EA8920A11B}" type="slidenum">
              <a:rPr lang="it-IT" sz="1200" smtClean="0"/>
              <a:pPr eaLnBrk="1" hangingPunct="1"/>
              <a:t>25</a:t>
            </a:fld>
            <a:endParaRPr lang="it-IT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949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B35D7D-6BB6-4866-BED7-79936CF775DE}" type="slidenum">
              <a:rPr lang="it-IT" sz="1200" smtClean="0"/>
              <a:pPr eaLnBrk="1" hangingPunct="1"/>
              <a:t>26</a:t>
            </a:fld>
            <a:endParaRPr lang="it-IT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533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21F0C5-6744-401E-A914-331D5BA5442F}" type="slidenum">
              <a:rPr lang="it-IT" sz="1200" smtClean="0"/>
              <a:pPr eaLnBrk="1" hangingPunct="1"/>
              <a:t>27</a:t>
            </a:fld>
            <a:endParaRPr lang="it-IT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243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F4875C-A1C4-45EA-8E6E-B5A36A7AD520}" type="slidenum">
              <a:rPr lang="it-IT" sz="1200" smtClean="0"/>
              <a:pPr eaLnBrk="1" hangingPunct="1"/>
              <a:t>28</a:t>
            </a:fld>
            <a:endParaRPr lang="it-IT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331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FB3F36-87BC-4E26-97FF-0816254EE868}" type="slidenum">
              <a:rPr lang="it-IT" sz="1200" smtClean="0"/>
              <a:pPr eaLnBrk="1" hangingPunct="1"/>
              <a:t>31</a:t>
            </a:fld>
            <a:endParaRPr lang="it-IT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184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B2B769-BB8B-4B64-B074-4F8D46102C8F}" type="slidenum">
              <a:rPr lang="it-IT" sz="1200" smtClean="0"/>
              <a:pPr eaLnBrk="1" hangingPunct="1"/>
              <a:t>34</a:t>
            </a:fld>
            <a:endParaRPr lang="it-IT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59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AFAB74-6CF5-4D7C-8CCA-FA7860DAC459}" type="slidenum">
              <a:rPr lang="it-IT" sz="1200" smtClean="0"/>
              <a:pPr eaLnBrk="1" hangingPunct="1"/>
              <a:t>4</a:t>
            </a:fld>
            <a:endParaRPr lang="it-IT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221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45CF38-F0FE-4F25-AADB-471B083219AD}" type="slidenum">
              <a:rPr lang="it-IT" sz="1200" smtClean="0"/>
              <a:pPr eaLnBrk="1" hangingPunct="1"/>
              <a:t>35</a:t>
            </a:fld>
            <a:endParaRPr lang="it-IT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9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00AE7F-968E-4776-B1DA-DA8909B69795}" type="slidenum">
              <a:rPr lang="it-IT" sz="1200" smtClean="0"/>
              <a:pPr eaLnBrk="1" hangingPunct="1"/>
              <a:t>5</a:t>
            </a:fld>
            <a:endParaRPr lang="it-IT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636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C9F460-15E7-41BE-823D-EB8069BF0A54}" type="slidenum">
              <a:rPr lang="it-IT" sz="1200" smtClean="0"/>
              <a:pPr eaLnBrk="1" hangingPunct="1"/>
              <a:t>6</a:t>
            </a:fld>
            <a:endParaRPr lang="it-IT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60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93ED11-BC8E-4AC6-90E2-CC61C2148570}" type="slidenum">
              <a:rPr lang="it-IT" sz="1200" smtClean="0"/>
              <a:pPr eaLnBrk="1" hangingPunct="1"/>
              <a:t>7</a:t>
            </a:fld>
            <a:endParaRPr lang="it-IT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445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D57CFE-FB69-4E17-902F-E313DA5C6230}" type="slidenum">
              <a:rPr lang="it-IT" sz="1200" smtClean="0"/>
              <a:pPr eaLnBrk="1" hangingPunct="1"/>
              <a:t>8</a:t>
            </a:fld>
            <a:endParaRPr lang="it-IT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88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A39E35-2FA3-4B54-8BE8-4831A9947BDB}" type="slidenum">
              <a:rPr lang="it-IT" sz="1200" smtClean="0"/>
              <a:pPr eaLnBrk="1" hangingPunct="1"/>
              <a:t>9</a:t>
            </a:fld>
            <a:endParaRPr lang="it-IT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09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B81CC2-B779-4FA5-9406-A1ABDAF25690}" type="slidenum">
              <a:rPr lang="it-IT" sz="1200" smtClean="0"/>
              <a:pPr eaLnBrk="1" hangingPunct="1"/>
              <a:t>10</a:t>
            </a:fld>
            <a:endParaRPr lang="it-IT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17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14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05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343363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400921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128056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 userDrawn="1"/>
        </p:nvGrpSpPr>
        <p:grpSpPr>
          <a:xfrm>
            <a:off x="49062" y="0"/>
            <a:ext cx="11735570" cy="1628800"/>
            <a:chOff x="-34536" y="0"/>
            <a:chExt cx="11735570" cy="1628800"/>
          </a:xfrm>
        </p:grpSpPr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42"/>
            <a:stretch/>
          </p:blipFill>
          <p:spPr bwMode="auto">
            <a:xfrm>
              <a:off x="10465642" y="175384"/>
              <a:ext cx="1235392" cy="66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magine 8"/>
            <p:cNvPicPr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74095">
              <a:off x="3381894" y="68894"/>
              <a:ext cx="2772323" cy="1293649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 userDrawn="1"/>
          </p:nvPicPr>
          <p:blipFill rotWithShape="1">
            <a:blip r:embed="rId9"/>
            <a:srcRect t="1" b="16284"/>
            <a:stretch/>
          </p:blipFill>
          <p:spPr>
            <a:xfrm>
              <a:off x="-34536" y="0"/>
              <a:ext cx="3711256" cy="1628800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224" y="318749"/>
              <a:ext cx="1894799" cy="519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382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9" y="476672"/>
            <a:ext cx="6041755" cy="4320480"/>
          </a:xfrm>
          <a:prstGeom prst="rect">
            <a:avLst/>
          </a:prstGeom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 rot="-625067">
            <a:off x="2401417" y="2680993"/>
            <a:ext cx="10909604" cy="749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br>
              <a:rPr lang="it-IT" altLang="it-IT" sz="9600" dirty="0">
                <a:solidFill>
                  <a:srgbClr val="FFCC00"/>
                </a:solidFill>
                <a:latin typeface="Arial Black" panose="020B0A04020102020204" pitchFamily="34" charset="0"/>
              </a:rPr>
            </a:br>
            <a:r>
              <a:rPr lang="it-IT" altLang="it-IT" sz="8000" dirty="0">
                <a:solidFill>
                  <a:srgbClr val="D4004B"/>
                </a:solidFill>
                <a:latin typeface="Arial Black" panose="020B0A04020102020204" pitchFamily="34" charset="0"/>
              </a:rPr>
              <a:t>Principi </a:t>
            </a:r>
            <a:br>
              <a:rPr lang="it-IT" altLang="it-IT" sz="8000" dirty="0">
                <a:solidFill>
                  <a:srgbClr val="D4004B"/>
                </a:solidFill>
                <a:latin typeface="Arial Black" panose="020B0A04020102020204" pitchFamily="34" charset="0"/>
              </a:rPr>
            </a:br>
            <a:r>
              <a:rPr lang="it-IT" altLang="it-IT" sz="8000" dirty="0">
                <a:solidFill>
                  <a:srgbClr val="D4004B"/>
                </a:solidFill>
                <a:latin typeface="Arial Black" panose="020B0A04020102020204" pitchFamily="34" charset="0"/>
              </a:rPr>
              <a:t>normativi</a:t>
            </a:r>
            <a:endParaRPr lang="it-IT" altLang="it-IT" sz="9600" dirty="0">
              <a:solidFill>
                <a:srgbClr val="D4004B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EED9EDA3-FC91-4063-B5C0-AA0340D04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50" y="5157193"/>
            <a:ext cx="3908309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8" name="AutoShape 14"/>
          <p:cNvSpPr>
            <a:spLocks noChangeArrowheads="1"/>
          </p:cNvSpPr>
          <p:nvPr/>
        </p:nvSpPr>
        <p:spPr bwMode="auto">
          <a:xfrm>
            <a:off x="2279576" y="620688"/>
            <a:ext cx="5976938" cy="433387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8791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2417080" y="650471"/>
            <a:ext cx="6985000" cy="255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it-IT" sz="2400" b="1" i="1" dirty="0">
                <a:solidFill>
                  <a:srgbClr val="FFCC00"/>
                </a:solidFill>
              </a:rPr>
              <a:t>COOPERATIVE DI TRASPORTO</a:t>
            </a:r>
          </a:p>
          <a:p>
            <a:pPr>
              <a:buFontTx/>
              <a:buNone/>
            </a:pPr>
            <a:endParaRPr lang="it-IT" sz="1000" b="1" dirty="0"/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Associano singoli trasportatori iscritti all'Albo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e ai quali </a:t>
            </a:r>
            <a:r>
              <a:rPr lang="it-IT" sz="2000" b="1" dirty="0">
                <a:solidFill>
                  <a:srgbClr val="CC3300"/>
                </a:solidFill>
              </a:rPr>
              <a:t>garantiscono servizi logistici,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CC3300"/>
                </a:solidFill>
              </a:rPr>
              <a:t>amministrativi, di acquisizione delle commesse,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CC3300"/>
                </a:solidFill>
              </a:rPr>
              <a:t>o gestiscono in proprio i servizi di trasporto</a:t>
            </a:r>
            <a:r>
              <a:rPr lang="it-IT" sz="2000" b="1" dirty="0">
                <a:solidFill>
                  <a:srgbClr val="663300"/>
                </a:solidFill>
              </a:rPr>
              <a:t>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a mezzo di soci-lavoratori. </a:t>
            </a:r>
          </a:p>
          <a:p>
            <a:pPr>
              <a:buFontTx/>
              <a:buNone/>
            </a:pPr>
            <a:endParaRPr lang="it-IT" sz="1000" b="1" dirty="0">
              <a:solidFill>
                <a:srgbClr val="663300"/>
              </a:solidFill>
            </a:endParaRP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Se associano trasportatori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“imprenditori” rientrano nella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tipologia di “SUPPORTO”; se associano trasportatori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soci-lavoratori si rifanno alla tipologia di “LAVORO</a:t>
            </a:r>
            <a:r>
              <a:rPr lang="it-IT" sz="2000" b="1" dirty="0"/>
              <a:t>”</a:t>
            </a:r>
          </a:p>
        </p:txBody>
      </p:sp>
      <p:pic>
        <p:nvPicPr>
          <p:cNvPr id="118800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19888">
            <a:off x="8954809" y="1865463"/>
            <a:ext cx="2249468" cy="1481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8801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143786">
            <a:off x="9374717" y="3166087"/>
            <a:ext cx="1240416" cy="1860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0A86ADCD-3279-4250-AF72-E7BE632D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5138419"/>
            <a:ext cx="3908309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7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7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7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7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8" grpId="0" animBg="1"/>
      <p:bldP spid="1187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4" name="AutoShape 12"/>
          <p:cNvSpPr>
            <a:spLocks noChangeArrowheads="1"/>
          </p:cNvSpPr>
          <p:nvPr/>
        </p:nvSpPr>
        <p:spPr bwMode="auto">
          <a:xfrm>
            <a:off x="2023714" y="591813"/>
            <a:ext cx="5044382" cy="433388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342900" indent="-342900" algn="ctr"/>
            <a:endParaRPr lang="it-IT">
              <a:solidFill>
                <a:srgbClr val="FFCC00"/>
              </a:solidFill>
            </a:endParaRPr>
          </a:p>
        </p:txBody>
      </p:sp>
      <p:sp>
        <p:nvSpPr>
          <p:cNvPr id="12083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2014891" y="591813"/>
            <a:ext cx="7416800" cy="3052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it-IT" sz="2400" b="1" i="1" dirty="0">
                <a:solidFill>
                  <a:srgbClr val="FFCC00"/>
                </a:solidFill>
              </a:rPr>
              <a:t>COOPERATIVE PER LA PESCA</a:t>
            </a:r>
            <a:endParaRPr lang="it-IT" sz="2400" b="1" dirty="0">
              <a:solidFill>
                <a:srgbClr val="FFCC00"/>
              </a:solidFill>
            </a:endParaRPr>
          </a:p>
          <a:p>
            <a:pPr>
              <a:buFontTx/>
              <a:buNone/>
            </a:pPr>
            <a:endParaRPr lang="it-IT" sz="1000" b="1" dirty="0"/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Sono costituite da soci pescatori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e svolgono attività con un </a:t>
            </a:r>
            <a:r>
              <a:rPr lang="it-IT" sz="2000" b="1" dirty="0">
                <a:solidFill>
                  <a:srgbClr val="CC3300"/>
                </a:solidFill>
              </a:rPr>
              <a:t>impegno diretto</a:t>
            </a:r>
            <a:r>
              <a:rPr lang="it-IT" sz="2000" b="1" dirty="0">
                <a:solidFill>
                  <a:srgbClr val="663300"/>
                </a:solidFill>
              </a:rPr>
              <a:t>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dei soci o </a:t>
            </a:r>
            <a:r>
              <a:rPr lang="it-IT" sz="2000" b="1" dirty="0">
                <a:solidFill>
                  <a:srgbClr val="CC3300"/>
                </a:solidFill>
              </a:rPr>
              <a:t>attività di servizio</a:t>
            </a:r>
            <a:r>
              <a:rPr lang="it-IT" sz="2000" b="1" dirty="0">
                <a:solidFill>
                  <a:srgbClr val="663300"/>
                </a:solidFill>
              </a:rPr>
              <a:t> ai propri associati,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quali l'acquisto di materiale di consumo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o di beni durevoli, o la commercializzazione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dei prodotti ittici, o la loro trasformazione.</a:t>
            </a:r>
          </a:p>
          <a:p>
            <a:pPr>
              <a:buFontTx/>
              <a:buNone/>
            </a:pPr>
            <a:endParaRPr lang="it-IT" sz="2000" b="1" dirty="0">
              <a:solidFill>
                <a:srgbClr val="663300"/>
              </a:solidFill>
            </a:endParaRPr>
          </a:p>
          <a:p>
            <a:pPr>
              <a:buFontTx/>
              <a:buNone/>
            </a:pPr>
            <a:endParaRPr lang="it-IT" sz="2000" b="1" dirty="0">
              <a:solidFill>
                <a:srgbClr val="663300"/>
              </a:solidFill>
            </a:endParaRP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Sono di “SUPPORTO” se associano soci-imprenditori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e di “LAVORO” se associano soci-lavoratori.</a:t>
            </a:r>
          </a:p>
        </p:txBody>
      </p:sp>
      <p:pic>
        <p:nvPicPr>
          <p:cNvPr id="120849" name="Picture 17" descr="pesca,%20reti%203%20-%20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3271">
            <a:off x="8823631" y="1782579"/>
            <a:ext cx="2411412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20850" name="Picture 18" descr="BancoPes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251">
            <a:off x="8764898" y="3526644"/>
            <a:ext cx="2392363" cy="1598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37DB91DD-4ACF-4C66-8365-9C3B72C5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5229200"/>
            <a:ext cx="3908309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0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0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08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08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4" grpId="0" animBg="1"/>
      <p:bldP spid="12083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AutoShape 2"/>
          <p:cNvSpPr>
            <a:spLocks noChangeArrowheads="1"/>
          </p:cNvSpPr>
          <p:nvPr/>
        </p:nvSpPr>
        <p:spPr bwMode="auto">
          <a:xfrm>
            <a:off x="2731302" y="223061"/>
            <a:ext cx="4105474" cy="433387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711650" y="249140"/>
            <a:ext cx="8569325" cy="14887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buNone/>
            </a:pPr>
            <a:r>
              <a:rPr lang="it-IT" sz="2400" b="1" i="1" dirty="0">
                <a:solidFill>
                  <a:srgbClr val="FFCC00"/>
                </a:solidFill>
              </a:rPr>
              <a:t>COOPERATIVE SOCIALI</a:t>
            </a:r>
            <a:endParaRPr lang="it-IT" sz="2400" b="1" dirty="0">
              <a:solidFill>
                <a:srgbClr val="FFCC00"/>
              </a:solidFill>
            </a:endParaRPr>
          </a:p>
          <a:p>
            <a:pPr marL="381000" indent="-381000">
              <a:buNone/>
            </a:pPr>
            <a:endParaRPr lang="it-IT" sz="400" b="1" dirty="0">
              <a:solidFill>
                <a:srgbClr val="663300"/>
              </a:solidFill>
            </a:endParaRPr>
          </a:p>
          <a:p>
            <a:pPr marL="381000" indent="-381000">
              <a:buNone/>
            </a:pPr>
            <a:r>
              <a:rPr lang="it-IT" sz="1700" b="1" dirty="0">
                <a:solidFill>
                  <a:srgbClr val="663300"/>
                </a:solidFill>
              </a:rPr>
              <a:t>Sono cooperative regolamentate dalla legge 381 del 1981 perseguono</a:t>
            </a:r>
            <a:r>
              <a:rPr lang="it-IT" sz="1700" b="1" dirty="0">
                <a:solidFill>
                  <a:srgbClr val="CC3300"/>
                </a:solidFill>
              </a:rPr>
              <a:t> </a:t>
            </a:r>
          </a:p>
          <a:p>
            <a:pPr marL="381000" indent="-381000">
              <a:buNone/>
            </a:pPr>
            <a:r>
              <a:rPr lang="it-IT" sz="1700" b="1" dirty="0">
                <a:solidFill>
                  <a:srgbClr val="CC3300"/>
                </a:solidFill>
              </a:rPr>
              <a:t>l'interesse generale della comunità, la promozione umana </a:t>
            </a:r>
          </a:p>
          <a:p>
            <a:pPr marL="381000" indent="-381000">
              <a:buNone/>
            </a:pPr>
            <a:r>
              <a:rPr lang="it-IT" sz="1700" b="1" dirty="0">
                <a:solidFill>
                  <a:srgbClr val="CC3300"/>
                </a:solidFill>
              </a:rPr>
              <a:t>e l'integrazione sociale </a:t>
            </a:r>
            <a:r>
              <a:rPr lang="it-IT" sz="1700" b="1" dirty="0">
                <a:solidFill>
                  <a:srgbClr val="663300"/>
                </a:solidFill>
              </a:rPr>
              <a:t>dei cittadini.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2731302" y="1808597"/>
            <a:ext cx="2772914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Si distinguono in:</a:t>
            </a:r>
          </a:p>
        </p:txBody>
      </p:sp>
      <p:grpSp>
        <p:nvGrpSpPr>
          <p:cNvPr id="162842" name="Group 26"/>
          <p:cNvGrpSpPr>
            <a:grpSpLocks/>
          </p:cNvGrpSpPr>
          <p:nvPr/>
        </p:nvGrpSpPr>
        <p:grpSpPr bwMode="auto">
          <a:xfrm>
            <a:off x="2743717" y="2212680"/>
            <a:ext cx="7416800" cy="649288"/>
            <a:chOff x="295" y="2659"/>
            <a:chExt cx="4672" cy="409"/>
          </a:xfrm>
        </p:grpSpPr>
        <p:sp>
          <p:nvSpPr>
            <p:cNvPr id="17421" name="AutoShape 13"/>
            <p:cNvSpPr>
              <a:spLocks noChangeArrowheads="1"/>
            </p:cNvSpPr>
            <p:nvPr/>
          </p:nvSpPr>
          <p:spPr bwMode="auto">
            <a:xfrm>
              <a:off x="340" y="2659"/>
              <a:ext cx="4627" cy="40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rgbClr val="663300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7422" name="Group 21"/>
            <p:cNvGrpSpPr>
              <a:grpSpLocks/>
            </p:cNvGrpSpPr>
            <p:nvPr/>
          </p:nvGrpSpPr>
          <p:grpSpPr bwMode="auto">
            <a:xfrm>
              <a:off x="295" y="2705"/>
              <a:ext cx="1315" cy="317"/>
              <a:chOff x="576" y="2594"/>
              <a:chExt cx="686" cy="618"/>
            </a:xfrm>
          </p:grpSpPr>
          <p:pic>
            <p:nvPicPr>
              <p:cNvPr id="17424" name="Picture 22" descr="boll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76" t="12379" r="42622" b="7568"/>
              <a:stretch>
                <a:fillRect/>
              </a:stretch>
            </p:blipFill>
            <p:spPr bwMode="auto">
              <a:xfrm rot="-385569">
                <a:off x="576" y="2594"/>
                <a:ext cx="686" cy="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5" name="Rectangle 23"/>
              <p:cNvSpPr>
                <a:spLocks noChangeArrowheads="1"/>
              </p:cNvSpPr>
              <p:nvPr/>
            </p:nvSpPr>
            <p:spPr bwMode="auto">
              <a:xfrm flipH="1">
                <a:off x="626" y="2598"/>
                <a:ext cx="567" cy="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0" hangingPunct="0">
                  <a:lnSpc>
                    <a:spcPct val="100000"/>
                  </a:lnSpc>
                </a:pPr>
                <a:r>
                  <a:rPr lang="it-IT">
                    <a:solidFill>
                      <a:srgbClr val="FFD000"/>
                    </a:solidFill>
                    <a:latin typeface="Impact" pitchFamily="34" charset="0"/>
                    <a:ea typeface="ＭＳ Ｐゴシック" charset="-128"/>
                  </a:rPr>
                  <a:t>TIPO A</a:t>
                </a:r>
              </a:p>
            </p:txBody>
          </p:sp>
        </p:grpSp>
        <p:sp>
          <p:nvSpPr>
            <p:cNvPr id="17423" name="Rectangle 23"/>
            <p:cNvSpPr>
              <a:spLocks noChangeArrowheads="1"/>
            </p:cNvSpPr>
            <p:nvPr/>
          </p:nvSpPr>
          <p:spPr bwMode="auto">
            <a:xfrm>
              <a:off x="1438" y="2750"/>
              <a:ext cx="3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/>
              <a:r>
                <a:rPr lang="it-IT" sz="2000" b="1">
                  <a:solidFill>
                    <a:srgbClr val="663300"/>
                  </a:solidFill>
                </a:rPr>
                <a:t>  Gestione servizi socio-sanitari ed educativi</a:t>
              </a:r>
            </a:p>
          </p:txBody>
        </p:sp>
      </p:grpSp>
      <p:grpSp>
        <p:nvGrpSpPr>
          <p:cNvPr id="162843" name="Group 27"/>
          <p:cNvGrpSpPr>
            <a:grpSpLocks/>
          </p:cNvGrpSpPr>
          <p:nvPr/>
        </p:nvGrpSpPr>
        <p:grpSpPr bwMode="auto">
          <a:xfrm>
            <a:off x="2837690" y="3029832"/>
            <a:ext cx="8715375" cy="1389063"/>
            <a:chOff x="249" y="2832"/>
            <a:chExt cx="5490" cy="875"/>
          </a:xfrm>
        </p:grpSpPr>
        <p:sp>
          <p:nvSpPr>
            <p:cNvPr id="17416" name="AutoShape 18"/>
            <p:cNvSpPr>
              <a:spLocks noChangeArrowheads="1"/>
            </p:cNvSpPr>
            <p:nvPr/>
          </p:nvSpPr>
          <p:spPr bwMode="auto">
            <a:xfrm>
              <a:off x="249" y="2832"/>
              <a:ext cx="4627" cy="8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rgbClr val="663300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7417" name="Group 21"/>
            <p:cNvGrpSpPr>
              <a:grpSpLocks/>
            </p:cNvGrpSpPr>
            <p:nvPr/>
          </p:nvGrpSpPr>
          <p:grpSpPr bwMode="auto">
            <a:xfrm>
              <a:off x="299" y="3229"/>
              <a:ext cx="1315" cy="327"/>
              <a:chOff x="578" y="2198"/>
              <a:chExt cx="686" cy="637"/>
            </a:xfrm>
          </p:grpSpPr>
          <p:pic>
            <p:nvPicPr>
              <p:cNvPr id="17419" name="Picture 22" descr="boll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76" t="12379" r="42622" b="7568"/>
              <a:stretch>
                <a:fillRect/>
              </a:stretch>
            </p:blipFill>
            <p:spPr bwMode="auto">
              <a:xfrm rot="21214431">
                <a:off x="578" y="2217"/>
                <a:ext cx="686" cy="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0" name="Rectangle 23"/>
              <p:cNvSpPr>
                <a:spLocks noChangeArrowheads="1"/>
              </p:cNvSpPr>
              <p:nvPr/>
            </p:nvSpPr>
            <p:spPr bwMode="auto">
              <a:xfrm flipH="1">
                <a:off x="616" y="2198"/>
                <a:ext cx="567" cy="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0" hangingPunct="0">
                  <a:lnSpc>
                    <a:spcPct val="100000"/>
                  </a:lnSpc>
                </a:pPr>
                <a:r>
                  <a:rPr lang="it-IT" dirty="0">
                    <a:solidFill>
                      <a:srgbClr val="FFD000"/>
                    </a:solidFill>
                    <a:latin typeface="Impact" pitchFamily="34" charset="0"/>
                    <a:ea typeface="ＭＳ Ｐゴシック" charset="-128"/>
                  </a:rPr>
                  <a:t>TIPO B</a:t>
                </a:r>
              </a:p>
            </p:txBody>
          </p:sp>
        </p:grpSp>
        <p:sp>
          <p:nvSpPr>
            <p:cNvPr id="17418" name="Rectangle 25"/>
            <p:cNvSpPr>
              <a:spLocks noChangeArrowheads="1"/>
            </p:cNvSpPr>
            <p:nvPr/>
          </p:nvSpPr>
          <p:spPr bwMode="auto">
            <a:xfrm>
              <a:off x="1475" y="2919"/>
              <a:ext cx="4264" cy="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lnSpc>
                  <a:spcPct val="80000"/>
                </a:lnSpc>
              </a:pPr>
              <a:r>
                <a:rPr lang="it-IT" sz="2000" b="1" dirty="0">
                  <a:solidFill>
                    <a:srgbClr val="663300"/>
                  </a:solidFill>
                </a:rPr>
                <a:t>Attività diverse (agricole, industriali,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it-IT" sz="2000" b="1" dirty="0">
                  <a:solidFill>
                    <a:srgbClr val="663300"/>
                  </a:solidFill>
                </a:rPr>
                <a:t>commerciali o di servizi) finalizzate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it-IT" sz="2000" b="1" dirty="0">
                  <a:solidFill>
                    <a:srgbClr val="663300"/>
                  </a:solidFill>
                </a:rPr>
                <a:t>all'inserimento lavorativo di persone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it-IT" sz="2000" b="1" dirty="0">
                  <a:solidFill>
                    <a:srgbClr val="663300"/>
                  </a:solidFill>
                </a:rPr>
                <a:t>svantaggiate</a:t>
              </a:r>
            </a:p>
          </p:txBody>
        </p:sp>
      </p:grpSp>
      <p:sp>
        <p:nvSpPr>
          <p:cNvPr id="162844" name="Rectangle 28"/>
          <p:cNvSpPr>
            <a:spLocks noChangeArrowheads="1"/>
          </p:cNvSpPr>
          <p:nvPr/>
        </p:nvSpPr>
        <p:spPr bwMode="auto">
          <a:xfrm>
            <a:off x="2882819" y="4600751"/>
            <a:ext cx="8567737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it-IT" sz="1600" b="1" dirty="0">
                <a:solidFill>
                  <a:srgbClr val="663300"/>
                </a:solidFill>
              </a:rPr>
              <a:t>A seconda dell'attività che svolgono, devono essere iscritte anche ad una </a:t>
            </a:r>
          </a:p>
          <a:p>
            <a:pPr marL="342900" indent="-342900">
              <a:lnSpc>
                <a:spcPct val="80000"/>
              </a:lnSpc>
            </a:pPr>
            <a:r>
              <a:rPr lang="it-IT" sz="1600" b="1" dirty="0">
                <a:solidFill>
                  <a:srgbClr val="663300"/>
                </a:solidFill>
              </a:rPr>
              <a:t>delle precedenti sezioni, a cui va fatto riferimento anche per la classificazione </a:t>
            </a:r>
          </a:p>
          <a:p>
            <a:pPr marL="342900" indent="-342900">
              <a:lnSpc>
                <a:spcPct val="80000"/>
              </a:lnSpc>
            </a:pPr>
            <a:r>
              <a:rPr lang="it-IT" sz="1600" b="1" dirty="0">
                <a:solidFill>
                  <a:srgbClr val="663300"/>
                </a:solidFill>
              </a:rPr>
              <a:t>in una delle tre tipologie base.</a:t>
            </a:r>
          </a:p>
        </p:txBody>
      </p:sp>
      <p:pic>
        <p:nvPicPr>
          <p:cNvPr id="19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A01E0680-C9EA-48B2-A59D-026441EC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65" y="5325255"/>
            <a:ext cx="3487394" cy="13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/>
      <p:bldP spid="162819" grpId="0" build="p"/>
      <p:bldP spid="162820" grpId="0"/>
      <p:bldP spid="1628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7"/>
          <p:cNvSpPr>
            <a:spLocks noChangeArrowheads="1"/>
          </p:cNvSpPr>
          <p:nvPr/>
        </p:nvSpPr>
        <p:spPr bwMode="auto">
          <a:xfrm>
            <a:off x="4223792" y="521493"/>
            <a:ext cx="3384550" cy="719137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2603500" y="2348880"/>
            <a:ext cx="6985000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3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703512" y="570705"/>
            <a:ext cx="8229600" cy="620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it-IT" sz="3600" b="1" dirty="0">
                <a:solidFill>
                  <a:srgbClr val="FFCC00"/>
                </a:solidFill>
              </a:rPr>
              <a:t>Il Socio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927648" y="1484312"/>
            <a:ext cx="7273925" cy="388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Dallo scopo mutualistico deriva </a:t>
            </a:r>
            <a:r>
              <a:rPr lang="it-IT" sz="2400" b="1" dirty="0">
                <a:solidFill>
                  <a:srgbClr val="CC3300"/>
                </a:solidFill>
              </a:rPr>
              <a:t>una regola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 dirty="0">
                <a:solidFill>
                  <a:srgbClr val="CC3300"/>
                </a:solidFill>
              </a:rPr>
              <a:t>caratteristica delle cooperative.</a:t>
            </a:r>
            <a:r>
              <a:rPr lang="it-IT" sz="1800" b="1" dirty="0">
                <a:solidFill>
                  <a:srgbClr val="6633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8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 dirty="0">
                <a:solidFill>
                  <a:srgbClr val="CC3300"/>
                </a:solidFill>
              </a:rPr>
              <a:t>Il socio cooperatore</a:t>
            </a:r>
            <a:r>
              <a:rPr lang="it-IT" sz="1800" b="1" dirty="0">
                <a:solidFill>
                  <a:srgbClr val="663300"/>
                </a:solidFill>
              </a:rPr>
              <a:t> non si limita a finanziare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la cooperativa ma siccome deve intrattenere i rapporti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di scambio mutualistico, </a:t>
            </a:r>
            <a:r>
              <a:rPr lang="it-IT" sz="1800" b="1" dirty="0">
                <a:solidFill>
                  <a:srgbClr val="CC3300"/>
                </a:solidFill>
              </a:rPr>
              <a:t>deve anche possedere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CC3300"/>
                </a:solidFill>
              </a:rPr>
              <a:t>i necessari requisiti.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Tali requisiti possono essere semplicemente quelli previsti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dal codice civile (art.2527 comma 1 e 2) o previsti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da </a:t>
            </a:r>
            <a:r>
              <a:rPr lang="it-IT" sz="2400" b="1" dirty="0">
                <a:solidFill>
                  <a:srgbClr val="CC3300"/>
                </a:solidFill>
              </a:rPr>
              <a:t>un apposito regolamento interno</a:t>
            </a:r>
            <a:r>
              <a:rPr lang="it-IT" sz="1800" b="1" dirty="0">
                <a:solidFill>
                  <a:srgbClr val="6633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approvato dall’assemblea dei soci.</a:t>
            </a:r>
          </a:p>
        </p:txBody>
      </p:sp>
      <p:pic>
        <p:nvPicPr>
          <p:cNvPr id="7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2ED20653-7ECD-4B8B-B5C4-D33827F2D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51" y="5191981"/>
            <a:ext cx="3821182" cy="152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 animBg="1"/>
      <p:bldP spid="737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AutoShape 15"/>
          <p:cNvSpPr>
            <a:spLocks noChangeArrowheads="1"/>
          </p:cNvSpPr>
          <p:nvPr/>
        </p:nvSpPr>
        <p:spPr bwMode="auto">
          <a:xfrm>
            <a:off x="3359151" y="5156200"/>
            <a:ext cx="7489825" cy="1296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75790" name="AutoShape 14"/>
          <p:cNvSpPr>
            <a:spLocks noChangeArrowheads="1"/>
          </p:cNvSpPr>
          <p:nvPr/>
        </p:nvSpPr>
        <p:spPr bwMode="auto">
          <a:xfrm>
            <a:off x="2639615" y="3861048"/>
            <a:ext cx="6268693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auto">
          <a:xfrm>
            <a:off x="3287713" y="2997200"/>
            <a:ext cx="76327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75788" name="AutoShape 12"/>
          <p:cNvSpPr>
            <a:spLocks noChangeArrowheads="1"/>
          </p:cNvSpPr>
          <p:nvPr/>
        </p:nvSpPr>
        <p:spPr bwMode="auto">
          <a:xfrm>
            <a:off x="2639616" y="1916362"/>
            <a:ext cx="7853019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788497" y="1341687"/>
            <a:ext cx="8064500" cy="489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b="1">
                <a:solidFill>
                  <a:srgbClr val="CC3300"/>
                </a:solidFill>
              </a:rPr>
              <a:t>Art. 2527 Requisiti dei soci</a:t>
            </a:r>
            <a:br>
              <a:rPr lang="it-IT" sz="2400" b="1">
                <a:solidFill>
                  <a:srgbClr val="CC3300"/>
                </a:solidFill>
              </a:rPr>
            </a:br>
            <a:endParaRPr lang="it-IT" sz="2400" b="1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663300"/>
                </a:solidFill>
              </a:rPr>
              <a:t>L'atto costitutivo stabilisce i requisiti per l'ammissione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663300"/>
                </a:solidFill>
              </a:rPr>
              <a:t>dei nuovi soci e la relativa procedura, secondo </a:t>
            </a:r>
            <a:r>
              <a:rPr lang="it-IT" sz="1600" b="1">
                <a:solidFill>
                  <a:srgbClr val="CC3300"/>
                </a:solidFill>
              </a:rPr>
              <a:t>criteri non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CC3300"/>
                </a:solidFill>
              </a:rPr>
              <a:t>discriminatori coerenti con lo scopo mutualistico e l'attività economica svolta.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600" b="1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800" b="1">
              <a:solidFill>
                <a:srgbClr val="CC3300"/>
              </a:solidFill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663300"/>
                </a:solidFill>
              </a:rPr>
              <a:t>                    Non possono in ogni caso divenire soci quanti esercitano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663300"/>
                </a:solidFill>
              </a:rPr>
              <a:t>in proprio imprese identiche o affini con quella della cooperativa.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it-IT" sz="1600" b="1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800" b="1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663300"/>
                </a:solidFill>
              </a:rPr>
              <a:t>L'atto costitutivo può prevedere, determinandone i diritti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663300"/>
                </a:solidFill>
              </a:rPr>
              <a:t>e gli obblighi, l'ammissione del nuovo socio cooperatore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663300"/>
                </a:solidFill>
              </a:rPr>
              <a:t>in </a:t>
            </a:r>
            <a:r>
              <a:rPr lang="it-IT" sz="1600" b="1">
                <a:solidFill>
                  <a:srgbClr val="CC3300"/>
                </a:solidFill>
              </a:rPr>
              <a:t>una categoria speciale</a:t>
            </a:r>
            <a:r>
              <a:rPr lang="it-IT" sz="1600" b="1">
                <a:solidFill>
                  <a:srgbClr val="663300"/>
                </a:solidFill>
              </a:rPr>
              <a:t> in ragione dell'interesse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663300"/>
                </a:solidFill>
              </a:rPr>
              <a:t>alla sua formazione ovvero del suo inserimento nell'impresa.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600" b="1">
              <a:solidFill>
                <a:srgbClr val="663300"/>
              </a:solidFill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663300"/>
                </a:solidFill>
              </a:rPr>
              <a:t>I soci ammessi alla categoria speciale non possono in ogni caso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663300"/>
                </a:solidFill>
              </a:rPr>
              <a:t>superare un terzo del numero totale dei soci cooperatori.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663300"/>
                </a:solidFill>
              </a:rPr>
              <a:t>Al termine di un periodo comunque non superiore a cinque anni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663300"/>
                </a:solidFill>
              </a:rPr>
              <a:t>il nuovo socio è ammesso a godere i diritti che spettano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663300"/>
                </a:solidFill>
              </a:rPr>
              <a:t>agli altri soci cooperatori.</a:t>
            </a:r>
          </a:p>
        </p:txBody>
      </p:sp>
      <p:pic>
        <p:nvPicPr>
          <p:cNvPr id="8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31FA7CC4-3B1D-47BD-99F6-FC0F3D332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59" y="44699"/>
            <a:ext cx="3106282" cy="124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7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7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7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7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77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1" grpId="0" animBg="1"/>
      <p:bldP spid="75790" grpId="0" animBg="1"/>
      <p:bldP spid="75789" grpId="0" animBg="1"/>
      <p:bldP spid="75788" grpId="0" animBg="1"/>
      <p:bldP spid="757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6"/>
          <p:cNvSpPr>
            <a:spLocks noChangeArrowheads="1"/>
          </p:cNvSpPr>
          <p:nvPr/>
        </p:nvSpPr>
        <p:spPr bwMode="auto">
          <a:xfrm>
            <a:off x="2782888" y="1285875"/>
            <a:ext cx="6481762" cy="719138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343025"/>
            <a:ext cx="82296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 b="1">
                <a:solidFill>
                  <a:srgbClr val="FFCC00"/>
                </a:solidFill>
              </a:rPr>
              <a:t>Il Requisito della Prevalenza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66988" y="2495550"/>
            <a:ext cx="74168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800" b="1">
                <a:solidFill>
                  <a:srgbClr val="663300"/>
                </a:solidFill>
              </a:rPr>
              <a:t>Le coop si distinguono </a:t>
            </a:r>
            <a:r>
              <a:rPr lang="it-IT" sz="2800" b="1">
                <a:solidFill>
                  <a:srgbClr val="CC3300"/>
                </a:solidFill>
              </a:rPr>
              <a:t>in cooperative</a:t>
            </a:r>
            <a:endParaRPr lang="it-IT" sz="2800" b="1">
              <a:solidFill>
                <a:srgbClr val="663300"/>
              </a:solidFill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2279650" y="4438650"/>
            <a:ext cx="74168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100000"/>
              </a:lnSpc>
            </a:pPr>
            <a:r>
              <a:rPr lang="it-IT" b="1">
                <a:solidFill>
                  <a:srgbClr val="CC3300"/>
                </a:solidFill>
              </a:rPr>
              <a:t>Il requisito della prevalenza</a:t>
            </a:r>
            <a:r>
              <a:rPr lang="it-IT" b="1">
                <a:solidFill>
                  <a:srgbClr val="663300"/>
                </a:solidFill>
              </a:rPr>
              <a:t> è elemento</a:t>
            </a:r>
          </a:p>
          <a:p>
            <a:pPr marL="342900" indent="-342900" algn="ctr">
              <a:lnSpc>
                <a:spcPct val="100000"/>
              </a:lnSpc>
            </a:pPr>
            <a:r>
              <a:rPr lang="it-IT" b="1">
                <a:solidFill>
                  <a:srgbClr val="663300"/>
                </a:solidFill>
              </a:rPr>
              <a:t>necessario per ottenere particolari</a:t>
            </a:r>
          </a:p>
          <a:p>
            <a:pPr marL="342900" indent="-342900" algn="ctr">
              <a:lnSpc>
                <a:spcPct val="100000"/>
              </a:lnSpc>
            </a:pPr>
            <a:r>
              <a:rPr lang="it-IT" b="1">
                <a:solidFill>
                  <a:srgbClr val="663300"/>
                </a:solidFill>
              </a:rPr>
              <a:t>benefici fiscali.</a:t>
            </a:r>
            <a:r>
              <a:rPr lang="it-IT">
                <a:solidFill>
                  <a:srgbClr val="663300"/>
                </a:solidFill>
              </a:rPr>
              <a:t>	</a:t>
            </a:r>
          </a:p>
        </p:txBody>
      </p:sp>
      <p:grpSp>
        <p:nvGrpSpPr>
          <p:cNvPr id="77841" name="Group 17"/>
          <p:cNvGrpSpPr>
            <a:grpSpLocks/>
          </p:cNvGrpSpPr>
          <p:nvPr/>
        </p:nvGrpSpPr>
        <p:grpSpPr bwMode="auto">
          <a:xfrm>
            <a:off x="1733551" y="3213100"/>
            <a:ext cx="3960813" cy="649288"/>
            <a:chOff x="340" y="2069"/>
            <a:chExt cx="2495" cy="409"/>
          </a:xfrm>
        </p:grpSpPr>
        <p:sp>
          <p:nvSpPr>
            <p:cNvPr id="20490" name="AutoShape 10"/>
            <p:cNvSpPr>
              <a:spLocks noChangeArrowheads="1"/>
            </p:cNvSpPr>
            <p:nvPr/>
          </p:nvSpPr>
          <p:spPr bwMode="auto">
            <a:xfrm>
              <a:off x="340" y="2069"/>
              <a:ext cx="2495" cy="40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rgbClr val="663300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476" y="2160"/>
              <a:ext cx="229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/>
              <a:r>
                <a:rPr lang="it-IT" sz="2200" b="1">
                  <a:solidFill>
                    <a:srgbClr val="663300"/>
                  </a:solidFill>
                  <a:latin typeface="Arial Black" pitchFamily="34" charset="0"/>
                </a:rPr>
                <a:t>a mutualità prevalente</a:t>
              </a:r>
            </a:p>
          </p:txBody>
        </p:sp>
      </p:grpSp>
      <p:grpSp>
        <p:nvGrpSpPr>
          <p:cNvPr id="77842" name="Group 18"/>
          <p:cNvGrpSpPr>
            <a:grpSpLocks/>
          </p:cNvGrpSpPr>
          <p:nvPr/>
        </p:nvGrpSpPr>
        <p:grpSpPr bwMode="auto">
          <a:xfrm>
            <a:off x="5981701" y="3213100"/>
            <a:ext cx="4506913" cy="649288"/>
            <a:chOff x="3016" y="2069"/>
            <a:chExt cx="2839" cy="409"/>
          </a:xfrm>
        </p:grpSpPr>
        <p:sp>
          <p:nvSpPr>
            <p:cNvPr id="20488" name="AutoShape 15"/>
            <p:cNvSpPr>
              <a:spLocks noChangeArrowheads="1"/>
            </p:cNvSpPr>
            <p:nvPr/>
          </p:nvSpPr>
          <p:spPr bwMode="auto">
            <a:xfrm>
              <a:off x="3016" y="2069"/>
              <a:ext cx="2812" cy="40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rgbClr val="663300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489" name="Rectangle 16"/>
            <p:cNvSpPr>
              <a:spLocks noChangeArrowheads="1"/>
            </p:cNvSpPr>
            <p:nvPr/>
          </p:nvSpPr>
          <p:spPr bwMode="auto">
            <a:xfrm>
              <a:off x="3061" y="2160"/>
              <a:ext cx="279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/>
              <a:r>
                <a:rPr lang="it-IT" sz="2200" b="1">
                  <a:solidFill>
                    <a:srgbClr val="663300"/>
                  </a:solidFill>
                  <a:latin typeface="Arial Black" pitchFamily="34" charset="0"/>
                </a:rPr>
                <a:t>a mutualità NON prevalente</a:t>
              </a:r>
            </a:p>
          </p:txBody>
        </p:sp>
      </p:grpSp>
      <p:pic>
        <p:nvPicPr>
          <p:cNvPr id="13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EF1EE5F4-4D6F-41F4-8177-AFD057EE2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09" y="36579"/>
            <a:ext cx="2991983" cy="119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P spid="7783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31" name="AutoShape 19"/>
          <p:cNvSpPr>
            <a:spLocks noChangeArrowheads="1"/>
          </p:cNvSpPr>
          <p:nvPr/>
        </p:nvSpPr>
        <p:spPr bwMode="auto">
          <a:xfrm>
            <a:off x="2496170" y="2420863"/>
            <a:ext cx="8424862" cy="649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CC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330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1333" name="AutoShape 21"/>
          <p:cNvSpPr>
            <a:spLocks noChangeArrowheads="1"/>
          </p:cNvSpPr>
          <p:nvPr/>
        </p:nvSpPr>
        <p:spPr bwMode="auto">
          <a:xfrm>
            <a:off x="2496170" y="3284463"/>
            <a:ext cx="8424862" cy="649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CC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330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1334" name="AutoShape 22"/>
          <p:cNvSpPr>
            <a:spLocks noChangeArrowheads="1"/>
          </p:cNvSpPr>
          <p:nvPr/>
        </p:nvSpPr>
        <p:spPr bwMode="auto">
          <a:xfrm>
            <a:off x="2567608" y="4221088"/>
            <a:ext cx="8424863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CC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330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2854945" y="1557262"/>
            <a:ext cx="7777162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it-IT" sz="2000" b="1">
                <a:solidFill>
                  <a:srgbClr val="663300"/>
                </a:solidFill>
              </a:rPr>
              <a:t>Sono cooperative a mutualità prevalente in ragione </a:t>
            </a:r>
          </a:p>
          <a:p>
            <a:pPr marL="342900" indent="-342900">
              <a:lnSpc>
                <a:spcPct val="80000"/>
              </a:lnSpc>
            </a:pPr>
            <a:r>
              <a:rPr lang="it-IT" sz="2000" b="1">
                <a:solidFill>
                  <a:srgbClr val="663300"/>
                </a:solidFill>
              </a:rPr>
              <a:t>dello scambio mutualistico quelle che:</a:t>
            </a:r>
          </a:p>
          <a:p>
            <a:pPr marL="342900" indent="-342900">
              <a:lnSpc>
                <a:spcPct val="80000"/>
              </a:lnSpc>
            </a:pPr>
            <a:endParaRPr lang="it-IT" sz="2000" b="1">
              <a:solidFill>
                <a:srgbClr val="663300"/>
              </a:solidFill>
            </a:endParaRPr>
          </a:p>
          <a:p>
            <a:pPr marL="342900" indent="-342900">
              <a:lnSpc>
                <a:spcPct val="80000"/>
              </a:lnSpc>
              <a:buClr>
                <a:srgbClr val="660066"/>
              </a:buClr>
            </a:pPr>
            <a:r>
              <a:rPr lang="it-IT" sz="2000" b="1">
                <a:solidFill>
                  <a:srgbClr val="CC3300"/>
                </a:solidFill>
              </a:rPr>
              <a:t>     svolgono la loro attività prevalentemente in favore dei soci,</a:t>
            </a:r>
            <a:r>
              <a:rPr lang="it-IT" sz="2000" b="1">
                <a:solidFill>
                  <a:srgbClr val="663300"/>
                </a:solidFill>
              </a:rPr>
              <a:t> consumatori o utenti di beni o servizi;</a:t>
            </a:r>
          </a:p>
          <a:p>
            <a:pPr marL="342900" indent="-342900">
              <a:lnSpc>
                <a:spcPct val="80000"/>
              </a:lnSpc>
              <a:buClr>
                <a:srgbClr val="660066"/>
              </a:buClr>
            </a:pPr>
            <a:endParaRPr lang="it-IT" sz="2000" b="1">
              <a:solidFill>
                <a:srgbClr val="663300"/>
              </a:solidFill>
            </a:endParaRPr>
          </a:p>
          <a:p>
            <a:pPr marL="342900" indent="-342900">
              <a:lnSpc>
                <a:spcPct val="80000"/>
              </a:lnSpc>
              <a:buClr>
                <a:srgbClr val="660066"/>
              </a:buClr>
            </a:pPr>
            <a:r>
              <a:rPr lang="it-IT" sz="2000" b="1">
                <a:solidFill>
                  <a:srgbClr val="CC3300"/>
                </a:solidFill>
              </a:rPr>
              <a:t>     si avvalgono prevalentemente,</a:t>
            </a:r>
            <a:r>
              <a:rPr lang="it-IT" sz="2000" b="1">
                <a:solidFill>
                  <a:srgbClr val="663300"/>
                </a:solidFill>
              </a:rPr>
              <a:t> nello svolgimento </a:t>
            </a:r>
          </a:p>
          <a:p>
            <a:pPr marL="342900" indent="-342900">
              <a:lnSpc>
                <a:spcPct val="80000"/>
              </a:lnSpc>
              <a:buClr>
                <a:srgbClr val="660066"/>
              </a:buClr>
            </a:pPr>
            <a:r>
              <a:rPr lang="it-IT" sz="2000" b="1">
                <a:solidFill>
                  <a:srgbClr val="663300"/>
                </a:solidFill>
              </a:rPr>
              <a:t>     della loro attività, </a:t>
            </a:r>
            <a:r>
              <a:rPr lang="it-IT" sz="2000" b="1">
                <a:solidFill>
                  <a:srgbClr val="CC3300"/>
                </a:solidFill>
              </a:rPr>
              <a:t>delle prestazioni lavorative dei soci;</a:t>
            </a:r>
          </a:p>
          <a:p>
            <a:pPr marL="342900" indent="-342900">
              <a:lnSpc>
                <a:spcPct val="80000"/>
              </a:lnSpc>
              <a:buClr>
                <a:srgbClr val="660066"/>
              </a:buClr>
            </a:pPr>
            <a:endParaRPr lang="it-IT" sz="2000" b="1">
              <a:solidFill>
                <a:srgbClr val="CC3300"/>
              </a:solidFill>
            </a:endParaRPr>
          </a:p>
          <a:p>
            <a:pPr marL="342900" indent="-342900">
              <a:lnSpc>
                <a:spcPct val="80000"/>
              </a:lnSpc>
              <a:buClr>
                <a:srgbClr val="660066"/>
              </a:buClr>
            </a:pPr>
            <a:r>
              <a:rPr lang="it-IT" sz="2000" b="1">
                <a:solidFill>
                  <a:srgbClr val="CC3300"/>
                </a:solidFill>
              </a:rPr>
              <a:t>     si avvalgono prevalentemente,</a:t>
            </a:r>
            <a:r>
              <a:rPr lang="it-IT" sz="2000" b="1">
                <a:solidFill>
                  <a:srgbClr val="663300"/>
                </a:solidFill>
              </a:rPr>
              <a:t> nello svolgimento </a:t>
            </a:r>
          </a:p>
          <a:p>
            <a:pPr marL="342900" indent="-342900">
              <a:lnSpc>
                <a:spcPct val="80000"/>
              </a:lnSpc>
              <a:buClr>
                <a:srgbClr val="660066"/>
              </a:buClr>
            </a:pPr>
            <a:r>
              <a:rPr lang="it-IT" sz="2000" b="1">
                <a:solidFill>
                  <a:srgbClr val="663300"/>
                </a:solidFill>
              </a:rPr>
              <a:t>     della loro attività, </a:t>
            </a:r>
            <a:r>
              <a:rPr lang="it-IT" sz="2000" b="1">
                <a:solidFill>
                  <a:srgbClr val="CC3300"/>
                </a:solidFill>
              </a:rPr>
              <a:t>degli apporti di beni o servizi da parte dei soci </a:t>
            </a:r>
            <a:r>
              <a:rPr lang="it-IT" sz="2000" b="1">
                <a:solidFill>
                  <a:srgbClr val="663300"/>
                </a:solidFill>
              </a:rPr>
              <a:t>(art.2512 del codice civile)</a:t>
            </a:r>
          </a:p>
          <a:p>
            <a:pPr marL="342900" indent="-342900">
              <a:lnSpc>
                <a:spcPct val="80000"/>
              </a:lnSpc>
            </a:pPr>
            <a:endParaRPr lang="it-IT" sz="2000" b="1">
              <a:solidFill>
                <a:srgbClr val="6633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it-IT" sz="2000" b="1">
                <a:solidFill>
                  <a:srgbClr val="663300"/>
                </a:solidFill>
              </a:rPr>
              <a:t>Gli amministratori e i sindaci devono comunicare </a:t>
            </a:r>
          </a:p>
          <a:p>
            <a:pPr marL="342900" indent="-342900">
              <a:lnSpc>
                <a:spcPct val="80000"/>
              </a:lnSpc>
            </a:pPr>
            <a:r>
              <a:rPr lang="it-IT" sz="2000" b="1">
                <a:solidFill>
                  <a:srgbClr val="663300"/>
                </a:solidFill>
              </a:rPr>
              <a:t>la condizione di prevalenza nella nota integrativa al bilancio. </a:t>
            </a:r>
          </a:p>
          <a:p>
            <a:pPr marL="342900" indent="-342900">
              <a:lnSpc>
                <a:spcPct val="80000"/>
              </a:lnSpc>
            </a:pPr>
            <a:endParaRPr lang="it-IT" sz="1000" b="1">
              <a:solidFill>
                <a:srgbClr val="6633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it-IT" sz="2000" b="1">
                <a:solidFill>
                  <a:srgbClr val="663300"/>
                </a:solidFill>
              </a:rPr>
              <a:t>Le cooperative sociali sono sempre a mutualità prevalente.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567608" y="2492299"/>
            <a:ext cx="676275" cy="503238"/>
            <a:chOff x="576" y="2594"/>
            <a:chExt cx="686" cy="618"/>
          </a:xfrm>
        </p:grpSpPr>
        <p:pic>
          <p:nvPicPr>
            <p:cNvPr id="21517" name="Picture 22" descr="bol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6" t="12379" r="42622" b="7568"/>
            <a:stretch>
              <a:fillRect/>
            </a:stretch>
          </p:blipFill>
          <p:spPr bwMode="auto">
            <a:xfrm rot="-385569">
              <a:off x="576" y="2594"/>
              <a:ext cx="68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8" name="Rectangle 23"/>
            <p:cNvSpPr>
              <a:spLocks noChangeArrowheads="1"/>
            </p:cNvSpPr>
            <p:nvPr/>
          </p:nvSpPr>
          <p:spPr bwMode="auto">
            <a:xfrm flipH="1">
              <a:off x="626" y="2598"/>
              <a:ext cx="567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</a:pPr>
              <a:endParaRPr lang="it-IT">
                <a:solidFill>
                  <a:srgbClr val="FFD000"/>
                </a:solidFill>
                <a:latin typeface="Impact" pitchFamily="34" charset="0"/>
                <a:ea typeface="ＭＳ Ｐゴシック" charset="-128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567608" y="3357488"/>
            <a:ext cx="676275" cy="503237"/>
            <a:chOff x="576" y="2594"/>
            <a:chExt cx="686" cy="618"/>
          </a:xfrm>
        </p:grpSpPr>
        <p:pic>
          <p:nvPicPr>
            <p:cNvPr id="21515" name="Picture 22" descr="bol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6" t="12379" r="42622" b="7568"/>
            <a:stretch>
              <a:fillRect/>
            </a:stretch>
          </p:blipFill>
          <p:spPr bwMode="auto">
            <a:xfrm rot="-385569">
              <a:off x="576" y="2594"/>
              <a:ext cx="68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Rectangle 23"/>
            <p:cNvSpPr>
              <a:spLocks noChangeArrowheads="1"/>
            </p:cNvSpPr>
            <p:nvPr/>
          </p:nvSpPr>
          <p:spPr bwMode="auto">
            <a:xfrm flipH="1">
              <a:off x="626" y="2598"/>
              <a:ext cx="567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</a:pPr>
              <a:endParaRPr lang="it-IT">
                <a:solidFill>
                  <a:srgbClr val="FFD000"/>
                </a:solidFill>
                <a:latin typeface="Impact" pitchFamily="34" charset="0"/>
                <a:ea typeface="ＭＳ Ｐゴシック" charset="-128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567608" y="4365549"/>
            <a:ext cx="676275" cy="503238"/>
            <a:chOff x="576" y="2594"/>
            <a:chExt cx="686" cy="618"/>
          </a:xfrm>
        </p:grpSpPr>
        <p:pic>
          <p:nvPicPr>
            <p:cNvPr id="21513" name="Picture 22" descr="bol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6" t="12379" r="42622" b="7568"/>
            <a:stretch>
              <a:fillRect/>
            </a:stretch>
          </p:blipFill>
          <p:spPr bwMode="auto">
            <a:xfrm rot="-385569">
              <a:off x="576" y="2594"/>
              <a:ext cx="68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Rectangle 23"/>
            <p:cNvSpPr>
              <a:spLocks noChangeArrowheads="1"/>
            </p:cNvSpPr>
            <p:nvPr/>
          </p:nvSpPr>
          <p:spPr bwMode="auto">
            <a:xfrm flipH="1">
              <a:off x="626" y="2598"/>
              <a:ext cx="567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</a:pPr>
              <a:endParaRPr lang="it-IT">
                <a:solidFill>
                  <a:srgbClr val="FFD000"/>
                </a:solidFill>
                <a:latin typeface="Impact" pitchFamily="34" charset="0"/>
                <a:ea typeface="ＭＳ Ｐゴシック" charset="-128"/>
              </a:endParaRPr>
            </a:p>
          </p:txBody>
        </p:sp>
      </p:grpSp>
      <p:pic>
        <p:nvPicPr>
          <p:cNvPr id="16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C068A7F8-2B74-468A-AD0D-E1E876658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27" y="76629"/>
            <a:ext cx="3682346" cy="147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31" grpId="0" animBg="1"/>
      <p:bldP spid="141333" grpId="0" animBg="1"/>
      <p:bldP spid="141334" grpId="0" animBg="1"/>
      <p:bldP spid="1413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8"/>
          <p:cNvSpPr>
            <a:spLocks noChangeArrowheads="1"/>
          </p:cNvSpPr>
          <p:nvPr/>
        </p:nvSpPr>
        <p:spPr bwMode="auto">
          <a:xfrm>
            <a:off x="2963862" y="1383024"/>
            <a:ext cx="6264275" cy="719138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325110"/>
            <a:ext cx="82296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it-IT" b="1" dirty="0">
                <a:solidFill>
                  <a:srgbClr val="FFCC00"/>
                </a:solidFill>
              </a:rPr>
              <a:t>I Requisiti Mutualistici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08214" y="2636839"/>
            <a:ext cx="7920037" cy="395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1800" b="1">
                <a:solidFill>
                  <a:srgbClr val="663300"/>
                </a:solidFill>
              </a:rPr>
              <a:t>Le cooperative a mutualità prevalente devono obbligatoriamente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>
                <a:solidFill>
                  <a:srgbClr val="663300"/>
                </a:solidFill>
              </a:rPr>
              <a:t>prevedere nei propri statuti i seguenti requisiti mutualistici </a:t>
            </a:r>
            <a:r>
              <a:rPr lang="it-IT" sz="1400" b="1">
                <a:solidFill>
                  <a:srgbClr val="663300"/>
                </a:solidFill>
              </a:rPr>
              <a:t>(art.2514 C.C):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400" b="1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Clr>
                <a:srgbClr val="660066"/>
              </a:buClr>
              <a:buSzPct val="115000"/>
              <a:buFont typeface="Arial" charset="0"/>
              <a:buChar char="●"/>
            </a:pPr>
            <a:r>
              <a:rPr lang="it-IT" sz="1600" b="1">
                <a:solidFill>
                  <a:srgbClr val="663300"/>
                </a:solidFill>
              </a:rPr>
              <a:t>il divieto di distribuire dividendi in misura superiore all’interesse massimo </a:t>
            </a:r>
          </a:p>
          <a:p>
            <a:pPr>
              <a:lnSpc>
                <a:spcPct val="80000"/>
              </a:lnSpc>
              <a:buClr>
                <a:srgbClr val="660066"/>
              </a:buClr>
              <a:buSzPct val="115000"/>
              <a:buFontTx/>
              <a:buNone/>
            </a:pPr>
            <a:r>
              <a:rPr lang="it-IT" sz="1600" b="1">
                <a:solidFill>
                  <a:srgbClr val="663300"/>
                </a:solidFill>
              </a:rPr>
              <a:t>      dei buoni postali fruttiferi, aumentato di due punti e mezzo rispetto al capitale effettivamente versato;</a:t>
            </a:r>
          </a:p>
          <a:p>
            <a:pPr>
              <a:lnSpc>
                <a:spcPct val="80000"/>
              </a:lnSpc>
              <a:buClr>
                <a:srgbClr val="660066"/>
              </a:buClr>
              <a:buSzPct val="115000"/>
              <a:buFontTx/>
              <a:buNone/>
            </a:pPr>
            <a:endParaRPr lang="it-IT" sz="800" b="1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Clr>
                <a:srgbClr val="660066"/>
              </a:buClr>
              <a:buSzPct val="115000"/>
              <a:buFont typeface="Arial" charset="0"/>
              <a:buChar char="●"/>
            </a:pPr>
            <a:r>
              <a:rPr lang="it-IT" sz="1600" b="1">
                <a:solidFill>
                  <a:srgbClr val="663300"/>
                </a:solidFill>
              </a:rPr>
              <a:t>il divieto di remunerare gli strumenti finanziari (es. titoli azionari emessi  </a:t>
            </a:r>
          </a:p>
          <a:p>
            <a:pPr>
              <a:lnSpc>
                <a:spcPct val="80000"/>
              </a:lnSpc>
              <a:buClr>
                <a:srgbClr val="660066"/>
              </a:buClr>
              <a:buSzPct val="115000"/>
              <a:buFontTx/>
              <a:buNone/>
            </a:pPr>
            <a:r>
              <a:rPr lang="it-IT" sz="1600" b="1">
                <a:solidFill>
                  <a:srgbClr val="663300"/>
                </a:solidFill>
              </a:rPr>
              <a:t>      dalla cooperativa) offerti in sottoscrizione ai soci cooperatori in misura </a:t>
            </a:r>
          </a:p>
          <a:p>
            <a:pPr>
              <a:lnSpc>
                <a:spcPct val="80000"/>
              </a:lnSpc>
              <a:buClr>
                <a:srgbClr val="660066"/>
              </a:buClr>
              <a:buSzPct val="115000"/>
              <a:buFontTx/>
              <a:buNone/>
            </a:pPr>
            <a:r>
              <a:rPr lang="it-IT" sz="1600" b="1">
                <a:solidFill>
                  <a:srgbClr val="663300"/>
                </a:solidFill>
              </a:rPr>
              <a:t>      superiore a due punti rispetto al limite massimo previsto per i dividendi;</a:t>
            </a:r>
          </a:p>
          <a:p>
            <a:pPr>
              <a:lnSpc>
                <a:spcPct val="80000"/>
              </a:lnSpc>
              <a:buClr>
                <a:srgbClr val="660066"/>
              </a:buClr>
              <a:buSzPct val="115000"/>
              <a:buFontTx/>
              <a:buNone/>
            </a:pPr>
            <a:endParaRPr lang="it-IT" sz="800" b="1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Clr>
                <a:srgbClr val="660066"/>
              </a:buClr>
              <a:buSzPct val="115000"/>
              <a:buFont typeface="Arial" charset="0"/>
              <a:buChar char="●"/>
            </a:pPr>
            <a:r>
              <a:rPr lang="it-IT" sz="1600" b="1">
                <a:solidFill>
                  <a:srgbClr val="663300"/>
                </a:solidFill>
              </a:rPr>
              <a:t>il divieto di distribuire le riserve fra i soci cooperatori;</a:t>
            </a:r>
          </a:p>
          <a:p>
            <a:pPr>
              <a:lnSpc>
                <a:spcPct val="80000"/>
              </a:lnSpc>
              <a:buClr>
                <a:srgbClr val="660066"/>
              </a:buClr>
              <a:buSzPct val="115000"/>
              <a:buFontTx/>
              <a:buNone/>
            </a:pPr>
            <a:endParaRPr lang="it-IT" sz="800" b="1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Clr>
                <a:srgbClr val="660066"/>
              </a:buClr>
              <a:buSzPct val="115000"/>
              <a:buFont typeface="Arial" charset="0"/>
              <a:buChar char="●"/>
            </a:pPr>
            <a:r>
              <a:rPr lang="it-IT" sz="1600" b="1">
                <a:solidFill>
                  <a:srgbClr val="663300"/>
                </a:solidFill>
              </a:rPr>
              <a:t>l’obbligo di devoluzione, in caso di scioglimento delle società, dell’intero patrimonio sociale, dedotto soltanto il capitale sociale e i dividendi eventualmente maturati, ai fondi mutualistici per la promozione e lo sviluppo della cooperazione.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600" b="1">
              <a:solidFill>
                <a:srgbClr val="663300"/>
              </a:solidFill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2018792" y="2107236"/>
            <a:ext cx="914558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it-IT" sz="2400" b="1">
                <a:solidFill>
                  <a:srgbClr val="663300"/>
                </a:solidFill>
              </a:rPr>
              <a:t>Costituiscono </a:t>
            </a:r>
            <a:r>
              <a:rPr lang="it-IT" sz="2400" b="1">
                <a:solidFill>
                  <a:srgbClr val="CC3300"/>
                </a:solidFill>
              </a:rPr>
              <a:t>il cuore</a:t>
            </a:r>
            <a:r>
              <a:rPr lang="it-IT" sz="2400" b="1">
                <a:solidFill>
                  <a:srgbClr val="663300"/>
                </a:solidFill>
              </a:rPr>
              <a:t> della disciplina cooperativa.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063751" y="3429000"/>
            <a:ext cx="531813" cy="431800"/>
            <a:chOff x="576" y="2594"/>
            <a:chExt cx="686" cy="618"/>
          </a:xfrm>
        </p:grpSpPr>
        <p:pic>
          <p:nvPicPr>
            <p:cNvPr id="22544" name="Picture 22" descr="bol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6" t="12379" r="42622" b="7568"/>
            <a:stretch>
              <a:fillRect/>
            </a:stretch>
          </p:blipFill>
          <p:spPr bwMode="auto">
            <a:xfrm rot="-385569">
              <a:off x="576" y="2594"/>
              <a:ext cx="68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Rectangle 23"/>
            <p:cNvSpPr>
              <a:spLocks noChangeArrowheads="1"/>
            </p:cNvSpPr>
            <p:nvPr/>
          </p:nvSpPr>
          <p:spPr bwMode="auto">
            <a:xfrm flipH="1">
              <a:off x="626" y="2598"/>
              <a:ext cx="567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</a:pPr>
              <a:endParaRPr lang="it-IT">
                <a:solidFill>
                  <a:srgbClr val="FFD000"/>
                </a:solidFill>
                <a:latin typeface="Impact" pitchFamily="34" charset="0"/>
                <a:ea typeface="ＭＳ Ｐゴシック" charset="-128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063751" y="4149725"/>
            <a:ext cx="531813" cy="431800"/>
            <a:chOff x="576" y="2594"/>
            <a:chExt cx="686" cy="618"/>
          </a:xfrm>
        </p:grpSpPr>
        <p:pic>
          <p:nvPicPr>
            <p:cNvPr id="22542" name="Picture 22" descr="bol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6" t="12379" r="42622" b="7568"/>
            <a:stretch>
              <a:fillRect/>
            </a:stretch>
          </p:blipFill>
          <p:spPr bwMode="auto">
            <a:xfrm rot="-385569">
              <a:off x="576" y="2594"/>
              <a:ext cx="68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3" name="Rectangle 23"/>
            <p:cNvSpPr>
              <a:spLocks noChangeArrowheads="1"/>
            </p:cNvSpPr>
            <p:nvPr/>
          </p:nvSpPr>
          <p:spPr bwMode="auto">
            <a:xfrm flipH="1">
              <a:off x="626" y="2598"/>
              <a:ext cx="567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</a:pPr>
              <a:endParaRPr lang="it-IT">
                <a:solidFill>
                  <a:srgbClr val="FFD000"/>
                </a:solidFill>
                <a:latin typeface="Impact" pitchFamily="34" charset="0"/>
                <a:ea typeface="ＭＳ Ｐゴシック" charset="-128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063751" y="4941888"/>
            <a:ext cx="531813" cy="431800"/>
            <a:chOff x="576" y="2594"/>
            <a:chExt cx="686" cy="618"/>
          </a:xfrm>
        </p:grpSpPr>
        <p:pic>
          <p:nvPicPr>
            <p:cNvPr id="22540" name="Picture 22" descr="bol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6" t="12379" r="42622" b="7568"/>
            <a:stretch>
              <a:fillRect/>
            </a:stretch>
          </p:blipFill>
          <p:spPr bwMode="auto">
            <a:xfrm rot="-385569">
              <a:off x="576" y="2594"/>
              <a:ext cx="68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Rectangle 23"/>
            <p:cNvSpPr>
              <a:spLocks noChangeArrowheads="1"/>
            </p:cNvSpPr>
            <p:nvPr/>
          </p:nvSpPr>
          <p:spPr bwMode="auto">
            <a:xfrm flipH="1">
              <a:off x="626" y="2598"/>
              <a:ext cx="567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</a:pPr>
              <a:endParaRPr lang="it-IT">
                <a:solidFill>
                  <a:srgbClr val="FFD000"/>
                </a:solidFill>
                <a:latin typeface="Impact" pitchFamily="34" charset="0"/>
                <a:ea typeface="ＭＳ Ｐゴシック" charset="-128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063751" y="5445125"/>
            <a:ext cx="531813" cy="431800"/>
            <a:chOff x="576" y="2594"/>
            <a:chExt cx="686" cy="618"/>
          </a:xfrm>
        </p:grpSpPr>
        <p:pic>
          <p:nvPicPr>
            <p:cNvPr id="22538" name="Picture 22" descr="bol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6" t="12379" r="42622" b="7568"/>
            <a:stretch>
              <a:fillRect/>
            </a:stretch>
          </p:blipFill>
          <p:spPr bwMode="auto">
            <a:xfrm rot="-385569">
              <a:off x="576" y="2594"/>
              <a:ext cx="68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Rectangle 23"/>
            <p:cNvSpPr>
              <a:spLocks noChangeArrowheads="1"/>
            </p:cNvSpPr>
            <p:nvPr/>
          </p:nvSpPr>
          <p:spPr bwMode="auto">
            <a:xfrm flipH="1">
              <a:off x="626" y="2598"/>
              <a:ext cx="567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</a:pPr>
              <a:endParaRPr lang="it-IT">
                <a:solidFill>
                  <a:srgbClr val="FFD000"/>
                </a:solidFill>
                <a:latin typeface="Impact" pitchFamily="34" charset="0"/>
                <a:ea typeface="ＭＳ Ｐゴシック" charset="-128"/>
              </a:endParaRPr>
            </a:p>
          </p:txBody>
        </p:sp>
      </p:grpSp>
      <p:pic>
        <p:nvPicPr>
          <p:cNvPr id="19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ACB14DA3-CF2F-4B77-BFBB-F0AFE8AC7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336" y="43689"/>
            <a:ext cx="3209325" cy="128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798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4" name="AutoShape 16"/>
          <p:cNvSpPr>
            <a:spLocks noChangeArrowheads="1"/>
          </p:cNvSpPr>
          <p:nvPr/>
        </p:nvSpPr>
        <p:spPr bwMode="auto">
          <a:xfrm>
            <a:off x="2424114" y="4579939"/>
            <a:ext cx="4822824" cy="504825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942" name="AutoShape 14"/>
          <p:cNvSpPr>
            <a:spLocks noChangeArrowheads="1"/>
          </p:cNvSpPr>
          <p:nvPr/>
        </p:nvSpPr>
        <p:spPr bwMode="auto">
          <a:xfrm>
            <a:off x="2424115" y="2924176"/>
            <a:ext cx="6768230" cy="504825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2424114" y="1700213"/>
            <a:ext cx="7343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it-IT" sz="2000" b="1">
                <a:solidFill>
                  <a:srgbClr val="663300"/>
                </a:solidFill>
              </a:rPr>
              <a:t>Queste limitazioni, infatti, tendono a rafforzare il carattere</a:t>
            </a:r>
          </a:p>
          <a:p>
            <a:pPr marL="342900" indent="-342900">
              <a:lnSpc>
                <a:spcPct val="80000"/>
              </a:lnSpc>
            </a:pPr>
            <a:r>
              <a:rPr lang="it-IT" sz="2000" b="1">
                <a:solidFill>
                  <a:srgbClr val="663300"/>
                </a:solidFill>
              </a:rPr>
              <a:t>mutualistico dell'impresa sotto due profili:</a:t>
            </a:r>
            <a:endParaRPr lang="it-IT" sz="1000" b="1">
              <a:solidFill>
                <a:srgbClr val="663300"/>
              </a:solidFill>
            </a:endParaRP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2495550" y="2997200"/>
            <a:ext cx="7272338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2400" b="1">
                <a:solidFill>
                  <a:srgbClr val="FFCC00"/>
                </a:solidFill>
              </a:rPr>
              <a:t>la salvaguardia del carattere mutualistico </a:t>
            </a:r>
          </a:p>
          <a:p>
            <a:pPr marL="342900" indent="-342900"/>
            <a:r>
              <a:rPr lang="it-IT" sz="2400" b="1">
                <a:solidFill>
                  <a:srgbClr val="663300"/>
                </a:solidFill>
              </a:rPr>
              <a:t>    in base al quale il vantaggio dei soci deve</a:t>
            </a:r>
          </a:p>
          <a:p>
            <a:pPr marL="342900" indent="-342900"/>
            <a:r>
              <a:rPr lang="it-IT" sz="2400" b="1">
                <a:solidFill>
                  <a:srgbClr val="663300"/>
                </a:solidFill>
              </a:rPr>
              <a:t>    realizzarsi attraverso gli scambi mutualistici;</a:t>
            </a: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2532064" y="4652964"/>
            <a:ext cx="6804025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it-IT" sz="2400" b="1">
                <a:solidFill>
                  <a:srgbClr val="FFCC00"/>
                </a:solidFill>
              </a:rPr>
              <a:t>2. l'accumulazione indivisibile</a:t>
            </a:r>
          </a:p>
          <a:p>
            <a:pPr marL="342900" indent="-342900"/>
            <a:r>
              <a:rPr lang="it-IT" sz="2400" b="1">
                <a:solidFill>
                  <a:srgbClr val="663300"/>
                </a:solidFill>
              </a:rPr>
              <a:t>    per consentire alla cooperativa </a:t>
            </a:r>
          </a:p>
          <a:p>
            <a:pPr marL="342900" indent="-342900"/>
            <a:r>
              <a:rPr lang="it-IT" sz="2400" b="1">
                <a:solidFill>
                  <a:srgbClr val="663300"/>
                </a:solidFill>
              </a:rPr>
              <a:t>    di rafforzare il proprio patrimonio </a:t>
            </a:r>
          </a:p>
          <a:p>
            <a:pPr marL="342900" indent="-342900"/>
            <a:r>
              <a:rPr lang="it-IT" sz="2400" b="1">
                <a:solidFill>
                  <a:srgbClr val="663300"/>
                </a:solidFill>
              </a:rPr>
              <a:t>    a vantaggio dei soci futuri.</a:t>
            </a:r>
          </a:p>
        </p:txBody>
      </p:sp>
      <p:pic>
        <p:nvPicPr>
          <p:cNvPr id="8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5B0728E9-63F0-42B8-9C60-A56A21ADF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57" y="57185"/>
            <a:ext cx="3682346" cy="147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4" grpId="0" animBg="1"/>
      <p:bldP spid="124942" grpId="0" animBg="1"/>
      <p:bldP spid="124934" grpId="0"/>
      <p:bldP spid="124935" grpId="0"/>
      <p:bldP spid="1249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AutoShape 10"/>
          <p:cNvSpPr>
            <a:spLocks noChangeArrowheads="1"/>
          </p:cNvSpPr>
          <p:nvPr/>
        </p:nvSpPr>
        <p:spPr bwMode="auto">
          <a:xfrm>
            <a:off x="1343026" y="3573463"/>
            <a:ext cx="8424863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79" name="AutoShape 8"/>
          <p:cNvSpPr>
            <a:spLocks noChangeArrowheads="1"/>
          </p:cNvSpPr>
          <p:nvPr/>
        </p:nvSpPr>
        <p:spPr bwMode="auto">
          <a:xfrm>
            <a:off x="4224337" y="1304131"/>
            <a:ext cx="3743325" cy="719138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3753" y="1260811"/>
            <a:ext cx="82296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b="1" dirty="0">
                <a:solidFill>
                  <a:srgbClr val="FFCC00"/>
                </a:solidFill>
              </a:rPr>
              <a:t>Il Ristorno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92313" y="3644900"/>
            <a:ext cx="8229600" cy="151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it-IT" sz="2000" b="1">
                <a:solidFill>
                  <a:srgbClr val="663300"/>
                </a:solidFill>
              </a:rPr>
              <a:t>	Il ristorno può consistere:</a:t>
            </a:r>
          </a:p>
          <a:p>
            <a:r>
              <a:rPr lang="it-IT" sz="2000" b="1">
                <a:solidFill>
                  <a:srgbClr val="CC3300"/>
                </a:solidFill>
              </a:rPr>
              <a:t>in un'integrazione dei salari</a:t>
            </a:r>
            <a:r>
              <a:rPr lang="it-IT" sz="2000" b="1">
                <a:solidFill>
                  <a:srgbClr val="663300"/>
                </a:solidFill>
              </a:rPr>
              <a:t> (nel caso delle cooperative di lavoro), che non può superare il 30% dei salari correnti;</a:t>
            </a:r>
          </a:p>
          <a:p>
            <a:r>
              <a:rPr lang="it-IT" sz="2000" b="1">
                <a:solidFill>
                  <a:srgbClr val="CC3300"/>
                </a:solidFill>
              </a:rPr>
              <a:t>in un rimborso di costi o aumento di ricavi</a:t>
            </a:r>
            <a:r>
              <a:rPr lang="it-IT" sz="2000" b="1">
                <a:solidFill>
                  <a:srgbClr val="663300"/>
                </a:solidFill>
              </a:rPr>
              <a:t> al socio.</a:t>
            </a:r>
          </a:p>
          <a:p>
            <a:pPr>
              <a:buFontTx/>
              <a:buNone/>
            </a:pPr>
            <a:r>
              <a:rPr lang="it-IT" sz="2000" b="1">
                <a:solidFill>
                  <a:srgbClr val="663300"/>
                </a:solidFill>
              </a:rPr>
              <a:t>	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847850" y="2190751"/>
            <a:ext cx="8135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it-IT" sz="2000" b="1">
                <a:solidFill>
                  <a:srgbClr val="663300"/>
                </a:solidFill>
              </a:rPr>
              <a:t>	I ristorni sono la </a:t>
            </a:r>
            <a:r>
              <a:rPr lang="it-IT" sz="2000" b="1">
                <a:solidFill>
                  <a:srgbClr val="CC3300"/>
                </a:solidFill>
              </a:rPr>
              <a:t>ridistribuzione ai soci del profitto realizzato dalla cooperativa</a:t>
            </a:r>
            <a:r>
              <a:rPr lang="it-IT" sz="2000" b="1">
                <a:solidFill>
                  <a:srgbClr val="663300"/>
                </a:solidFill>
              </a:rPr>
              <a:t>, in proporzione alla quantità e qualità degli scambi mutualistici che i soci hanno intrattenuto con la cooperativa nel corso dell'esercizio.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2135189" y="5445125"/>
            <a:ext cx="8137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it-IT" sz="2000" b="1">
                <a:solidFill>
                  <a:srgbClr val="663300"/>
                </a:solidFill>
              </a:rPr>
              <a:t>Il ristorno può essere erogato in forma liquida oppure mediante</a:t>
            </a:r>
          </a:p>
          <a:p>
            <a:pPr marL="342900" indent="-342900">
              <a:lnSpc>
                <a:spcPct val="100000"/>
              </a:lnSpc>
            </a:pPr>
            <a:r>
              <a:rPr lang="it-IT" sz="2000" b="1">
                <a:solidFill>
                  <a:srgbClr val="663300"/>
                </a:solidFill>
              </a:rPr>
              <a:t>aumento del capitale sociale o emissione di strumenti finanziari.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847851" y="4005263"/>
            <a:ext cx="531813" cy="431800"/>
            <a:chOff x="576" y="2594"/>
            <a:chExt cx="686" cy="618"/>
          </a:xfrm>
        </p:grpSpPr>
        <p:pic>
          <p:nvPicPr>
            <p:cNvPr id="24588" name="Picture 22" descr="bol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6" t="12379" r="42622" b="7568"/>
            <a:stretch>
              <a:fillRect/>
            </a:stretch>
          </p:blipFill>
          <p:spPr bwMode="auto">
            <a:xfrm rot="-385569">
              <a:off x="576" y="2594"/>
              <a:ext cx="68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9" name="Rectangle 23"/>
            <p:cNvSpPr>
              <a:spLocks noChangeArrowheads="1"/>
            </p:cNvSpPr>
            <p:nvPr/>
          </p:nvSpPr>
          <p:spPr bwMode="auto">
            <a:xfrm flipH="1">
              <a:off x="626" y="2598"/>
              <a:ext cx="567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</a:pPr>
              <a:endParaRPr lang="it-IT">
                <a:solidFill>
                  <a:srgbClr val="FFD000"/>
                </a:solidFill>
                <a:latin typeface="Impact" pitchFamily="34" charset="0"/>
                <a:ea typeface="ＭＳ Ｐゴシック" charset="-128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847851" y="4652963"/>
            <a:ext cx="531813" cy="431800"/>
            <a:chOff x="576" y="2594"/>
            <a:chExt cx="686" cy="618"/>
          </a:xfrm>
        </p:grpSpPr>
        <p:pic>
          <p:nvPicPr>
            <p:cNvPr id="24586" name="Picture 22" descr="bol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6" t="12379" r="42622" b="7568"/>
            <a:stretch>
              <a:fillRect/>
            </a:stretch>
          </p:blipFill>
          <p:spPr bwMode="auto">
            <a:xfrm rot="-385569">
              <a:off x="576" y="2594"/>
              <a:ext cx="68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Rectangle 23"/>
            <p:cNvSpPr>
              <a:spLocks noChangeArrowheads="1"/>
            </p:cNvSpPr>
            <p:nvPr/>
          </p:nvSpPr>
          <p:spPr bwMode="auto">
            <a:xfrm flipH="1">
              <a:off x="626" y="2598"/>
              <a:ext cx="567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</a:pPr>
              <a:endParaRPr lang="it-IT">
                <a:solidFill>
                  <a:srgbClr val="FFD000"/>
                </a:solidFill>
                <a:latin typeface="Impact" pitchFamily="34" charset="0"/>
                <a:ea typeface="ＭＳ Ｐゴシック" charset="-128"/>
              </a:endParaRPr>
            </a:p>
          </p:txBody>
        </p:sp>
      </p:grpSp>
      <p:pic>
        <p:nvPicPr>
          <p:cNvPr id="15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59CFB04C-E727-4FE1-B790-38CB69AFC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27" y="76630"/>
            <a:ext cx="3425349" cy="118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 animBg="1"/>
      <p:bldP spid="81923" grpId="0" build="p"/>
      <p:bldP spid="81925" grpId="0"/>
      <p:bldP spid="819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6"/>
          <p:cNvGrpSpPr>
            <a:grpSpLocks/>
          </p:cNvGrpSpPr>
          <p:nvPr/>
        </p:nvGrpSpPr>
        <p:grpSpPr bwMode="auto">
          <a:xfrm>
            <a:off x="2135188" y="393701"/>
            <a:ext cx="8229600" cy="1316038"/>
            <a:chOff x="385" y="-342"/>
            <a:chExt cx="5184" cy="829"/>
          </a:xfrm>
        </p:grpSpPr>
        <p:sp>
          <p:nvSpPr>
            <p:cNvPr id="7176" name="AutoShape 2"/>
            <p:cNvSpPr>
              <a:spLocks noChangeArrowheads="1"/>
            </p:cNvSpPr>
            <p:nvPr/>
          </p:nvSpPr>
          <p:spPr bwMode="auto">
            <a:xfrm>
              <a:off x="1091" y="-284"/>
              <a:ext cx="3719" cy="771"/>
            </a:xfrm>
            <a:prstGeom prst="roundRect">
              <a:avLst>
                <a:gd name="adj" fmla="val 16667"/>
              </a:avLst>
            </a:prstGeom>
            <a:solidFill>
              <a:srgbClr val="9027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7" name="Rectangle 3"/>
            <p:cNvSpPr>
              <a:spLocks noChangeArrowheads="1"/>
            </p:cNvSpPr>
            <p:nvPr/>
          </p:nvSpPr>
          <p:spPr bwMode="auto">
            <a:xfrm>
              <a:off x="385" y="-342"/>
              <a:ext cx="518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it-IT" sz="3600" b="1" dirty="0">
                  <a:solidFill>
                    <a:srgbClr val="FFCC00"/>
                  </a:solidFill>
                </a:rPr>
                <a:t>I Principi Normativi </a:t>
              </a:r>
              <a:br>
                <a:rPr lang="it-IT" sz="3600" b="1" dirty="0">
                  <a:solidFill>
                    <a:srgbClr val="FFCC00"/>
                  </a:solidFill>
                </a:rPr>
              </a:br>
              <a:r>
                <a:rPr lang="it-IT" sz="3600" b="1" dirty="0">
                  <a:solidFill>
                    <a:srgbClr val="FFCC00"/>
                  </a:solidFill>
                </a:rPr>
                <a:t>della Società Cooperativa</a:t>
              </a:r>
            </a:p>
          </p:txBody>
        </p:sp>
      </p:grp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2289060" y="1967367"/>
            <a:ext cx="7345363" cy="118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it-IT" sz="2400" b="1" dirty="0">
                <a:solidFill>
                  <a:srgbClr val="663300"/>
                </a:solidFill>
              </a:rPr>
              <a:t>La cooperativa è una società </a:t>
            </a:r>
          </a:p>
          <a:p>
            <a:pPr marL="342900" indent="-342900">
              <a:lnSpc>
                <a:spcPct val="80000"/>
              </a:lnSpc>
            </a:pPr>
            <a:r>
              <a:rPr lang="it-IT" sz="2400" b="1" dirty="0">
                <a:solidFill>
                  <a:srgbClr val="663300"/>
                </a:solidFill>
              </a:rPr>
              <a:t>(cioè un'impresa formata da più persone)</a:t>
            </a:r>
          </a:p>
          <a:p>
            <a:pPr marL="342900" indent="-342900">
              <a:lnSpc>
                <a:spcPct val="80000"/>
              </a:lnSpc>
            </a:pPr>
            <a:r>
              <a:rPr lang="it-IT" sz="2400" b="1" dirty="0">
                <a:solidFill>
                  <a:srgbClr val="663300"/>
                </a:solidFill>
              </a:rPr>
              <a:t>caratterizzata dallo </a:t>
            </a:r>
            <a:r>
              <a:rPr lang="it-IT" b="1" dirty="0">
                <a:solidFill>
                  <a:srgbClr val="CC3300"/>
                </a:solidFill>
              </a:rPr>
              <a:t>scopo mutualistico.</a:t>
            </a:r>
            <a:endParaRPr lang="it-IT" sz="2400" b="1" dirty="0">
              <a:solidFill>
                <a:srgbClr val="663300"/>
              </a:solidFill>
            </a:endParaRPr>
          </a:p>
        </p:txBody>
      </p:sp>
      <p:grpSp>
        <p:nvGrpSpPr>
          <p:cNvPr id="147465" name="Group 9"/>
          <p:cNvGrpSpPr>
            <a:grpSpLocks/>
          </p:cNvGrpSpPr>
          <p:nvPr/>
        </p:nvGrpSpPr>
        <p:grpSpPr bwMode="auto">
          <a:xfrm>
            <a:off x="5159896" y="3453552"/>
            <a:ext cx="5327650" cy="1873250"/>
            <a:chOff x="1973" y="2840"/>
            <a:chExt cx="3356" cy="1701"/>
          </a:xfrm>
        </p:grpSpPr>
        <p:sp>
          <p:nvSpPr>
            <p:cNvPr id="7174" name="AutoShape 8"/>
            <p:cNvSpPr>
              <a:spLocks noChangeArrowheads="1"/>
            </p:cNvSpPr>
            <p:nvPr/>
          </p:nvSpPr>
          <p:spPr bwMode="auto">
            <a:xfrm rot="-5400000">
              <a:off x="2528" y="2285"/>
              <a:ext cx="1701" cy="2812"/>
            </a:xfrm>
            <a:prstGeom prst="roundRect">
              <a:avLst>
                <a:gd name="adj" fmla="val 16667"/>
              </a:avLst>
            </a:prstGeom>
            <a:solidFill>
              <a:srgbClr val="90278E"/>
            </a:solidFill>
            <a:ln>
              <a:noFill/>
            </a:ln>
            <a:effectLst>
              <a:outerShdw dist="35921" dir="2700000" algn="ctr" rotWithShape="0">
                <a:srgbClr val="333300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2064" y="2931"/>
              <a:ext cx="3265" cy="1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/>
              <a:r>
                <a:rPr lang="it-IT" sz="2400" b="1" i="1" dirty="0">
                  <a:solidFill>
                    <a:srgbClr val="FFCC00"/>
                  </a:solidFill>
                </a:rPr>
                <a:t>Art. 2511 del Codice Civile: </a:t>
              </a:r>
            </a:p>
            <a:p>
              <a:pPr marL="342900" indent="-342900"/>
              <a:r>
                <a:rPr lang="it-IT" sz="2400" b="1" i="1" dirty="0">
                  <a:solidFill>
                    <a:srgbClr val="FFCC00"/>
                  </a:solidFill>
                </a:rPr>
                <a:t>“le cooperative sono società </a:t>
              </a:r>
            </a:p>
            <a:p>
              <a:pPr marL="342900" indent="-342900"/>
              <a:r>
                <a:rPr lang="it-IT" sz="2400" b="1" i="1" dirty="0">
                  <a:solidFill>
                    <a:srgbClr val="FFCC00"/>
                  </a:solidFill>
                </a:rPr>
                <a:t>a capitale variabile </a:t>
              </a:r>
            </a:p>
            <a:p>
              <a:pPr marL="342900" indent="-342900"/>
              <a:r>
                <a:rPr lang="it-IT" sz="2400" b="1" i="1" dirty="0">
                  <a:solidFill>
                    <a:srgbClr val="FFCC00"/>
                  </a:solidFill>
                </a:rPr>
                <a:t>con scopo mutualistico”</a:t>
              </a:r>
            </a:p>
          </p:txBody>
        </p:sp>
      </p:grpSp>
      <p:pic>
        <p:nvPicPr>
          <p:cNvPr id="147466" name="Picture 10" descr="SO0012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928">
            <a:off x="2141923" y="3238480"/>
            <a:ext cx="1908175" cy="2435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18DF1F26-6AD1-45BE-9735-0514875F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69" y="5409344"/>
            <a:ext cx="3422115" cy="136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4"/>
          <p:cNvSpPr>
            <a:spLocks noChangeArrowheads="1"/>
          </p:cNvSpPr>
          <p:nvPr/>
        </p:nvSpPr>
        <p:spPr bwMode="auto">
          <a:xfrm>
            <a:off x="4008437" y="1487488"/>
            <a:ext cx="4175125" cy="719138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3446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b="1" dirty="0">
                <a:solidFill>
                  <a:srgbClr val="FFCC00"/>
                </a:solidFill>
              </a:rPr>
              <a:t>Quote e Azioni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424114" y="2349500"/>
            <a:ext cx="7489825" cy="3887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000" b="1">
                <a:solidFill>
                  <a:srgbClr val="663300"/>
                </a:solidFill>
              </a:rPr>
              <a:t>Il </a:t>
            </a:r>
            <a:r>
              <a:rPr lang="it-IT" sz="2000" b="1">
                <a:solidFill>
                  <a:srgbClr val="CC3300"/>
                </a:solidFill>
              </a:rPr>
              <a:t>valore nominale di ciascuna azione</a:t>
            </a:r>
            <a:r>
              <a:rPr lang="it-IT" sz="2000" b="1">
                <a:solidFill>
                  <a:srgbClr val="663300"/>
                </a:solidFill>
              </a:rPr>
              <a:t> o quota non può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b="1">
                <a:solidFill>
                  <a:srgbClr val="663300"/>
                </a:solidFill>
              </a:rPr>
              <a:t>essere inferiore a 25 euro né superiore a 500 euro.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000" b="1">
              <a:solidFill>
                <a:srgbClr val="66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b="1">
                <a:solidFill>
                  <a:srgbClr val="663300"/>
                </a:solidFill>
              </a:rPr>
              <a:t>La </a:t>
            </a:r>
            <a:r>
              <a:rPr lang="it-IT" sz="2400" b="1">
                <a:solidFill>
                  <a:srgbClr val="CC3300"/>
                </a:solidFill>
              </a:rPr>
              <a:t>quota massima</a:t>
            </a:r>
            <a:r>
              <a:rPr lang="it-IT" sz="2000" b="1">
                <a:solidFill>
                  <a:srgbClr val="663300"/>
                </a:solidFill>
              </a:rPr>
              <a:t> che ogni socio persona fisica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b="1">
                <a:solidFill>
                  <a:srgbClr val="663300"/>
                </a:solidFill>
              </a:rPr>
              <a:t>può detenere è di 100.000 euro </a:t>
            </a:r>
            <a:r>
              <a:rPr lang="it-IT" sz="1400" b="1">
                <a:solidFill>
                  <a:srgbClr val="663300"/>
                </a:solidFill>
              </a:rPr>
              <a:t>(art.2525 del codice civile, comma 1 e 2).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1400" b="1">
              <a:solidFill>
                <a:srgbClr val="66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1400" b="1">
              <a:solidFill>
                <a:srgbClr val="66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b="1">
                <a:solidFill>
                  <a:srgbClr val="663300"/>
                </a:solidFill>
              </a:rPr>
              <a:t>Tali limiti non si applicano nel caso di conferimenti in natura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b="1">
                <a:solidFill>
                  <a:srgbClr val="663300"/>
                </a:solidFill>
              </a:rPr>
              <a:t>o di crediti, e con riferimento ai soci diversi dalle persone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b="1">
                <a:solidFill>
                  <a:srgbClr val="663300"/>
                </a:solidFill>
              </a:rPr>
              <a:t>fisiche ed ai sottoscrittori degli strumenti finanziari dotati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b="1">
                <a:solidFill>
                  <a:srgbClr val="663300"/>
                </a:solidFill>
              </a:rPr>
              <a:t>di diritti di amministrazione.</a:t>
            </a:r>
          </a:p>
        </p:txBody>
      </p:sp>
      <p:pic>
        <p:nvPicPr>
          <p:cNvPr id="6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ACFD0E72-62CB-45C7-BE5E-AFB87DC0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27" y="76630"/>
            <a:ext cx="3682346" cy="126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/>
          <p:cNvSpPr>
            <a:spLocks noChangeArrowheads="1"/>
          </p:cNvSpPr>
          <p:nvPr/>
        </p:nvSpPr>
        <p:spPr bwMode="auto">
          <a:xfrm>
            <a:off x="2495600" y="333798"/>
            <a:ext cx="7632700" cy="719137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5766" y="405234"/>
            <a:ext cx="8229600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200" b="1" dirty="0">
                <a:solidFill>
                  <a:srgbClr val="FFCC00"/>
                </a:solidFill>
              </a:rPr>
              <a:t>Rivalutazione delle Quote delle Azioni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78204" y="1412776"/>
            <a:ext cx="7777162" cy="465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Le cooperative e i loro consorzi possono </a:t>
            </a:r>
            <a:r>
              <a:rPr lang="it-IT" sz="2000" b="1" dirty="0">
                <a:solidFill>
                  <a:srgbClr val="CC3300"/>
                </a:solidFill>
              </a:rPr>
              <a:t>destinare una quota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CC3300"/>
                </a:solidFill>
              </a:rPr>
              <a:t>degli utili</a:t>
            </a:r>
            <a:r>
              <a:rPr lang="it-IT" sz="2000" b="1" dirty="0">
                <a:solidFill>
                  <a:srgbClr val="663300"/>
                </a:solidFill>
              </a:rPr>
              <a:t> ad </a:t>
            </a:r>
            <a:r>
              <a:rPr lang="it-IT" sz="2000" b="1" dirty="0">
                <a:solidFill>
                  <a:srgbClr val="CC3300"/>
                </a:solidFill>
              </a:rPr>
              <a:t>aumento gratuito del capitale sociale</a:t>
            </a:r>
            <a:r>
              <a:rPr lang="it-IT" sz="2000" b="1" dirty="0">
                <a:solidFill>
                  <a:srgbClr val="663300"/>
                </a:solidFill>
              </a:rPr>
              <a:t> sottoscritto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e versato.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In tal modo </a:t>
            </a:r>
            <a:r>
              <a:rPr lang="it-IT" sz="2000" b="1" dirty="0">
                <a:solidFill>
                  <a:srgbClr val="CC3300"/>
                </a:solidFill>
              </a:rPr>
              <a:t>possono essere superati i limiti massimi</a:t>
            </a:r>
            <a:r>
              <a:rPr lang="it-IT" sz="2000" b="1" dirty="0">
                <a:solidFill>
                  <a:srgbClr val="663300"/>
                </a:solidFill>
              </a:rPr>
              <a:t> di cui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sopra, purché nei limiti delle variazioni dell'indice nazionale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generale annuo dei prezzi al consumo per le famiglie di operai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e di impiegati.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La quota di utili destinata ad aumento del capitale sociale non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concorre a formare il reddito imponibile ai fini delle imposte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dirette.</a:t>
            </a:r>
          </a:p>
        </p:txBody>
      </p:sp>
      <p:pic>
        <p:nvPicPr>
          <p:cNvPr id="6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1A697223-2E4D-4030-9B85-79937EC3F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93" y="5157192"/>
            <a:ext cx="3682346" cy="147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0" name="AutoShape 16"/>
          <p:cNvSpPr>
            <a:spLocks noChangeArrowheads="1"/>
          </p:cNvSpPr>
          <p:nvPr/>
        </p:nvSpPr>
        <p:spPr bwMode="auto">
          <a:xfrm>
            <a:off x="2151022" y="4899782"/>
            <a:ext cx="8713787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88079" name="AutoShape 15"/>
          <p:cNvSpPr>
            <a:spLocks noChangeArrowheads="1"/>
          </p:cNvSpPr>
          <p:nvPr/>
        </p:nvSpPr>
        <p:spPr bwMode="auto">
          <a:xfrm>
            <a:off x="2134571" y="4141072"/>
            <a:ext cx="8713787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2135189" y="2708274"/>
            <a:ext cx="8713787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4090665" y="356229"/>
            <a:ext cx="3743325" cy="719137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7528" y="356229"/>
            <a:ext cx="82296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200" b="1" dirty="0">
                <a:solidFill>
                  <a:srgbClr val="FFCC00"/>
                </a:solidFill>
              </a:rPr>
              <a:t>Il Prestito Sociale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424113" y="1416878"/>
            <a:ext cx="8135937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I soci possono finanziare la cooperativa anche attraverso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CC3300"/>
                </a:solidFill>
              </a:rPr>
              <a:t>il prestito sociale.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b="1" dirty="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Vanno soddisfatte le seguenti condizioni: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8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Clr>
                <a:srgbClr val="800080"/>
              </a:buClr>
              <a:buSzPct val="115000"/>
              <a:buFont typeface="Arial" charset="0"/>
              <a:buChar char="●"/>
            </a:pPr>
            <a:r>
              <a:rPr lang="it-IT" sz="1800" b="1" dirty="0">
                <a:solidFill>
                  <a:srgbClr val="663300"/>
                </a:solidFill>
              </a:rPr>
              <a:t>le somme raccolte da ciascun socio non possono superare</a:t>
            </a:r>
          </a:p>
          <a:p>
            <a:pPr>
              <a:lnSpc>
                <a:spcPct val="80000"/>
              </a:lnSpc>
              <a:buClr>
                <a:srgbClr val="800080"/>
              </a:buClr>
              <a:buSzPct val="115000"/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     determinati limiti (dal 01/01/04 euro 60.063 per le cooperative </a:t>
            </a:r>
          </a:p>
          <a:p>
            <a:pPr>
              <a:lnSpc>
                <a:spcPct val="80000"/>
              </a:lnSpc>
              <a:buClr>
                <a:srgbClr val="800080"/>
              </a:buClr>
              <a:buSzPct val="115000"/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     di produzione e lavoro, le cooperative agricole e le cooperative</a:t>
            </a:r>
          </a:p>
          <a:p>
            <a:pPr>
              <a:lnSpc>
                <a:spcPct val="80000"/>
              </a:lnSpc>
              <a:buClr>
                <a:srgbClr val="800080"/>
              </a:buClr>
              <a:buSzPct val="115000"/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     edilizie e euro 30.031 per le restanti cooperative);</a:t>
            </a:r>
          </a:p>
          <a:p>
            <a:pPr>
              <a:lnSpc>
                <a:spcPct val="80000"/>
              </a:lnSpc>
              <a:buClr>
                <a:srgbClr val="800080"/>
              </a:buClr>
              <a:buSzPct val="115000"/>
              <a:buFont typeface="Arial" charset="0"/>
              <a:buChar char="●"/>
            </a:pPr>
            <a:endParaRPr lang="it-IT" sz="18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Clr>
                <a:srgbClr val="800080"/>
              </a:buClr>
              <a:buSzPct val="115000"/>
              <a:buFont typeface="Arial" charset="0"/>
              <a:buChar char="●"/>
            </a:pPr>
            <a:r>
              <a:rPr lang="it-IT" sz="1800" b="1" dirty="0">
                <a:solidFill>
                  <a:srgbClr val="663300"/>
                </a:solidFill>
              </a:rPr>
              <a:t>le somme devono essere destinate esclusivamente al finanziamento delle attività sociali;</a:t>
            </a:r>
          </a:p>
          <a:p>
            <a:pPr>
              <a:lnSpc>
                <a:spcPct val="80000"/>
              </a:lnSpc>
              <a:buClr>
                <a:srgbClr val="800080"/>
              </a:buClr>
              <a:buSzPct val="115000"/>
              <a:buFont typeface="Arial" charset="0"/>
              <a:buChar char="●"/>
            </a:pPr>
            <a:endParaRPr lang="it-IT" sz="18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Clr>
                <a:srgbClr val="800080"/>
              </a:buClr>
              <a:buSzPct val="115000"/>
              <a:buFont typeface="Arial" charset="0"/>
              <a:buChar char="●"/>
            </a:pPr>
            <a:r>
              <a:rPr lang="it-IT" sz="1800" b="1" dirty="0">
                <a:solidFill>
                  <a:srgbClr val="663300"/>
                </a:solidFill>
              </a:rPr>
              <a:t>la cooperativa deve osservare i requisiti mutualistici </a:t>
            </a:r>
          </a:p>
          <a:p>
            <a:pPr>
              <a:lnSpc>
                <a:spcPct val="80000"/>
              </a:lnSpc>
              <a:buClr>
                <a:srgbClr val="800080"/>
              </a:buClr>
              <a:buSzPct val="115000"/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      ed è sottoposta alla disciplina dettata dalla Banca d'Italia.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79576" y="2888455"/>
            <a:ext cx="531812" cy="431800"/>
            <a:chOff x="576" y="2594"/>
            <a:chExt cx="686" cy="618"/>
          </a:xfrm>
        </p:grpSpPr>
        <p:pic>
          <p:nvPicPr>
            <p:cNvPr id="27663" name="Picture 22" descr="bol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6" t="12379" r="42622" b="7568"/>
            <a:stretch>
              <a:fillRect/>
            </a:stretch>
          </p:blipFill>
          <p:spPr bwMode="auto">
            <a:xfrm rot="-385569">
              <a:off x="576" y="2594"/>
              <a:ext cx="68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4" name="Rectangle 23"/>
            <p:cNvSpPr>
              <a:spLocks noChangeArrowheads="1"/>
            </p:cNvSpPr>
            <p:nvPr/>
          </p:nvSpPr>
          <p:spPr bwMode="auto">
            <a:xfrm flipH="1">
              <a:off x="626" y="2598"/>
              <a:ext cx="567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</a:pPr>
              <a:endParaRPr lang="it-IT">
                <a:solidFill>
                  <a:srgbClr val="FFD000"/>
                </a:solidFill>
                <a:latin typeface="Impact" pitchFamily="34" charset="0"/>
                <a:ea typeface="ＭＳ Ｐゴシック" charset="-128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302070" y="4249372"/>
            <a:ext cx="531812" cy="431800"/>
            <a:chOff x="576" y="2594"/>
            <a:chExt cx="686" cy="618"/>
          </a:xfrm>
        </p:grpSpPr>
        <p:pic>
          <p:nvPicPr>
            <p:cNvPr id="27661" name="Picture 22" descr="bol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6" t="12379" r="42622" b="7568"/>
            <a:stretch>
              <a:fillRect/>
            </a:stretch>
          </p:blipFill>
          <p:spPr bwMode="auto">
            <a:xfrm rot="-385569">
              <a:off x="576" y="2594"/>
              <a:ext cx="68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2" name="Rectangle 23"/>
            <p:cNvSpPr>
              <a:spLocks noChangeArrowheads="1"/>
            </p:cNvSpPr>
            <p:nvPr/>
          </p:nvSpPr>
          <p:spPr bwMode="auto">
            <a:xfrm flipH="1">
              <a:off x="626" y="2598"/>
              <a:ext cx="567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</a:pPr>
              <a:endParaRPr lang="it-IT">
                <a:solidFill>
                  <a:srgbClr val="FFD000"/>
                </a:solidFill>
                <a:latin typeface="Impact" pitchFamily="34" charset="0"/>
                <a:ea typeface="ＭＳ Ｐゴシック" charset="-128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294705" y="4977905"/>
            <a:ext cx="531812" cy="431800"/>
            <a:chOff x="576" y="2594"/>
            <a:chExt cx="686" cy="618"/>
          </a:xfrm>
        </p:grpSpPr>
        <p:pic>
          <p:nvPicPr>
            <p:cNvPr id="27659" name="Picture 22" descr="bol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6" t="12379" r="42622" b="7568"/>
            <a:stretch>
              <a:fillRect/>
            </a:stretch>
          </p:blipFill>
          <p:spPr bwMode="auto">
            <a:xfrm rot="-385569">
              <a:off x="576" y="2594"/>
              <a:ext cx="68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0" name="Rectangle 23"/>
            <p:cNvSpPr>
              <a:spLocks noChangeArrowheads="1"/>
            </p:cNvSpPr>
            <p:nvPr/>
          </p:nvSpPr>
          <p:spPr bwMode="auto">
            <a:xfrm flipH="1">
              <a:off x="626" y="2598"/>
              <a:ext cx="567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</a:pPr>
              <a:endParaRPr lang="it-IT">
                <a:solidFill>
                  <a:srgbClr val="FFD000"/>
                </a:solidFill>
                <a:latin typeface="Impact" pitchFamily="34" charset="0"/>
                <a:ea typeface="ＭＳ Ｐゴシック" charset="-128"/>
              </a:endParaRPr>
            </a:p>
          </p:txBody>
        </p:sp>
      </p:grpSp>
      <p:pic>
        <p:nvPicPr>
          <p:cNvPr id="18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05CF5E6C-E495-4A29-B8D3-C67D13B4F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16" y="5665523"/>
            <a:ext cx="2952468" cy="117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0" grpId="0" animBg="1"/>
      <p:bldP spid="88079" grpId="0" animBg="1"/>
      <p:bldP spid="88069" grpId="0" animBg="1"/>
      <p:bldP spid="880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53"/>
          <p:cNvSpPr>
            <a:spLocks noChangeArrowheads="1"/>
          </p:cNvSpPr>
          <p:nvPr/>
        </p:nvSpPr>
        <p:spPr bwMode="auto">
          <a:xfrm>
            <a:off x="3612357" y="330201"/>
            <a:ext cx="4895850" cy="719137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99656" y="467996"/>
            <a:ext cx="6192688" cy="7826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200" b="1" dirty="0">
                <a:solidFill>
                  <a:srgbClr val="FFCC00"/>
                </a:solidFill>
              </a:rPr>
              <a:t>La Personalità Giuridica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08214" y="1350592"/>
            <a:ext cx="7704137" cy="1468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Oltre alle norme specifiche in materia cooperativa (titolo VI – Capo I</a:t>
            </a:r>
          </a:p>
          <a:p>
            <a:pPr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artt.2511 e seg. </a:t>
            </a:r>
            <a:r>
              <a:rPr lang="it-IT" sz="1800" b="1" dirty="0" err="1">
                <a:solidFill>
                  <a:srgbClr val="663300"/>
                </a:solidFill>
              </a:rPr>
              <a:t>c.c</a:t>
            </a:r>
            <a:r>
              <a:rPr lang="it-IT" sz="1800" b="1" dirty="0">
                <a:solidFill>
                  <a:srgbClr val="663300"/>
                </a:solidFill>
              </a:rPr>
              <a:t>), le cooperative devono adottare </a:t>
            </a:r>
            <a:r>
              <a:rPr lang="it-IT" sz="1800" b="1" dirty="0">
                <a:solidFill>
                  <a:srgbClr val="CC3300"/>
                </a:solidFill>
              </a:rPr>
              <a:t>il quadro</a:t>
            </a:r>
          </a:p>
          <a:p>
            <a:pPr>
              <a:buFontTx/>
              <a:buNone/>
            </a:pPr>
            <a:r>
              <a:rPr lang="it-IT" sz="1800" b="1" dirty="0">
                <a:solidFill>
                  <a:srgbClr val="CC3300"/>
                </a:solidFill>
              </a:rPr>
              <a:t>normativo delle società per azioni</a:t>
            </a:r>
            <a:r>
              <a:rPr lang="it-IT" sz="1800" b="1" dirty="0">
                <a:solidFill>
                  <a:srgbClr val="663300"/>
                </a:solidFill>
              </a:rPr>
              <a:t> o </a:t>
            </a:r>
            <a:r>
              <a:rPr lang="it-IT" sz="1800" b="1" dirty="0">
                <a:solidFill>
                  <a:srgbClr val="CC3300"/>
                </a:solidFill>
              </a:rPr>
              <a:t>delle società a responsabilità</a:t>
            </a:r>
          </a:p>
          <a:p>
            <a:pPr>
              <a:buFontTx/>
              <a:buNone/>
            </a:pPr>
            <a:r>
              <a:rPr lang="it-IT" sz="1800" b="1" dirty="0">
                <a:solidFill>
                  <a:srgbClr val="CC3300"/>
                </a:solidFill>
              </a:rPr>
              <a:t>limitata</a:t>
            </a:r>
            <a:r>
              <a:rPr lang="it-IT" sz="1800" b="1" dirty="0">
                <a:solidFill>
                  <a:srgbClr val="663300"/>
                </a:solidFill>
              </a:rPr>
              <a:t> secondo la seguente tabella:</a:t>
            </a:r>
          </a:p>
        </p:txBody>
      </p:sp>
      <p:grpSp>
        <p:nvGrpSpPr>
          <p:cNvPr id="90168" name="Group 56"/>
          <p:cNvGrpSpPr>
            <a:grpSpLocks/>
          </p:cNvGrpSpPr>
          <p:nvPr/>
        </p:nvGrpSpPr>
        <p:grpSpPr bwMode="auto">
          <a:xfrm>
            <a:off x="2208214" y="2958677"/>
            <a:ext cx="7572375" cy="2160588"/>
            <a:chOff x="431" y="2069"/>
            <a:chExt cx="4770" cy="1361"/>
          </a:xfrm>
        </p:grpSpPr>
        <p:sp>
          <p:nvSpPr>
            <p:cNvPr id="28678" name="Rectangle 5"/>
            <p:cNvSpPr>
              <a:spLocks noChangeArrowheads="1"/>
            </p:cNvSpPr>
            <p:nvPr/>
          </p:nvSpPr>
          <p:spPr bwMode="auto">
            <a:xfrm>
              <a:off x="4067" y="3158"/>
              <a:ext cx="1134" cy="272"/>
            </a:xfrm>
            <a:prstGeom prst="rect">
              <a:avLst/>
            </a:prstGeom>
            <a:solidFill>
              <a:srgbClr val="990000">
                <a:alpha val="70195"/>
              </a:srgbClr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it-IT" sz="1600">
                  <a:solidFill>
                    <a:schemeClr val="bg1"/>
                  </a:solidFill>
                </a:rPr>
                <a:t>Solo SPA</a:t>
              </a:r>
            </a:p>
          </p:txBody>
        </p:sp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2475" y="3158"/>
              <a:ext cx="1592" cy="272"/>
            </a:xfrm>
            <a:prstGeom prst="rect">
              <a:avLst/>
            </a:prstGeom>
            <a:solidFill>
              <a:srgbClr val="990000">
                <a:alpha val="70195"/>
              </a:srgbClr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it-IT" sz="1600">
                  <a:solidFill>
                    <a:schemeClr val="bg1"/>
                  </a:solidFill>
                </a:rPr>
                <a:t>fisiche/giuridiche</a:t>
              </a:r>
            </a:p>
          </p:txBody>
        </p:sp>
        <p:sp>
          <p:nvSpPr>
            <p:cNvPr id="28680" name="Rectangle 7"/>
            <p:cNvSpPr>
              <a:spLocks noChangeArrowheads="1"/>
            </p:cNvSpPr>
            <p:nvPr/>
          </p:nvSpPr>
          <p:spPr bwMode="auto">
            <a:xfrm>
              <a:off x="1209" y="3158"/>
              <a:ext cx="1266" cy="272"/>
            </a:xfrm>
            <a:prstGeom prst="rect">
              <a:avLst/>
            </a:prstGeom>
            <a:solidFill>
              <a:srgbClr val="990000">
                <a:alpha val="70195"/>
              </a:srgbClr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it-IT" sz="1600">
                  <a:solidFill>
                    <a:schemeClr val="bg1"/>
                  </a:solidFill>
                </a:rPr>
                <a:t>più di 1 mln euro</a:t>
              </a:r>
            </a:p>
          </p:txBody>
        </p:sp>
        <p:sp>
          <p:nvSpPr>
            <p:cNvPr id="28681" name="Rectangle 8"/>
            <p:cNvSpPr>
              <a:spLocks noChangeArrowheads="1"/>
            </p:cNvSpPr>
            <p:nvPr/>
          </p:nvSpPr>
          <p:spPr bwMode="auto">
            <a:xfrm>
              <a:off x="431" y="3158"/>
              <a:ext cx="778" cy="272"/>
            </a:xfrm>
            <a:prstGeom prst="rect">
              <a:avLst/>
            </a:prstGeom>
            <a:solidFill>
              <a:srgbClr val="990000">
                <a:alpha val="70195"/>
              </a:srgbClr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</a:pPr>
              <a:r>
                <a:rPr lang="it-IT" sz="1600">
                  <a:solidFill>
                    <a:schemeClr val="bg1"/>
                  </a:solidFill>
                </a:rPr>
                <a:t>più di 19</a:t>
              </a:r>
            </a:p>
          </p:txBody>
        </p:sp>
        <p:sp>
          <p:nvSpPr>
            <p:cNvPr id="28682" name="Rectangle 9"/>
            <p:cNvSpPr>
              <a:spLocks noChangeArrowheads="1"/>
            </p:cNvSpPr>
            <p:nvPr/>
          </p:nvSpPr>
          <p:spPr bwMode="auto">
            <a:xfrm>
              <a:off x="4067" y="2931"/>
              <a:ext cx="1134" cy="227"/>
            </a:xfrm>
            <a:prstGeom prst="rect">
              <a:avLst/>
            </a:prstGeom>
            <a:solidFill>
              <a:srgbClr val="990000">
                <a:alpha val="70195"/>
              </a:srgbClr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it-IT" sz="1600">
                  <a:solidFill>
                    <a:schemeClr val="bg1"/>
                  </a:solidFill>
                </a:rPr>
                <a:t>SRL o SPA</a:t>
              </a:r>
            </a:p>
          </p:txBody>
        </p:sp>
        <p:sp>
          <p:nvSpPr>
            <p:cNvPr id="28683" name="Rectangle 10"/>
            <p:cNvSpPr>
              <a:spLocks noChangeArrowheads="1"/>
            </p:cNvSpPr>
            <p:nvPr/>
          </p:nvSpPr>
          <p:spPr bwMode="auto">
            <a:xfrm>
              <a:off x="2475" y="2931"/>
              <a:ext cx="1592" cy="227"/>
            </a:xfrm>
            <a:prstGeom prst="rect">
              <a:avLst/>
            </a:prstGeom>
            <a:solidFill>
              <a:srgbClr val="990000">
                <a:alpha val="70195"/>
              </a:srgbClr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it-IT" sz="1600">
                  <a:solidFill>
                    <a:schemeClr val="bg1"/>
                  </a:solidFill>
                </a:rPr>
                <a:t>fisiche/giuridiche</a:t>
              </a:r>
            </a:p>
          </p:txBody>
        </p:sp>
        <p:sp>
          <p:nvSpPr>
            <p:cNvPr id="28684" name="Rectangle 11"/>
            <p:cNvSpPr>
              <a:spLocks noChangeArrowheads="1"/>
            </p:cNvSpPr>
            <p:nvPr/>
          </p:nvSpPr>
          <p:spPr bwMode="auto">
            <a:xfrm>
              <a:off x="1209" y="2931"/>
              <a:ext cx="1266" cy="227"/>
            </a:xfrm>
            <a:prstGeom prst="rect">
              <a:avLst/>
            </a:prstGeom>
            <a:solidFill>
              <a:srgbClr val="990000">
                <a:alpha val="70195"/>
              </a:srgbClr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it-IT" sz="1600">
                  <a:solidFill>
                    <a:schemeClr val="bg1"/>
                  </a:solidFill>
                </a:rPr>
                <a:t>fino a 1 mln euro</a:t>
              </a:r>
            </a:p>
          </p:txBody>
        </p:sp>
        <p:sp>
          <p:nvSpPr>
            <p:cNvPr id="28685" name="Rectangle 12"/>
            <p:cNvSpPr>
              <a:spLocks noChangeArrowheads="1"/>
            </p:cNvSpPr>
            <p:nvPr/>
          </p:nvSpPr>
          <p:spPr bwMode="auto">
            <a:xfrm>
              <a:off x="431" y="2931"/>
              <a:ext cx="778" cy="227"/>
            </a:xfrm>
            <a:prstGeom prst="rect">
              <a:avLst/>
            </a:prstGeom>
            <a:solidFill>
              <a:srgbClr val="990000">
                <a:alpha val="70195"/>
              </a:srgbClr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</a:pPr>
              <a:r>
                <a:rPr lang="it-IT" sz="1600">
                  <a:solidFill>
                    <a:schemeClr val="bg1"/>
                  </a:solidFill>
                </a:rPr>
                <a:t>più di 19</a:t>
              </a:r>
            </a:p>
          </p:txBody>
        </p:sp>
        <p:sp>
          <p:nvSpPr>
            <p:cNvPr id="28686" name="Rectangle 13"/>
            <p:cNvSpPr>
              <a:spLocks noChangeArrowheads="1"/>
            </p:cNvSpPr>
            <p:nvPr/>
          </p:nvSpPr>
          <p:spPr bwMode="auto">
            <a:xfrm>
              <a:off x="4067" y="2704"/>
              <a:ext cx="1134" cy="227"/>
            </a:xfrm>
            <a:prstGeom prst="rect">
              <a:avLst/>
            </a:prstGeom>
            <a:solidFill>
              <a:srgbClr val="990000">
                <a:alpha val="70195"/>
              </a:srgbClr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it-IT" sz="1600">
                  <a:solidFill>
                    <a:schemeClr val="bg1"/>
                  </a:solidFill>
                </a:rPr>
                <a:t>SRL o SPA</a:t>
              </a:r>
            </a:p>
          </p:txBody>
        </p:sp>
        <p:sp>
          <p:nvSpPr>
            <p:cNvPr id="28687" name="Rectangle 14"/>
            <p:cNvSpPr>
              <a:spLocks noChangeArrowheads="1"/>
            </p:cNvSpPr>
            <p:nvPr/>
          </p:nvSpPr>
          <p:spPr bwMode="auto">
            <a:xfrm>
              <a:off x="2475" y="2704"/>
              <a:ext cx="1592" cy="227"/>
            </a:xfrm>
            <a:prstGeom prst="rect">
              <a:avLst/>
            </a:prstGeom>
            <a:solidFill>
              <a:srgbClr val="990000">
                <a:alpha val="70195"/>
              </a:srgbClr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it-IT" sz="1600">
                  <a:solidFill>
                    <a:schemeClr val="bg1"/>
                  </a:solidFill>
                </a:rPr>
                <a:t>fisiche/giuridiche</a:t>
              </a:r>
            </a:p>
          </p:txBody>
        </p:sp>
        <p:sp>
          <p:nvSpPr>
            <p:cNvPr id="28688" name="Rectangle 15"/>
            <p:cNvSpPr>
              <a:spLocks noChangeArrowheads="1"/>
            </p:cNvSpPr>
            <p:nvPr/>
          </p:nvSpPr>
          <p:spPr bwMode="auto">
            <a:xfrm>
              <a:off x="1209" y="2704"/>
              <a:ext cx="1266" cy="227"/>
            </a:xfrm>
            <a:prstGeom prst="rect">
              <a:avLst/>
            </a:prstGeom>
            <a:solidFill>
              <a:srgbClr val="990000">
                <a:alpha val="70195"/>
              </a:srgbClr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it-IT" sz="1600">
                  <a:solidFill>
                    <a:schemeClr val="bg1"/>
                  </a:solidFill>
                </a:rPr>
                <a:t>qualsiasi</a:t>
              </a:r>
            </a:p>
          </p:txBody>
        </p:sp>
        <p:sp>
          <p:nvSpPr>
            <p:cNvPr id="28689" name="Rectangle 16"/>
            <p:cNvSpPr>
              <a:spLocks noChangeArrowheads="1"/>
            </p:cNvSpPr>
            <p:nvPr/>
          </p:nvSpPr>
          <p:spPr bwMode="auto">
            <a:xfrm>
              <a:off x="431" y="2704"/>
              <a:ext cx="778" cy="227"/>
            </a:xfrm>
            <a:prstGeom prst="rect">
              <a:avLst/>
            </a:prstGeom>
            <a:solidFill>
              <a:srgbClr val="990000">
                <a:alpha val="70195"/>
              </a:srgbClr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</a:pPr>
              <a:r>
                <a:rPr lang="it-IT" sz="1600">
                  <a:solidFill>
                    <a:schemeClr val="bg1"/>
                  </a:solidFill>
                </a:rPr>
                <a:t>da 9 a 19</a:t>
              </a:r>
            </a:p>
          </p:txBody>
        </p:sp>
        <p:sp>
          <p:nvSpPr>
            <p:cNvPr id="28690" name="Rectangle 17"/>
            <p:cNvSpPr>
              <a:spLocks noChangeArrowheads="1"/>
            </p:cNvSpPr>
            <p:nvPr/>
          </p:nvSpPr>
          <p:spPr bwMode="auto">
            <a:xfrm>
              <a:off x="4067" y="2466"/>
              <a:ext cx="1134" cy="238"/>
            </a:xfrm>
            <a:prstGeom prst="rect">
              <a:avLst/>
            </a:prstGeom>
            <a:solidFill>
              <a:srgbClr val="990000">
                <a:alpha val="70195"/>
              </a:srgbClr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it-IT" sz="1600">
                  <a:solidFill>
                    <a:schemeClr val="bg1"/>
                  </a:solidFill>
                </a:rPr>
                <a:t>Solo SRL</a:t>
              </a:r>
            </a:p>
          </p:txBody>
        </p:sp>
        <p:sp>
          <p:nvSpPr>
            <p:cNvPr id="28691" name="Rectangle 18"/>
            <p:cNvSpPr>
              <a:spLocks noChangeArrowheads="1"/>
            </p:cNvSpPr>
            <p:nvPr/>
          </p:nvSpPr>
          <p:spPr bwMode="auto">
            <a:xfrm>
              <a:off x="2475" y="2466"/>
              <a:ext cx="1592" cy="238"/>
            </a:xfrm>
            <a:prstGeom prst="rect">
              <a:avLst/>
            </a:prstGeom>
            <a:solidFill>
              <a:srgbClr val="990000">
                <a:alpha val="70195"/>
              </a:srgbClr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it-IT" sz="1600">
                  <a:solidFill>
                    <a:schemeClr val="bg1"/>
                  </a:solidFill>
                </a:rPr>
                <a:t>solo fisiche</a:t>
              </a:r>
            </a:p>
          </p:txBody>
        </p:sp>
        <p:sp>
          <p:nvSpPr>
            <p:cNvPr id="28692" name="Rectangle 19"/>
            <p:cNvSpPr>
              <a:spLocks noChangeArrowheads="1"/>
            </p:cNvSpPr>
            <p:nvPr/>
          </p:nvSpPr>
          <p:spPr bwMode="auto">
            <a:xfrm>
              <a:off x="1209" y="2466"/>
              <a:ext cx="1266" cy="238"/>
            </a:xfrm>
            <a:prstGeom prst="rect">
              <a:avLst/>
            </a:prstGeom>
            <a:solidFill>
              <a:srgbClr val="990000">
                <a:alpha val="70195"/>
              </a:srgbClr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it-IT" sz="1600">
                  <a:solidFill>
                    <a:schemeClr val="bg1"/>
                  </a:solidFill>
                </a:rPr>
                <a:t>qualsiasi</a:t>
              </a:r>
            </a:p>
          </p:txBody>
        </p:sp>
        <p:sp>
          <p:nvSpPr>
            <p:cNvPr id="28693" name="Rectangle 20"/>
            <p:cNvSpPr>
              <a:spLocks noChangeArrowheads="1"/>
            </p:cNvSpPr>
            <p:nvPr/>
          </p:nvSpPr>
          <p:spPr bwMode="auto">
            <a:xfrm>
              <a:off x="431" y="2466"/>
              <a:ext cx="778" cy="238"/>
            </a:xfrm>
            <a:prstGeom prst="rect">
              <a:avLst/>
            </a:prstGeom>
            <a:solidFill>
              <a:srgbClr val="990000">
                <a:alpha val="70195"/>
              </a:srgbClr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</a:pPr>
              <a:r>
                <a:rPr lang="it-IT" sz="1600">
                  <a:solidFill>
                    <a:schemeClr val="bg1"/>
                  </a:solidFill>
                </a:rPr>
                <a:t>da 3 a 8</a:t>
              </a:r>
            </a:p>
          </p:txBody>
        </p:sp>
        <p:sp>
          <p:nvSpPr>
            <p:cNvPr id="28694" name="Rectangle 21"/>
            <p:cNvSpPr>
              <a:spLocks noChangeArrowheads="1"/>
            </p:cNvSpPr>
            <p:nvPr/>
          </p:nvSpPr>
          <p:spPr bwMode="auto">
            <a:xfrm>
              <a:off x="4067" y="2069"/>
              <a:ext cx="1134" cy="397"/>
            </a:xfrm>
            <a:prstGeom prst="rect">
              <a:avLst/>
            </a:prstGeom>
            <a:solidFill>
              <a:srgbClr val="6633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</a:pPr>
              <a:r>
                <a:rPr lang="it-IT" sz="1600" b="1">
                  <a:solidFill>
                    <a:srgbClr val="FFCC00"/>
                  </a:solidFill>
                </a:rPr>
                <a:t>FORMA ADOTTABILE</a:t>
              </a:r>
            </a:p>
          </p:txBody>
        </p:sp>
        <p:sp>
          <p:nvSpPr>
            <p:cNvPr id="28695" name="Rectangle 22"/>
            <p:cNvSpPr>
              <a:spLocks noChangeArrowheads="1"/>
            </p:cNvSpPr>
            <p:nvPr/>
          </p:nvSpPr>
          <p:spPr bwMode="auto">
            <a:xfrm>
              <a:off x="2475" y="2069"/>
              <a:ext cx="1592" cy="397"/>
            </a:xfrm>
            <a:prstGeom prst="rect">
              <a:avLst/>
            </a:prstGeom>
            <a:solidFill>
              <a:srgbClr val="6633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</a:pPr>
              <a:r>
                <a:rPr lang="it-IT" sz="1600" b="1">
                  <a:solidFill>
                    <a:srgbClr val="FFCC00"/>
                  </a:solidFill>
                </a:rPr>
                <a:t>PERSONE FISICHE/GIURIDICHE</a:t>
              </a:r>
            </a:p>
          </p:txBody>
        </p:sp>
        <p:sp>
          <p:nvSpPr>
            <p:cNvPr id="28696" name="Rectangle 23"/>
            <p:cNvSpPr>
              <a:spLocks noChangeArrowheads="1"/>
            </p:cNvSpPr>
            <p:nvPr/>
          </p:nvSpPr>
          <p:spPr bwMode="auto">
            <a:xfrm>
              <a:off x="1209" y="2069"/>
              <a:ext cx="1266" cy="397"/>
            </a:xfrm>
            <a:prstGeom prst="rect">
              <a:avLst/>
            </a:prstGeom>
            <a:solidFill>
              <a:srgbClr val="6633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</a:pPr>
              <a:r>
                <a:rPr lang="it-IT" sz="1600" b="1">
                  <a:solidFill>
                    <a:srgbClr val="FFCC00"/>
                  </a:solidFill>
                </a:rPr>
                <a:t>Totale ATTIVO PATRIMONIALE</a:t>
              </a:r>
            </a:p>
          </p:txBody>
        </p:sp>
        <p:sp>
          <p:nvSpPr>
            <p:cNvPr id="28697" name="Rectangle 24"/>
            <p:cNvSpPr>
              <a:spLocks noChangeArrowheads="1"/>
            </p:cNvSpPr>
            <p:nvPr/>
          </p:nvSpPr>
          <p:spPr bwMode="auto">
            <a:xfrm>
              <a:off x="431" y="2069"/>
              <a:ext cx="778" cy="397"/>
            </a:xfrm>
            <a:prstGeom prst="rect">
              <a:avLst/>
            </a:prstGeom>
            <a:solidFill>
              <a:srgbClr val="6633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</a:pPr>
              <a:r>
                <a:rPr lang="it-IT" sz="1600" b="1">
                  <a:solidFill>
                    <a:srgbClr val="FFCC00"/>
                  </a:solidFill>
                </a:rPr>
                <a:t>Numero SOCI</a:t>
              </a:r>
            </a:p>
          </p:txBody>
        </p:sp>
        <p:sp>
          <p:nvSpPr>
            <p:cNvPr id="28698" name="Line 25"/>
            <p:cNvSpPr>
              <a:spLocks noChangeShapeType="1"/>
            </p:cNvSpPr>
            <p:nvPr/>
          </p:nvSpPr>
          <p:spPr bwMode="auto">
            <a:xfrm>
              <a:off x="431" y="2069"/>
              <a:ext cx="4770" cy="0"/>
            </a:xfrm>
            <a:prstGeom prst="line">
              <a:avLst/>
            </a:prstGeom>
            <a:noFill/>
            <a:ln w="28575" cap="sq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699" name="Line 26"/>
            <p:cNvSpPr>
              <a:spLocks noChangeShapeType="1"/>
            </p:cNvSpPr>
            <p:nvPr/>
          </p:nvSpPr>
          <p:spPr bwMode="auto">
            <a:xfrm>
              <a:off x="431" y="2466"/>
              <a:ext cx="477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00" name="Line 27"/>
            <p:cNvSpPr>
              <a:spLocks noChangeShapeType="1"/>
            </p:cNvSpPr>
            <p:nvPr/>
          </p:nvSpPr>
          <p:spPr bwMode="auto">
            <a:xfrm>
              <a:off x="431" y="2704"/>
              <a:ext cx="477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01" name="Line 28"/>
            <p:cNvSpPr>
              <a:spLocks noChangeShapeType="1"/>
            </p:cNvSpPr>
            <p:nvPr/>
          </p:nvSpPr>
          <p:spPr bwMode="auto">
            <a:xfrm>
              <a:off x="431" y="2931"/>
              <a:ext cx="477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02" name="Line 29"/>
            <p:cNvSpPr>
              <a:spLocks noChangeShapeType="1"/>
            </p:cNvSpPr>
            <p:nvPr/>
          </p:nvSpPr>
          <p:spPr bwMode="auto">
            <a:xfrm>
              <a:off x="431" y="3158"/>
              <a:ext cx="477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03" name="Line 30"/>
            <p:cNvSpPr>
              <a:spLocks noChangeShapeType="1"/>
            </p:cNvSpPr>
            <p:nvPr/>
          </p:nvSpPr>
          <p:spPr bwMode="auto">
            <a:xfrm>
              <a:off x="431" y="3430"/>
              <a:ext cx="4770" cy="0"/>
            </a:xfrm>
            <a:prstGeom prst="line">
              <a:avLst/>
            </a:prstGeom>
            <a:noFill/>
            <a:ln w="28575" cap="sq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04" name="Line 31"/>
            <p:cNvSpPr>
              <a:spLocks noChangeShapeType="1"/>
            </p:cNvSpPr>
            <p:nvPr/>
          </p:nvSpPr>
          <p:spPr bwMode="auto">
            <a:xfrm>
              <a:off x="431" y="2069"/>
              <a:ext cx="0" cy="1361"/>
            </a:xfrm>
            <a:prstGeom prst="line">
              <a:avLst/>
            </a:prstGeom>
            <a:noFill/>
            <a:ln w="28575" cap="sq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05" name="Line 32"/>
            <p:cNvSpPr>
              <a:spLocks noChangeShapeType="1"/>
            </p:cNvSpPr>
            <p:nvPr/>
          </p:nvSpPr>
          <p:spPr bwMode="auto">
            <a:xfrm>
              <a:off x="1209" y="2069"/>
              <a:ext cx="0" cy="136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06" name="Line 33"/>
            <p:cNvSpPr>
              <a:spLocks noChangeShapeType="1"/>
            </p:cNvSpPr>
            <p:nvPr/>
          </p:nvSpPr>
          <p:spPr bwMode="auto">
            <a:xfrm>
              <a:off x="2475" y="2069"/>
              <a:ext cx="0" cy="136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07" name="Line 34"/>
            <p:cNvSpPr>
              <a:spLocks noChangeShapeType="1"/>
            </p:cNvSpPr>
            <p:nvPr/>
          </p:nvSpPr>
          <p:spPr bwMode="auto">
            <a:xfrm>
              <a:off x="4067" y="2069"/>
              <a:ext cx="0" cy="136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08" name="Line 35"/>
            <p:cNvSpPr>
              <a:spLocks noChangeShapeType="1"/>
            </p:cNvSpPr>
            <p:nvPr/>
          </p:nvSpPr>
          <p:spPr bwMode="auto">
            <a:xfrm>
              <a:off x="5201" y="2069"/>
              <a:ext cx="0" cy="1361"/>
            </a:xfrm>
            <a:prstGeom prst="line">
              <a:avLst/>
            </a:prstGeom>
            <a:noFill/>
            <a:ln w="28575" cap="sq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8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46BF054F-7061-4078-9027-F5DA1642D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5229200"/>
            <a:ext cx="3682346" cy="147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695400" y="1485900"/>
            <a:ext cx="8713788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92166" name="AutoShape 6"/>
          <p:cNvSpPr>
            <a:spLocks noChangeArrowheads="1"/>
          </p:cNvSpPr>
          <p:nvPr/>
        </p:nvSpPr>
        <p:spPr bwMode="auto">
          <a:xfrm>
            <a:off x="2639616" y="3228417"/>
            <a:ext cx="8713787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2773363" y="481015"/>
            <a:ext cx="6911975" cy="719137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4551" y="445296"/>
            <a:ext cx="822960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 b="1" dirty="0">
                <a:solidFill>
                  <a:srgbClr val="FFCC00"/>
                </a:solidFill>
              </a:rPr>
              <a:t>Variabilità del Capitale Sociale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99456" y="1699417"/>
            <a:ext cx="8135937" cy="266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800" b="1" dirty="0">
                <a:solidFill>
                  <a:srgbClr val="663300"/>
                </a:solidFill>
              </a:rPr>
              <a:t>Le cooperative sono </a:t>
            </a:r>
            <a:r>
              <a:rPr lang="it-IT" sz="2800" b="1" dirty="0">
                <a:solidFill>
                  <a:srgbClr val="CC3300"/>
                </a:solidFill>
              </a:rPr>
              <a:t>società a capitale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b="1" dirty="0">
                <a:solidFill>
                  <a:srgbClr val="CC3300"/>
                </a:solidFill>
              </a:rPr>
              <a:t>variabile </a:t>
            </a:r>
            <a:r>
              <a:rPr lang="it-IT" sz="2800" b="1" dirty="0">
                <a:solidFill>
                  <a:srgbClr val="663300"/>
                </a:solidFill>
              </a:rPr>
              <a:t>(art.2511del codice civile).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8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2800" b="1" dirty="0">
              <a:solidFill>
                <a:srgbClr val="663300"/>
              </a:solidFill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it-IT" sz="2800" b="1" dirty="0">
                <a:solidFill>
                  <a:srgbClr val="663300"/>
                </a:solidFill>
              </a:rPr>
              <a:t>Il capitale non è quindi determinato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it-IT" sz="2800" b="1" dirty="0">
                <a:solidFill>
                  <a:srgbClr val="663300"/>
                </a:solidFill>
              </a:rPr>
              <a:t>in un ammontare prestabilito.</a:t>
            </a:r>
          </a:p>
        </p:txBody>
      </p:sp>
      <p:pic>
        <p:nvPicPr>
          <p:cNvPr id="8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637350A5-0B04-4067-91D0-FAEB00282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27" y="4906696"/>
            <a:ext cx="3682346" cy="147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  <p:bldP spid="92166" grpId="0" animBg="1"/>
      <p:bldP spid="921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5" name="AutoShape 7"/>
          <p:cNvSpPr>
            <a:spLocks noChangeArrowheads="1"/>
          </p:cNvSpPr>
          <p:nvPr/>
        </p:nvSpPr>
        <p:spPr bwMode="auto">
          <a:xfrm>
            <a:off x="1703389" y="3716339"/>
            <a:ext cx="3887787" cy="273699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94216" name="AutoShape 8"/>
          <p:cNvSpPr>
            <a:spLocks noChangeArrowheads="1"/>
          </p:cNvSpPr>
          <p:nvPr/>
        </p:nvSpPr>
        <p:spPr bwMode="auto">
          <a:xfrm>
            <a:off x="5880101" y="3716339"/>
            <a:ext cx="4608513" cy="273699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4" name="AutoShape 5"/>
          <p:cNvSpPr>
            <a:spLocks noChangeArrowheads="1"/>
          </p:cNvSpPr>
          <p:nvPr/>
        </p:nvSpPr>
        <p:spPr bwMode="auto">
          <a:xfrm>
            <a:off x="4079875" y="1270000"/>
            <a:ext cx="4032250" cy="719138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5720" y="1268413"/>
            <a:ext cx="4896544" cy="7492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 b="1" dirty="0">
                <a:solidFill>
                  <a:srgbClr val="FFCC00"/>
                </a:solidFill>
              </a:rPr>
              <a:t>Gli Organi Sociali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043113" y="2133600"/>
            <a:ext cx="8229600" cy="1684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it-IT" sz="2400" b="1">
                <a:solidFill>
                  <a:srgbClr val="663300"/>
                </a:solidFill>
              </a:rPr>
              <a:t>Le società operano attraverso organi: </a:t>
            </a:r>
          </a:p>
          <a:p>
            <a:pPr>
              <a:buFontTx/>
              <a:buNone/>
            </a:pPr>
            <a:r>
              <a:rPr lang="it-IT" sz="2400" b="1">
                <a:solidFill>
                  <a:srgbClr val="663300"/>
                </a:solidFill>
              </a:rPr>
              <a:t>svolgono cioè le loro funzioni </a:t>
            </a:r>
            <a:r>
              <a:rPr lang="it-IT" sz="2400" b="1">
                <a:solidFill>
                  <a:srgbClr val="CC3300"/>
                </a:solidFill>
              </a:rPr>
              <a:t>attraverso persone</a:t>
            </a:r>
          </a:p>
          <a:p>
            <a:pPr>
              <a:buFontTx/>
              <a:buNone/>
            </a:pPr>
            <a:r>
              <a:rPr lang="it-IT" sz="2400" b="1">
                <a:solidFill>
                  <a:srgbClr val="CC3300"/>
                </a:solidFill>
              </a:rPr>
              <a:t>fisiche </a:t>
            </a:r>
            <a:r>
              <a:rPr lang="it-IT" sz="2400" b="1">
                <a:solidFill>
                  <a:srgbClr val="663300"/>
                </a:solidFill>
              </a:rPr>
              <a:t>a cui vengono attribuiti</a:t>
            </a:r>
            <a:r>
              <a:rPr lang="it-IT" sz="2400" b="1">
                <a:solidFill>
                  <a:srgbClr val="CC3300"/>
                </a:solidFill>
              </a:rPr>
              <a:t> determinati incarichi.</a:t>
            </a:r>
          </a:p>
          <a:p>
            <a:pPr>
              <a:buFontTx/>
              <a:buNone/>
            </a:pPr>
            <a:endParaRPr lang="it-IT" sz="2400" b="1">
              <a:solidFill>
                <a:srgbClr val="663300"/>
              </a:solidFill>
            </a:endParaRPr>
          </a:p>
          <a:p>
            <a:pPr>
              <a:buFontTx/>
              <a:buNone/>
            </a:pPr>
            <a:r>
              <a:rPr lang="it-IT" b="1">
                <a:solidFill>
                  <a:srgbClr val="663300"/>
                </a:solidFill>
              </a:rPr>
              <a:t>	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920875" y="4005264"/>
            <a:ext cx="360045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/>
            <a:r>
              <a:rPr lang="it-IT" b="1">
                <a:solidFill>
                  <a:srgbClr val="CC3300"/>
                </a:solidFill>
              </a:rPr>
              <a:t>Organi individuali</a:t>
            </a:r>
            <a:r>
              <a:rPr lang="it-IT" sz="2400" b="1">
                <a:solidFill>
                  <a:srgbClr val="663300"/>
                </a:solidFill>
              </a:rPr>
              <a:t> </a:t>
            </a:r>
          </a:p>
          <a:p>
            <a:pPr marL="342900" indent="-342900" algn="ctr"/>
            <a:endParaRPr lang="it-IT" sz="1600" b="1">
              <a:solidFill>
                <a:srgbClr val="663300"/>
              </a:solidFill>
            </a:endParaRPr>
          </a:p>
          <a:p>
            <a:pPr marL="342900" indent="-342900"/>
            <a:r>
              <a:rPr lang="it-IT" sz="2400" b="1">
                <a:solidFill>
                  <a:srgbClr val="663300"/>
                </a:solidFill>
              </a:rPr>
              <a:t>Presidente,</a:t>
            </a:r>
          </a:p>
          <a:p>
            <a:pPr marL="342900" indent="-342900"/>
            <a:r>
              <a:rPr lang="it-IT" sz="2400" b="1">
                <a:solidFill>
                  <a:srgbClr val="663300"/>
                </a:solidFill>
              </a:rPr>
              <a:t>Amministratore unico, </a:t>
            </a:r>
          </a:p>
          <a:p>
            <a:pPr marL="342900" indent="-342900"/>
            <a:r>
              <a:rPr lang="it-IT" sz="2400" b="1">
                <a:solidFill>
                  <a:srgbClr val="663300"/>
                </a:solidFill>
              </a:rPr>
              <a:t>...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5951538" y="3933826"/>
            <a:ext cx="7561262" cy="237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it-IT" b="1">
                <a:solidFill>
                  <a:srgbClr val="CC3300"/>
                </a:solidFill>
              </a:rPr>
              <a:t>      Organi collegiali</a:t>
            </a:r>
            <a:r>
              <a:rPr lang="it-IT" sz="2400" b="1">
                <a:solidFill>
                  <a:srgbClr val="663300"/>
                </a:solidFill>
              </a:rPr>
              <a:t> </a:t>
            </a:r>
          </a:p>
          <a:p>
            <a:pPr marL="342900" indent="-342900"/>
            <a:endParaRPr lang="it-IT" sz="1600" b="1">
              <a:solidFill>
                <a:srgbClr val="663300"/>
              </a:solidFill>
            </a:endParaRPr>
          </a:p>
          <a:p>
            <a:pPr marL="342900" indent="-342900"/>
            <a:r>
              <a:rPr lang="it-IT" sz="2400" b="1">
                <a:solidFill>
                  <a:srgbClr val="663300"/>
                </a:solidFill>
              </a:rPr>
              <a:t>Assemblea dei Soci, </a:t>
            </a:r>
          </a:p>
          <a:p>
            <a:pPr marL="342900" indent="-342900"/>
            <a:r>
              <a:rPr lang="it-IT" sz="2400" b="1">
                <a:solidFill>
                  <a:srgbClr val="663300"/>
                </a:solidFill>
              </a:rPr>
              <a:t>Collegio Sindacale, </a:t>
            </a:r>
          </a:p>
          <a:p>
            <a:pPr marL="342900" indent="-342900"/>
            <a:r>
              <a:rPr lang="it-IT" sz="2400" b="1">
                <a:solidFill>
                  <a:srgbClr val="663300"/>
                </a:solidFill>
              </a:rPr>
              <a:t>Consiglio di Amministrazione, </a:t>
            </a:r>
          </a:p>
          <a:p>
            <a:pPr marL="342900" indent="-342900"/>
            <a:r>
              <a:rPr lang="it-IT" sz="2400" b="1">
                <a:solidFill>
                  <a:srgbClr val="663300"/>
                </a:solidFill>
              </a:rPr>
              <a:t>…</a:t>
            </a:r>
          </a:p>
        </p:txBody>
      </p:sp>
      <p:pic>
        <p:nvPicPr>
          <p:cNvPr id="10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EA495330-9002-4317-9AC8-44CA4BC8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27" y="76630"/>
            <a:ext cx="3569365" cy="115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 animBg="1"/>
      <p:bldP spid="94216" grpId="0" animBg="1"/>
      <p:bldP spid="94211" grpId="0" build="p"/>
      <p:bldP spid="94212" grpId="0"/>
      <p:bldP spid="942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AutoShape 5"/>
          <p:cNvSpPr>
            <a:spLocks noChangeArrowheads="1"/>
          </p:cNvSpPr>
          <p:nvPr/>
        </p:nvSpPr>
        <p:spPr bwMode="auto">
          <a:xfrm>
            <a:off x="1703512" y="3717032"/>
            <a:ext cx="8567738" cy="2665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3648075" y="1509533"/>
            <a:ext cx="4895850" cy="647700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9612" y="1497945"/>
            <a:ext cx="5172775" cy="6356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 b="1" dirty="0">
                <a:solidFill>
                  <a:srgbClr val="FFCC00"/>
                </a:solidFill>
              </a:rPr>
              <a:t>L’assemblea dei Soci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424112" y="2276872"/>
            <a:ext cx="7416800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it-IT" sz="2800" b="1" dirty="0">
                <a:solidFill>
                  <a:srgbClr val="663300"/>
                </a:solidFill>
              </a:rPr>
              <a:t>All’interno dell’assemblea dei soci,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it-IT" sz="2800" b="1" dirty="0">
                <a:solidFill>
                  <a:srgbClr val="663300"/>
                </a:solidFill>
              </a:rPr>
              <a:t>il socio è in un </a:t>
            </a:r>
            <a:r>
              <a:rPr lang="it-IT" sz="2800" b="1" dirty="0">
                <a:solidFill>
                  <a:srgbClr val="990000"/>
                </a:solidFill>
              </a:rPr>
              <a:t>rapporto di totale parità</a:t>
            </a:r>
            <a:r>
              <a:rPr lang="it-IT" sz="2800" b="1" dirty="0">
                <a:solidFill>
                  <a:srgbClr val="663300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it-IT" sz="2800" b="1" dirty="0">
                <a:solidFill>
                  <a:srgbClr val="663300"/>
                </a:solidFill>
              </a:rPr>
              <a:t>con il resto della compagine sociale.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6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16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L’assemblea può essere </a:t>
            </a:r>
            <a:r>
              <a:rPr lang="it-IT" sz="2000" b="1" dirty="0">
                <a:solidFill>
                  <a:srgbClr val="990000"/>
                </a:solidFill>
              </a:rPr>
              <a:t>ordinaria o straordinaria,</a:t>
            </a:r>
            <a:r>
              <a:rPr lang="it-IT" sz="2000" b="1" dirty="0">
                <a:solidFill>
                  <a:srgbClr val="6633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a seconda degli argomenti posti all’ordine del giorno.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In alcune ipotesi vi è l’obbligo delle assemblee separate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(art.2540 del codice civile).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6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L’assemblea deve essere convocata almeno una volta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all’anno entro 120 giorni dalla chiusura dell’esercizio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sociale. </a:t>
            </a:r>
          </a:p>
        </p:txBody>
      </p:sp>
      <p:pic>
        <p:nvPicPr>
          <p:cNvPr id="7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D8765D49-8AFF-4CEF-BAD4-B9D1F363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27" y="76629"/>
            <a:ext cx="3425349" cy="136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AutoShape 2"/>
          <p:cNvSpPr>
            <a:spLocks noChangeArrowheads="1"/>
          </p:cNvSpPr>
          <p:nvPr/>
        </p:nvSpPr>
        <p:spPr bwMode="auto">
          <a:xfrm>
            <a:off x="1631504" y="1123951"/>
            <a:ext cx="8567738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867" name="AutoShape 3"/>
          <p:cNvSpPr>
            <a:spLocks noChangeArrowheads="1"/>
          </p:cNvSpPr>
          <p:nvPr/>
        </p:nvSpPr>
        <p:spPr bwMode="auto">
          <a:xfrm>
            <a:off x="2423592" y="1992220"/>
            <a:ext cx="8929687" cy="1150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868" name="AutoShape 4"/>
          <p:cNvSpPr>
            <a:spLocks noChangeArrowheads="1"/>
          </p:cNvSpPr>
          <p:nvPr/>
        </p:nvSpPr>
        <p:spPr bwMode="auto">
          <a:xfrm>
            <a:off x="1891071" y="3507396"/>
            <a:ext cx="8567738" cy="1008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871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2609206" y="1123951"/>
            <a:ext cx="770413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L’assemblea è convocata mediante avviso che deve contenere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990000"/>
                </a:solidFill>
              </a:rPr>
              <a:t>il luogo, l’ora</a:t>
            </a:r>
            <a:r>
              <a:rPr lang="it-IT" sz="1800" b="1" dirty="0">
                <a:solidFill>
                  <a:srgbClr val="663300"/>
                </a:solidFill>
              </a:rPr>
              <a:t> di convocazione </a:t>
            </a:r>
            <a:r>
              <a:rPr lang="it-IT" sz="1800" b="1" dirty="0">
                <a:solidFill>
                  <a:srgbClr val="990000"/>
                </a:solidFill>
              </a:rPr>
              <a:t>e l’ordine del giorno.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800" b="1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1800" b="1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La convocazione può essere effettuata con pubblicazione sulla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Gazzetta Ufficiale o in un quotidiano indicato nello statuto almeno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15 giorni prima della convocazione oppure con altri </a:t>
            </a:r>
            <a:r>
              <a:rPr lang="it-IT" sz="1800" b="1" dirty="0">
                <a:solidFill>
                  <a:srgbClr val="990000"/>
                </a:solidFill>
              </a:rPr>
              <a:t>mezzi idonei.</a:t>
            </a:r>
          </a:p>
          <a:p>
            <a:pPr>
              <a:lnSpc>
                <a:spcPct val="80000"/>
              </a:lnSpc>
            </a:pPr>
            <a:endParaRPr lang="it-IT" sz="1800" b="1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endParaRPr lang="it-IT" sz="1800" b="1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990000"/>
                </a:solidFill>
              </a:rPr>
              <a:t>Le maggioranze richieste</a:t>
            </a:r>
            <a:r>
              <a:rPr lang="it-IT" sz="1800" b="1" dirty="0">
                <a:solidFill>
                  <a:srgbClr val="663300"/>
                </a:solidFill>
              </a:rPr>
              <a:t> per la costituzione delle assemblee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e per la validità delle deliberazioni sono determinate in via statutaria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e sono calcolate secondo il numero dei voti spettanti ai soci.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2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12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1800" b="1" dirty="0">
              <a:solidFill>
                <a:srgbClr val="663300"/>
              </a:solidFill>
            </a:endParaRPr>
          </a:p>
        </p:txBody>
      </p:sp>
      <p:pic>
        <p:nvPicPr>
          <p:cNvPr id="7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953CA18B-C91E-44D8-B510-D124D3D8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4998904"/>
            <a:ext cx="3682346" cy="147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4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4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48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8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8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nimBg="1"/>
      <p:bldP spid="164867" grpId="0" animBg="1"/>
      <p:bldP spid="164868" grpId="0" animBg="1"/>
      <p:bldP spid="1648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16" name="AutoShape 16"/>
          <p:cNvSpPr>
            <a:spLocks noChangeArrowheads="1"/>
          </p:cNvSpPr>
          <p:nvPr/>
        </p:nvSpPr>
        <p:spPr bwMode="auto">
          <a:xfrm>
            <a:off x="1127619" y="1731434"/>
            <a:ext cx="8567738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28018" name="AutoShape 18"/>
          <p:cNvSpPr>
            <a:spLocks noChangeArrowheads="1"/>
          </p:cNvSpPr>
          <p:nvPr/>
        </p:nvSpPr>
        <p:spPr bwMode="auto">
          <a:xfrm>
            <a:off x="1919536" y="3254904"/>
            <a:ext cx="8928100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2800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1991220" y="1340768"/>
            <a:ext cx="7704137" cy="345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it-IT" sz="14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14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All’assemblea possono</a:t>
            </a:r>
            <a:r>
              <a:rPr lang="it-IT" sz="2000" b="1" dirty="0">
                <a:solidFill>
                  <a:srgbClr val="990000"/>
                </a:solidFill>
              </a:rPr>
              <a:t> </a:t>
            </a:r>
            <a:r>
              <a:rPr lang="it-IT" sz="2800" b="1" dirty="0">
                <a:solidFill>
                  <a:srgbClr val="990000"/>
                </a:solidFill>
              </a:rPr>
              <a:t>partecipare tutti i soci</a:t>
            </a:r>
            <a:r>
              <a:rPr lang="it-IT" sz="2000" b="1" dirty="0">
                <a:solidFill>
                  <a:srgbClr val="6633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e </a:t>
            </a:r>
            <a:r>
              <a:rPr lang="it-IT" sz="2800" b="1" dirty="0">
                <a:solidFill>
                  <a:srgbClr val="990000"/>
                </a:solidFill>
              </a:rPr>
              <a:t>hanno diritto di voto</a:t>
            </a:r>
            <a:r>
              <a:rPr lang="it-IT" sz="2000" b="1" dirty="0">
                <a:solidFill>
                  <a:srgbClr val="990000"/>
                </a:solidFill>
              </a:rPr>
              <a:t> </a:t>
            </a:r>
            <a:r>
              <a:rPr lang="it-IT" sz="2000" b="1" dirty="0">
                <a:solidFill>
                  <a:srgbClr val="663300"/>
                </a:solidFill>
              </a:rPr>
              <a:t>solo i soci cooperatori iscritti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a da almeno novanta giorni.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b="1" dirty="0">
                <a:solidFill>
                  <a:srgbClr val="990000"/>
                </a:solidFill>
              </a:rPr>
              <a:t>E’ possibile il voto per delega,</a:t>
            </a:r>
            <a:r>
              <a:rPr lang="it-IT" sz="2800" b="1" dirty="0">
                <a:solidFill>
                  <a:srgbClr val="6633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ma i delegati devono essere soci.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Ogni socio può rappresentare fino a un massimo di dieci soci. </a:t>
            </a:r>
          </a:p>
        </p:txBody>
      </p:sp>
      <p:pic>
        <p:nvPicPr>
          <p:cNvPr id="6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25C5F2B9-1D31-463F-BA21-3556AE2C4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27" y="4876225"/>
            <a:ext cx="3682346" cy="147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8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80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6" grpId="0" animBg="1"/>
      <p:bldP spid="128018" grpId="0" animBg="1"/>
      <p:bldP spid="12800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5" name="AutoShape 15"/>
          <p:cNvSpPr>
            <a:spLocks noChangeArrowheads="1"/>
          </p:cNvSpPr>
          <p:nvPr/>
        </p:nvSpPr>
        <p:spPr bwMode="auto">
          <a:xfrm>
            <a:off x="1055441" y="856963"/>
            <a:ext cx="6912768" cy="1222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656" name="AutoShape 16"/>
          <p:cNvSpPr>
            <a:spLocks noChangeArrowheads="1"/>
          </p:cNvSpPr>
          <p:nvPr/>
        </p:nvSpPr>
        <p:spPr bwMode="auto">
          <a:xfrm>
            <a:off x="1703512" y="2314138"/>
            <a:ext cx="8352928" cy="1511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657" name="AutoShape 17"/>
          <p:cNvSpPr>
            <a:spLocks noChangeArrowheads="1"/>
          </p:cNvSpPr>
          <p:nvPr/>
        </p:nvSpPr>
        <p:spPr bwMode="auto">
          <a:xfrm>
            <a:off x="1559496" y="4092968"/>
            <a:ext cx="7992121" cy="151129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03512" y="872877"/>
            <a:ext cx="7129462" cy="2087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it-IT" sz="2000" b="1" dirty="0">
                <a:solidFill>
                  <a:srgbClr val="990000"/>
                </a:solidFill>
              </a:rPr>
              <a:t>Vale il principio di “una testa un voto”,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qualunque sia il numero delle azioni possedute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o il valore della quota. </a:t>
            </a:r>
          </a:p>
          <a:p>
            <a:pPr>
              <a:buFontTx/>
              <a:buNone/>
            </a:pPr>
            <a:endParaRPr lang="it-IT" sz="2000" b="1" dirty="0">
              <a:solidFill>
                <a:srgbClr val="663300"/>
              </a:solidFill>
            </a:endParaRP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Per </a:t>
            </a:r>
            <a:r>
              <a:rPr lang="it-IT" sz="2000" b="1" dirty="0">
                <a:solidFill>
                  <a:srgbClr val="990000"/>
                </a:solidFill>
              </a:rPr>
              <a:t>i soci cooperatori persone giuridiche</a:t>
            </a:r>
            <a:r>
              <a:rPr lang="it-IT" sz="2000" b="1" dirty="0">
                <a:solidFill>
                  <a:srgbClr val="663300"/>
                </a:solidFill>
              </a:rPr>
              <a:t> l’atto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costitutivo può attribuire </a:t>
            </a:r>
            <a:r>
              <a:rPr lang="it-IT" sz="2000" b="1" dirty="0">
                <a:solidFill>
                  <a:srgbClr val="990000"/>
                </a:solidFill>
              </a:rPr>
              <a:t>più voti, ma non più di cinque,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in relazione dell’ammontare della quota o al numero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dei loro membri.</a:t>
            </a:r>
          </a:p>
          <a:p>
            <a:pPr>
              <a:buFontTx/>
              <a:buNone/>
            </a:pPr>
            <a:endParaRPr lang="it-IT" sz="2000" b="1" dirty="0">
              <a:solidFill>
                <a:srgbClr val="663300"/>
              </a:solidFill>
            </a:endParaRP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Anche </a:t>
            </a:r>
            <a:r>
              <a:rPr lang="it-IT" sz="2000" b="1" dirty="0">
                <a:solidFill>
                  <a:srgbClr val="990000"/>
                </a:solidFill>
              </a:rPr>
              <a:t>ai soci detentori di strumenti finanziari</a:t>
            </a:r>
            <a:r>
              <a:rPr lang="it-IT" sz="2000" b="1" dirty="0">
                <a:solidFill>
                  <a:srgbClr val="663300"/>
                </a:solidFill>
              </a:rPr>
              <a:t> può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essere attribuito il diritto al voto, che in nessun caso può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essere superiore a 1/3 dei voti spettanti all’insieme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dei soci presenti.</a:t>
            </a:r>
          </a:p>
        </p:txBody>
      </p:sp>
      <p:pic>
        <p:nvPicPr>
          <p:cNvPr id="7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17949BD6-10B9-4BC1-BC12-A935ECFE4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86" y="5665684"/>
            <a:ext cx="3466323" cy="118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5" grpId="0" animBg="1"/>
      <p:bldP spid="112656" grpId="0" animBg="1"/>
      <p:bldP spid="112657" grpId="0" animBg="1"/>
      <p:bldP spid="1126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2" name="Freeform 14"/>
          <p:cNvSpPr>
            <a:spLocks/>
          </p:cNvSpPr>
          <p:nvPr/>
        </p:nvSpPr>
        <p:spPr bwMode="auto">
          <a:xfrm>
            <a:off x="6383958" y="1844004"/>
            <a:ext cx="936625" cy="1079500"/>
          </a:xfrm>
          <a:custGeom>
            <a:avLst/>
            <a:gdLst>
              <a:gd name="T0" fmla="*/ 0 w 590"/>
              <a:gd name="T1" fmla="*/ 0 h 680"/>
              <a:gd name="T2" fmla="*/ 2147483647 w 590"/>
              <a:gd name="T3" fmla="*/ 2147483647 h 680"/>
              <a:gd name="T4" fmla="*/ 2147483647 w 590"/>
              <a:gd name="T5" fmla="*/ 2147483647 h 680"/>
              <a:gd name="T6" fmla="*/ 2147483647 w 590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90" h="680">
                <a:moveTo>
                  <a:pt x="0" y="0"/>
                </a:moveTo>
                <a:cubicBezTo>
                  <a:pt x="132" y="45"/>
                  <a:pt x="265" y="91"/>
                  <a:pt x="318" y="182"/>
                </a:cubicBezTo>
                <a:cubicBezTo>
                  <a:pt x="371" y="273"/>
                  <a:pt x="273" y="461"/>
                  <a:pt x="318" y="544"/>
                </a:cubicBezTo>
                <a:cubicBezTo>
                  <a:pt x="363" y="627"/>
                  <a:pt x="545" y="657"/>
                  <a:pt x="590" y="680"/>
                </a:cubicBezTo>
              </a:path>
            </a:pathLst>
          </a:custGeom>
          <a:noFill/>
          <a:ln w="38100" cap="flat" cmpd="sng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0783" name="Freeform 15"/>
          <p:cNvSpPr>
            <a:spLocks/>
          </p:cNvSpPr>
          <p:nvPr/>
        </p:nvSpPr>
        <p:spPr bwMode="auto">
          <a:xfrm rot="4830597">
            <a:off x="6599858" y="2780630"/>
            <a:ext cx="936625" cy="1079500"/>
          </a:xfrm>
          <a:custGeom>
            <a:avLst/>
            <a:gdLst>
              <a:gd name="T0" fmla="*/ 0 w 590"/>
              <a:gd name="T1" fmla="*/ 0 h 680"/>
              <a:gd name="T2" fmla="*/ 2147483647 w 590"/>
              <a:gd name="T3" fmla="*/ 2147483647 h 680"/>
              <a:gd name="T4" fmla="*/ 2147483647 w 590"/>
              <a:gd name="T5" fmla="*/ 2147483647 h 680"/>
              <a:gd name="T6" fmla="*/ 2147483647 w 590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90" h="680">
                <a:moveTo>
                  <a:pt x="0" y="0"/>
                </a:moveTo>
                <a:cubicBezTo>
                  <a:pt x="132" y="45"/>
                  <a:pt x="265" y="91"/>
                  <a:pt x="318" y="182"/>
                </a:cubicBezTo>
                <a:cubicBezTo>
                  <a:pt x="371" y="273"/>
                  <a:pt x="273" y="461"/>
                  <a:pt x="318" y="544"/>
                </a:cubicBezTo>
                <a:cubicBezTo>
                  <a:pt x="363" y="627"/>
                  <a:pt x="545" y="657"/>
                  <a:pt x="590" y="680"/>
                </a:cubicBezTo>
              </a:path>
            </a:pathLst>
          </a:custGeom>
          <a:noFill/>
          <a:ln w="38100" cap="flat" cmpd="sng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0784" name="Freeform 16"/>
          <p:cNvSpPr>
            <a:spLocks/>
          </p:cNvSpPr>
          <p:nvPr/>
        </p:nvSpPr>
        <p:spPr bwMode="auto">
          <a:xfrm rot="10800000">
            <a:off x="6744321" y="4291930"/>
            <a:ext cx="936625" cy="1368425"/>
          </a:xfrm>
          <a:custGeom>
            <a:avLst/>
            <a:gdLst>
              <a:gd name="T0" fmla="*/ 0 w 590"/>
              <a:gd name="T1" fmla="*/ 0 h 680"/>
              <a:gd name="T2" fmla="*/ 2147483647 w 590"/>
              <a:gd name="T3" fmla="*/ 2147483647 h 680"/>
              <a:gd name="T4" fmla="*/ 2147483647 w 590"/>
              <a:gd name="T5" fmla="*/ 2147483647 h 680"/>
              <a:gd name="T6" fmla="*/ 2147483647 w 590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90" h="680">
                <a:moveTo>
                  <a:pt x="0" y="0"/>
                </a:moveTo>
                <a:cubicBezTo>
                  <a:pt x="132" y="45"/>
                  <a:pt x="265" y="91"/>
                  <a:pt x="318" y="182"/>
                </a:cubicBezTo>
                <a:cubicBezTo>
                  <a:pt x="371" y="273"/>
                  <a:pt x="273" y="461"/>
                  <a:pt x="318" y="544"/>
                </a:cubicBezTo>
                <a:cubicBezTo>
                  <a:pt x="363" y="627"/>
                  <a:pt x="545" y="657"/>
                  <a:pt x="590" y="680"/>
                </a:cubicBezTo>
              </a:path>
            </a:pathLst>
          </a:custGeom>
          <a:noFill/>
          <a:ln w="38100" cap="flat" cmpd="sng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60778" name="Group 10"/>
          <p:cNvGrpSpPr>
            <a:grpSpLocks/>
          </p:cNvGrpSpPr>
          <p:nvPr/>
        </p:nvGrpSpPr>
        <p:grpSpPr bwMode="auto">
          <a:xfrm>
            <a:off x="2712070" y="1196305"/>
            <a:ext cx="4392612" cy="2087563"/>
            <a:chOff x="204" y="754"/>
            <a:chExt cx="2767" cy="1315"/>
          </a:xfrm>
        </p:grpSpPr>
        <p:sp>
          <p:nvSpPr>
            <p:cNvPr id="8207" name="AutoShape 6"/>
            <p:cNvSpPr>
              <a:spLocks noChangeArrowheads="1"/>
            </p:cNvSpPr>
            <p:nvPr/>
          </p:nvSpPr>
          <p:spPr bwMode="auto">
            <a:xfrm>
              <a:off x="204" y="754"/>
              <a:ext cx="2495" cy="131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 w="9525" algn="ctr">
              <a:solidFill>
                <a:srgbClr val="FF9933"/>
              </a:solidFill>
              <a:round/>
              <a:headEnd/>
              <a:tailEnd/>
            </a:ln>
            <a:effectLst>
              <a:outerShdw dist="35921" dir="2700000" algn="ctr" rotWithShape="0">
                <a:srgbClr val="33330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08" name="Rectangle 2"/>
            <p:cNvSpPr>
              <a:spLocks noChangeArrowheads="1"/>
            </p:cNvSpPr>
            <p:nvPr/>
          </p:nvSpPr>
          <p:spPr bwMode="auto">
            <a:xfrm>
              <a:off x="204" y="845"/>
              <a:ext cx="2767" cy="1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lnSpc>
                  <a:spcPct val="80000"/>
                </a:lnSpc>
              </a:pPr>
              <a:r>
                <a:rPr lang="it-IT" sz="2400" b="1">
                  <a:solidFill>
                    <a:srgbClr val="663300"/>
                  </a:solidFill>
                </a:rPr>
                <a:t>Per procedere alla </a:t>
              </a:r>
              <a:r>
                <a:rPr lang="it-IT" b="1">
                  <a:solidFill>
                    <a:srgbClr val="CC3300"/>
                  </a:solidFill>
                </a:rPr>
                <a:t>legale costituzione</a:t>
              </a:r>
              <a:r>
                <a:rPr lang="it-IT" sz="2400" b="1">
                  <a:solidFill>
                    <a:srgbClr val="663300"/>
                  </a:solidFill>
                </a:rPr>
                <a:t> di una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it-IT" sz="2400" b="1">
                  <a:solidFill>
                    <a:srgbClr val="663300"/>
                  </a:solidFill>
                </a:rPr>
                <a:t>cooperativa è necessario che </a:t>
              </a:r>
              <a:r>
                <a:rPr lang="it-IT" b="1">
                  <a:solidFill>
                    <a:srgbClr val="CC3300"/>
                  </a:solidFill>
                </a:rPr>
                <a:t>i soci siano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it-IT" b="1">
                  <a:solidFill>
                    <a:srgbClr val="CC3300"/>
                  </a:solidFill>
                </a:rPr>
                <a:t>almeno tre.</a:t>
              </a:r>
            </a:p>
          </p:txBody>
        </p:sp>
      </p:grpSp>
      <p:grpSp>
        <p:nvGrpSpPr>
          <p:cNvPr id="160779" name="Group 11"/>
          <p:cNvGrpSpPr>
            <a:grpSpLocks/>
          </p:cNvGrpSpPr>
          <p:nvPr/>
        </p:nvGrpSpPr>
        <p:grpSpPr bwMode="auto">
          <a:xfrm>
            <a:off x="7176120" y="1340768"/>
            <a:ext cx="4464050" cy="3311525"/>
            <a:chOff x="2925" y="1117"/>
            <a:chExt cx="2812" cy="2086"/>
          </a:xfrm>
        </p:grpSpPr>
        <p:sp>
          <p:nvSpPr>
            <p:cNvPr id="8205" name="AutoShape 7"/>
            <p:cNvSpPr>
              <a:spLocks noChangeArrowheads="1"/>
            </p:cNvSpPr>
            <p:nvPr/>
          </p:nvSpPr>
          <p:spPr bwMode="auto">
            <a:xfrm>
              <a:off x="2925" y="1117"/>
              <a:ext cx="2767" cy="20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 w="9525" algn="ctr">
              <a:solidFill>
                <a:srgbClr val="FF9933"/>
              </a:solidFill>
              <a:round/>
              <a:headEnd/>
              <a:tailEnd/>
            </a:ln>
            <a:effectLst>
              <a:outerShdw dist="35921" dir="2700000" algn="ctr" rotWithShape="0">
                <a:srgbClr val="33330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06" name="Rectangle 3"/>
            <p:cNvSpPr>
              <a:spLocks noChangeArrowheads="1"/>
            </p:cNvSpPr>
            <p:nvPr/>
          </p:nvSpPr>
          <p:spPr bwMode="auto">
            <a:xfrm>
              <a:off x="2925" y="1298"/>
              <a:ext cx="2812" cy="1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lnSpc>
                  <a:spcPct val="80000"/>
                </a:lnSpc>
              </a:pPr>
              <a:r>
                <a:rPr lang="it-IT" sz="2400" b="1" dirty="0">
                  <a:solidFill>
                    <a:srgbClr val="663300"/>
                  </a:solidFill>
                </a:rPr>
                <a:t>Se la cooperativa è formata </a:t>
              </a:r>
              <a:r>
                <a:rPr lang="it-IT" b="1" dirty="0">
                  <a:solidFill>
                    <a:srgbClr val="CC3300"/>
                  </a:solidFill>
                </a:rPr>
                <a:t>da tre a otto soci</a:t>
              </a:r>
              <a:r>
                <a:rPr lang="it-IT" sz="2400" b="1" dirty="0">
                  <a:solidFill>
                    <a:srgbClr val="663300"/>
                  </a:solidFill>
                </a:rPr>
                <a:t> 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it-IT" sz="2400" b="1" dirty="0">
                  <a:solidFill>
                    <a:srgbClr val="663300"/>
                  </a:solidFill>
                </a:rPr>
                <a:t>è obbligatorio che siano    persone fisiche 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it-IT" sz="2400" b="1" dirty="0">
                  <a:solidFill>
                    <a:srgbClr val="663300"/>
                  </a:solidFill>
                </a:rPr>
                <a:t>            e che la società 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it-IT" sz="2400" b="1" dirty="0">
                  <a:solidFill>
                    <a:srgbClr val="663300"/>
                  </a:solidFill>
                </a:rPr>
                <a:t>     adotti le norme 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it-IT" sz="2400" b="1" dirty="0">
                  <a:solidFill>
                    <a:srgbClr val="663300"/>
                  </a:solidFill>
                </a:rPr>
                <a:t>della </a:t>
              </a:r>
              <a:r>
                <a:rPr lang="it-IT" b="1" dirty="0">
                  <a:solidFill>
                    <a:srgbClr val="CC3300"/>
                  </a:solidFill>
                </a:rPr>
                <a:t>società a responsabilità limitata.</a:t>
              </a:r>
            </a:p>
          </p:txBody>
        </p:sp>
      </p:grpSp>
      <p:grpSp>
        <p:nvGrpSpPr>
          <p:cNvPr id="160780" name="Group 12"/>
          <p:cNvGrpSpPr>
            <a:grpSpLocks/>
          </p:cNvGrpSpPr>
          <p:nvPr/>
        </p:nvGrpSpPr>
        <p:grpSpPr bwMode="auto">
          <a:xfrm>
            <a:off x="2927971" y="3644229"/>
            <a:ext cx="4105275" cy="1296988"/>
            <a:chOff x="249" y="2205"/>
            <a:chExt cx="2586" cy="817"/>
          </a:xfrm>
        </p:grpSpPr>
        <p:sp>
          <p:nvSpPr>
            <p:cNvPr id="8203" name="AutoShape 8"/>
            <p:cNvSpPr>
              <a:spLocks noChangeArrowheads="1"/>
            </p:cNvSpPr>
            <p:nvPr/>
          </p:nvSpPr>
          <p:spPr bwMode="auto">
            <a:xfrm>
              <a:off x="249" y="2205"/>
              <a:ext cx="2495" cy="8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 w="9525" algn="ctr">
              <a:solidFill>
                <a:srgbClr val="FF9933"/>
              </a:solidFill>
              <a:round/>
              <a:headEnd/>
              <a:tailEnd/>
            </a:ln>
            <a:effectLst>
              <a:outerShdw dist="35921" dir="2700000" algn="ctr" rotWithShape="0">
                <a:srgbClr val="33330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04" name="Rectangle 4"/>
            <p:cNvSpPr>
              <a:spLocks noChangeArrowheads="1"/>
            </p:cNvSpPr>
            <p:nvPr/>
          </p:nvSpPr>
          <p:spPr bwMode="auto">
            <a:xfrm>
              <a:off x="340" y="2296"/>
              <a:ext cx="2495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lnSpc>
                  <a:spcPct val="80000"/>
                </a:lnSpc>
              </a:pPr>
              <a:r>
                <a:rPr lang="it-IT" sz="2400" b="1">
                  <a:solidFill>
                    <a:srgbClr val="663300"/>
                  </a:solidFill>
                </a:rPr>
                <a:t>Se i soci sono </a:t>
              </a:r>
              <a:r>
                <a:rPr lang="it-IT" sz="2400" b="1">
                  <a:solidFill>
                    <a:srgbClr val="CC3300"/>
                  </a:solidFill>
                </a:rPr>
                <a:t>almeno nove</a:t>
              </a:r>
              <a:r>
                <a:rPr lang="it-IT" sz="2400" b="1">
                  <a:solidFill>
                    <a:srgbClr val="663300"/>
                  </a:solidFill>
                </a:rPr>
                <a:t> non sussiste tale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it-IT" sz="2400" b="1">
                  <a:solidFill>
                    <a:srgbClr val="663300"/>
                  </a:solidFill>
                </a:rPr>
                <a:t>vincolo. </a:t>
              </a:r>
            </a:p>
          </p:txBody>
        </p:sp>
      </p:grpSp>
      <p:grpSp>
        <p:nvGrpSpPr>
          <p:cNvPr id="160781" name="Group 13"/>
          <p:cNvGrpSpPr>
            <a:grpSpLocks/>
          </p:cNvGrpSpPr>
          <p:nvPr/>
        </p:nvGrpSpPr>
        <p:grpSpPr bwMode="auto">
          <a:xfrm>
            <a:off x="2927970" y="5157117"/>
            <a:ext cx="7993062" cy="1303969"/>
            <a:chOff x="340" y="3249"/>
            <a:chExt cx="5035" cy="913"/>
          </a:xfrm>
        </p:grpSpPr>
        <p:sp>
          <p:nvSpPr>
            <p:cNvPr id="8201" name="AutoShape 9"/>
            <p:cNvSpPr>
              <a:spLocks noChangeArrowheads="1"/>
            </p:cNvSpPr>
            <p:nvPr/>
          </p:nvSpPr>
          <p:spPr bwMode="auto">
            <a:xfrm>
              <a:off x="340" y="3249"/>
              <a:ext cx="5035" cy="90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 w="9525" algn="ctr">
              <a:solidFill>
                <a:srgbClr val="FF9933"/>
              </a:solidFill>
              <a:round/>
              <a:headEnd/>
              <a:tailEnd/>
            </a:ln>
            <a:effectLst>
              <a:outerShdw dist="35921" dir="2700000" algn="ctr" rotWithShape="0">
                <a:srgbClr val="33330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02" name="Rectangle 5"/>
            <p:cNvSpPr>
              <a:spLocks noChangeArrowheads="1"/>
            </p:cNvSpPr>
            <p:nvPr/>
          </p:nvSpPr>
          <p:spPr bwMode="auto">
            <a:xfrm>
              <a:off x="431" y="3339"/>
              <a:ext cx="4808" cy="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lnSpc>
                  <a:spcPct val="80000"/>
                </a:lnSpc>
              </a:pPr>
              <a:r>
                <a:rPr lang="it-IT" sz="2400" b="1">
                  <a:solidFill>
                    <a:srgbClr val="663300"/>
                  </a:solidFill>
                </a:rPr>
                <a:t>La legge determina il </a:t>
              </a:r>
              <a:r>
                <a:rPr lang="it-IT" b="1">
                  <a:solidFill>
                    <a:srgbClr val="CC3300"/>
                  </a:solidFill>
                </a:rPr>
                <a:t>numero minimo dei soci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it-IT" sz="2400" b="1">
                  <a:solidFill>
                    <a:srgbClr val="663300"/>
                  </a:solidFill>
                </a:rPr>
                <a:t>     necessario per la costituzione di particolari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it-IT" sz="2400" b="1">
                  <a:solidFill>
                    <a:srgbClr val="663300"/>
                  </a:solidFill>
                </a:rPr>
                <a:t>  categorie di cooperative.</a:t>
              </a:r>
            </a:p>
          </p:txBody>
        </p:sp>
      </p:grpSp>
      <p:pic>
        <p:nvPicPr>
          <p:cNvPr id="18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D95CC757-82A4-4782-8715-1E5C3408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6" y="20637"/>
            <a:ext cx="2856999" cy="114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6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2" grpId="0" animBg="1"/>
      <p:bldP spid="160783" grpId="0" animBg="1"/>
      <p:bldP spid="16078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5" name="AutoShape 9"/>
          <p:cNvSpPr>
            <a:spLocks noChangeArrowheads="1"/>
          </p:cNvSpPr>
          <p:nvPr/>
        </p:nvSpPr>
        <p:spPr bwMode="auto">
          <a:xfrm>
            <a:off x="2578226" y="4220493"/>
            <a:ext cx="2293538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32106" name="AutoShape 10"/>
          <p:cNvSpPr>
            <a:spLocks noChangeArrowheads="1"/>
          </p:cNvSpPr>
          <p:nvPr/>
        </p:nvSpPr>
        <p:spPr bwMode="auto">
          <a:xfrm>
            <a:off x="2578226" y="5373018"/>
            <a:ext cx="2293538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32104" name="AutoShape 8"/>
          <p:cNvSpPr>
            <a:spLocks noChangeArrowheads="1"/>
          </p:cNvSpPr>
          <p:nvPr/>
        </p:nvSpPr>
        <p:spPr bwMode="auto">
          <a:xfrm>
            <a:off x="2578226" y="3140992"/>
            <a:ext cx="7406878" cy="935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2855640" y="1340768"/>
            <a:ext cx="7632700" cy="52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it-IT" sz="2000" b="1">
                <a:solidFill>
                  <a:srgbClr val="663300"/>
                </a:solidFill>
              </a:rPr>
              <a:t>Nelle </a:t>
            </a:r>
            <a:r>
              <a:rPr lang="it-IT" b="1">
                <a:solidFill>
                  <a:srgbClr val="990000"/>
                </a:solidFill>
              </a:rPr>
              <a:t>cooperative di “supporto”</a:t>
            </a:r>
            <a:r>
              <a:rPr lang="it-IT" sz="2000" b="1">
                <a:solidFill>
                  <a:srgbClr val="663300"/>
                </a:solidFill>
              </a:rPr>
              <a:t> dove è presente </a:t>
            </a:r>
          </a:p>
          <a:p>
            <a:pPr marL="342900" indent="-342900">
              <a:lnSpc>
                <a:spcPct val="80000"/>
              </a:lnSpc>
            </a:pPr>
            <a:r>
              <a:rPr lang="it-IT" sz="2000" b="1">
                <a:solidFill>
                  <a:srgbClr val="663300"/>
                </a:solidFill>
              </a:rPr>
              <a:t>la figura del </a:t>
            </a:r>
            <a:r>
              <a:rPr lang="it-IT" b="1">
                <a:solidFill>
                  <a:srgbClr val="990000"/>
                </a:solidFill>
              </a:rPr>
              <a:t>“socio-imprenditore</a:t>
            </a:r>
            <a:r>
              <a:rPr lang="it-IT" sz="2000" b="1">
                <a:solidFill>
                  <a:srgbClr val="663300"/>
                </a:solidFill>
              </a:rPr>
              <a:t>” è possibile</a:t>
            </a:r>
          </a:p>
          <a:p>
            <a:pPr marL="342900" indent="-342900">
              <a:lnSpc>
                <a:spcPct val="80000"/>
              </a:lnSpc>
            </a:pPr>
            <a:r>
              <a:rPr lang="it-IT" sz="2000" b="1">
                <a:solidFill>
                  <a:srgbClr val="663300"/>
                </a:solidFill>
              </a:rPr>
              <a:t>attribuire un </a:t>
            </a:r>
            <a:r>
              <a:rPr lang="it-IT" b="1">
                <a:solidFill>
                  <a:srgbClr val="990000"/>
                </a:solidFill>
              </a:rPr>
              <a:t>voto plurimo</a:t>
            </a:r>
            <a:r>
              <a:rPr lang="it-IT" sz="2000" b="1">
                <a:solidFill>
                  <a:srgbClr val="663300"/>
                </a:solidFill>
              </a:rPr>
              <a:t> ad una categoria di soci</a:t>
            </a:r>
          </a:p>
          <a:p>
            <a:pPr marL="342900" indent="-342900">
              <a:lnSpc>
                <a:spcPct val="80000"/>
              </a:lnSpc>
            </a:pPr>
            <a:r>
              <a:rPr lang="it-IT" sz="2000" b="1">
                <a:solidFill>
                  <a:srgbClr val="663300"/>
                </a:solidFill>
              </a:rPr>
              <a:t>in ragione della partecipazione allo scambio mutualistico. </a:t>
            </a:r>
          </a:p>
          <a:p>
            <a:pPr marL="342900" indent="-342900">
              <a:lnSpc>
                <a:spcPct val="80000"/>
              </a:lnSpc>
            </a:pPr>
            <a:endParaRPr lang="it-IT" sz="2000" b="1">
              <a:solidFill>
                <a:srgbClr val="6633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it-IT" b="1">
                <a:solidFill>
                  <a:srgbClr val="990000"/>
                </a:solidFill>
              </a:rPr>
              <a:t>L’attribuzione del voto plurimo è però</a:t>
            </a:r>
          </a:p>
          <a:p>
            <a:pPr marL="342900" indent="-342900">
              <a:lnSpc>
                <a:spcPct val="80000"/>
              </a:lnSpc>
            </a:pPr>
            <a:r>
              <a:rPr lang="it-IT" b="1">
                <a:solidFill>
                  <a:srgbClr val="990000"/>
                </a:solidFill>
              </a:rPr>
              <a:t>condizionata da una duplice limitazione:</a:t>
            </a:r>
          </a:p>
          <a:p>
            <a:pPr marL="342900" indent="-342900">
              <a:lnSpc>
                <a:spcPct val="80000"/>
              </a:lnSpc>
            </a:pPr>
            <a:endParaRPr lang="it-IT" sz="1200" b="1">
              <a:solidFill>
                <a:srgbClr val="990000"/>
              </a:solidFill>
            </a:endParaRPr>
          </a:p>
          <a:p>
            <a:pPr marL="342900" indent="-342900">
              <a:lnSpc>
                <a:spcPct val="80000"/>
              </a:lnSpc>
              <a:buSzPct val="160000"/>
            </a:pPr>
            <a:r>
              <a:rPr lang="it-IT" sz="2400" b="1">
                <a:solidFill>
                  <a:srgbClr val="990000"/>
                </a:solidFill>
              </a:rPr>
              <a:t>Individuale</a:t>
            </a:r>
          </a:p>
          <a:p>
            <a:pPr marL="342900" indent="-342900">
              <a:lnSpc>
                <a:spcPct val="80000"/>
              </a:lnSpc>
              <a:buSzPct val="160000"/>
            </a:pPr>
            <a:r>
              <a:rPr lang="it-IT" sz="1800" b="1">
                <a:solidFill>
                  <a:srgbClr val="663300"/>
                </a:solidFill>
              </a:rPr>
              <a:t>ciascun “socio pesante” non può esprimere più </a:t>
            </a:r>
          </a:p>
          <a:p>
            <a:pPr marL="342900" indent="-342900">
              <a:lnSpc>
                <a:spcPct val="80000"/>
              </a:lnSpc>
              <a:buSzPct val="160000"/>
            </a:pPr>
            <a:r>
              <a:rPr lang="it-IT" sz="1800" b="1">
                <a:solidFill>
                  <a:srgbClr val="663300"/>
                </a:solidFill>
              </a:rPr>
              <a:t>di 1/10 dei voti in ciascuna assemblea generale;</a:t>
            </a:r>
          </a:p>
          <a:p>
            <a:pPr marL="342900" indent="-342900">
              <a:lnSpc>
                <a:spcPct val="80000"/>
              </a:lnSpc>
              <a:buSzPct val="160000"/>
            </a:pPr>
            <a:r>
              <a:rPr lang="it-IT" sz="1400" b="1">
                <a:solidFill>
                  <a:srgbClr val="663300"/>
                </a:solidFill>
              </a:rPr>
              <a:t>	</a:t>
            </a:r>
          </a:p>
          <a:p>
            <a:pPr marL="342900" indent="-342900">
              <a:lnSpc>
                <a:spcPct val="80000"/>
              </a:lnSpc>
              <a:buSzPct val="160000"/>
            </a:pPr>
            <a:r>
              <a:rPr lang="it-IT" sz="2400" b="1">
                <a:solidFill>
                  <a:srgbClr val="990000"/>
                </a:solidFill>
              </a:rPr>
              <a:t>di categoria</a:t>
            </a:r>
          </a:p>
          <a:p>
            <a:pPr marL="342900" indent="-342900">
              <a:lnSpc>
                <a:spcPct val="80000"/>
              </a:lnSpc>
              <a:buSzPct val="160000"/>
            </a:pPr>
            <a:r>
              <a:rPr lang="it-IT" sz="1800" b="1">
                <a:solidFill>
                  <a:srgbClr val="663300"/>
                </a:solidFill>
              </a:rPr>
              <a:t>alla categoria non può essere attribuito più di 1/3 dei voti</a:t>
            </a:r>
          </a:p>
          <a:p>
            <a:pPr marL="342900" indent="-342900">
              <a:lnSpc>
                <a:spcPct val="80000"/>
              </a:lnSpc>
              <a:buSzPct val="160000"/>
            </a:pPr>
            <a:r>
              <a:rPr lang="it-IT" sz="1800" b="1">
                <a:solidFill>
                  <a:srgbClr val="663300"/>
                </a:solidFill>
              </a:rPr>
              <a:t>spettanti all’insieme dei soci presenti o rappresentati </a:t>
            </a:r>
          </a:p>
          <a:p>
            <a:pPr marL="342900" indent="-342900">
              <a:lnSpc>
                <a:spcPct val="80000"/>
              </a:lnSpc>
              <a:buSzPct val="160000"/>
            </a:pPr>
            <a:r>
              <a:rPr lang="it-IT" sz="1800" b="1">
                <a:solidFill>
                  <a:srgbClr val="663300"/>
                </a:solidFill>
              </a:rPr>
              <a:t>in ciascuna assemblea generale.</a:t>
            </a:r>
          </a:p>
        </p:txBody>
      </p:sp>
      <p:pic>
        <p:nvPicPr>
          <p:cNvPr id="7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7824CE8A-8845-4A70-AD50-37153D294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27" y="76629"/>
            <a:ext cx="3425349" cy="126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" grpId="0" animBg="1"/>
      <p:bldP spid="132106" grpId="0" animBg="1"/>
      <p:bldP spid="132104" grpId="0" animBg="1"/>
      <p:bldP spid="1320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1"/>
          <p:cNvSpPr>
            <a:spLocks noChangeArrowheads="1"/>
          </p:cNvSpPr>
          <p:nvPr/>
        </p:nvSpPr>
        <p:spPr bwMode="auto">
          <a:xfrm>
            <a:off x="2531268" y="430037"/>
            <a:ext cx="7129463" cy="647700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1703512" y="1406256"/>
            <a:ext cx="8280401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6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33301"/>
            <a:ext cx="8229600" cy="8477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it-IT" sz="3600" b="1" dirty="0">
                <a:solidFill>
                  <a:srgbClr val="FFCC00"/>
                </a:solidFill>
              </a:rPr>
              <a:t>Il Consiglio di Amministrazione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90030" y="1596480"/>
            <a:ext cx="7559675" cy="29517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È l'organo che ha il compito di </a:t>
            </a:r>
            <a:r>
              <a:rPr lang="it-IT" sz="2400" b="1" dirty="0">
                <a:solidFill>
                  <a:srgbClr val="990000"/>
                </a:solidFill>
              </a:rPr>
              <a:t>gestire l'impresa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 dirty="0">
                <a:solidFill>
                  <a:srgbClr val="990000"/>
                </a:solidFill>
              </a:rPr>
              <a:t>sociale </a:t>
            </a:r>
            <a:r>
              <a:rPr lang="it-IT" sz="2000" b="1" dirty="0">
                <a:solidFill>
                  <a:srgbClr val="663300"/>
                </a:solidFill>
              </a:rPr>
              <a:t>secondo </a:t>
            </a:r>
            <a:r>
              <a:rPr lang="it-IT" sz="2400" b="1" dirty="0">
                <a:solidFill>
                  <a:srgbClr val="990000"/>
                </a:solidFill>
              </a:rPr>
              <a:t>l'indirizzo strategico determinato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 dirty="0">
                <a:solidFill>
                  <a:srgbClr val="990000"/>
                </a:solidFill>
              </a:rPr>
              <a:t>dall’assemblea dei soci</a:t>
            </a:r>
            <a:r>
              <a:rPr lang="it-IT" sz="2000" b="1" dirty="0">
                <a:solidFill>
                  <a:srgbClr val="663300"/>
                </a:solidFill>
              </a:rPr>
              <a:t> e nei limiti fissati dallo statuto.</a:t>
            </a:r>
            <a:endParaRPr lang="it-IT" b="1" dirty="0">
              <a:solidFill>
                <a:srgbClr val="663300"/>
              </a:solidFill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461467" y="2880808"/>
            <a:ext cx="741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È subordinato all'assemblea, che lo elegge </a:t>
            </a:r>
          </a:p>
          <a:p>
            <a:pPr marL="342900" indent="-342900">
              <a:lnSpc>
                <a:spcPct val="8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e della cui fiducia deve godere nel corso di tutto il mandato.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2425697" y="3597244"/>
            <a:ext cx="7991475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it-IT" sz="1800" b="1" dirty="0">
                <a:solidFill>
                  <a:srgbClr val="663300"/>
                </a:solidFill>
              </a:rPr>
              <a:t>Gli amministratori durano in carica per un periodo massimo </a:t>
            </a:r>
          </a:p>
          <a:p>
            <a:pPr marL="342900" indent="-342900">
              <a:lnSpc>
                <a:spcPct val="80000"/>
              </a:lnSpc>
            </a:pPr>
            <a:r>
              <a:rPr lang="it-IT" sz="1800" b="1" dirty="0">
                <a:solidFill>
                  <a:srgbClr val="663300"/>
                </a:solidFill>
              </a:rPr>
              <a:t>di tre esercizi. Sono rieleggibili per tre mandati consecutivi </a:t>
            </a:r>
          </a:p>
          <a:p>
            <a:pPr marL="342900" indent="-342900">
              <a:lnSpc>
                <a:spcPct val="80000"/>
              </a:lnSpc>
            </a:pPr>
            <a:r>
              <a:rPr lang="it-IT" sz="1800" b="1" dirty="0">
                <a:solidFill>
                  <a:srgbClr val="663300"/>
                </a:solidFill>
              </a:rPr>
              <a:t>nelle coop Spa mentre non vi è alcun limite nelle coop </a:t>
            </a:r>
            <a:r>
              <a:rPr lang="it-IT" sz="1800" b="1" dirty="0" err="1">
                <a:solidFill>
                  <a:srgbClr val="663300"/>
                </a:solidFill>
              </a:rPr>
              <a:t>srl</a:t>
            </a:r>
            <a:r>
              <a:rPr lang="it-IT" sz="1800" b="1" dirty="0">
                <a:solidFill>
                  <a:srgbClr val="663300"/>
                </a:solidFill>
              </a:rPr>
              <a:t>. </a:t>
            </a:r>
          </a:p>
          <a:p>
            <a:pPr marL="342900" indent="-342900">
              <a:lnSpc>
                <a:spcPct val="80000"/>
              </a:lnSpc>
            </a:pPr>
            <a:endParaRPr lang="it-IT" sz="1800" b="1" dirty="0">
              <a:solidFill>
                <a:srgbClr val="663300"/>
              </a:solidFill>
            </a:endParaRPr>
          </a:p>
        </p:txBody>
      </p:sp>
      <p:pic>
        <p:nvPicPr>
          <p:cNvPr id="9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17F7932D-AA72-4544-899B-0319BD176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26" y="4964187"/>
            <a:ext cx="3682346" cy="147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7" grpId="0" animBg="1"/>
      <p:bldP spid="98307" grpId="0" build="p"/>
      <p:bldP spid="98309" grpId="0"/>
      <p:bldP spid="983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85" name="AutoShape 21"/>
          <p:cNvSpPr>
            <a:spLocks noChangeArrowheads="1"/>
          </p:cNvSpPr>
          <p:nvPr/>
        </p:nvSpPr>
        <p:spPr bwMode="auto">
          <a:xfrm>
            <a:off x="2205165" y="3068960"/>
            <a:ext cx="7416800" cy="1728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79650" y="692696"/>
            <a:ext cx="7561262" cy="1150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Gli amministratori devono essere per la maggioranza scelti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tra i soci persone fisiche o i rappresentanti di persone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giuridiche socie.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Possono anche essere nominati amministratori persone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non socie in misura minoritaria e purché sia previsto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statutariamente.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b="1" dirty="0">
              <a:solidFill>
                <a:srgbClr val="663300"/>
              </a:solidFill>
            </a:endParaRPr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2279650" y="3068960"/>
            <a:ext cx="7343775" cy="168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All’interno del consiglio di amministrazione </a:t>
            </a:r>
            <a:r>
              <a:rPr lang="it-IT" sz="2400" b="1" dirty="0">
                <a:solidFill>
                  <a:srgbClr val="990000"/>
                </a:solidFill>
              </a:rPr>
              <a:t>viene </a:t>
            </a:r>
          </a:p>
          <a:p>
            <a:pPr marL="342900" indent="-342900">
              <a:lnSpc>
                <a:spcPct val="80000"/>
              </a:lnSpc>
            </a:pPr>
            <a:r>
              <a:rPr lang="it-IT" sz="2400" b="1" dirty="0">
                <a:solidFill>
                  <a:srgbClr val="990000"/>
                </a:solidFill>
              </a:rPr>
              <a:t>eletto un Presidente,</a:t>
            </a:r>
            <a:r>
              <a:rPr lang="it-IT" sz="2000" b="1" dirty="0">
                <a:solidFill>
                  <a:srgbClr val="663300"/>
                </a:solidFill>
              </a:rPr>
              <a:t> che ha la rappresentanza legale</a:t>
            </a:r>
          </a:p>
          <a:p>
            <a:pPr marL="342900" indent="-342900">
              <a:lnSpc>
                <a:spcPct val="8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della società  e ha il compito di convocare il </a:t>
            </a:r>
            <a:r>
              <a:rPr lang="it-IT" sz="2000" b="1" dirty="0" err="1">
                <a:solidFill>
                  <a:srgbClr val="663300"/>
                </a:solidFill>
              </a:rPr>
              <a:t>CdA</a:t>
            </a:r>
            <a:r>
              <a:rPr lang="it-IT" sz="2000" b="1" dirty="0">
                <a:solidFill>
                  <a:srgbClr val="663300"/>
                </a:solidFill>
              </a:rPr>
              <a:t> fissando </a:t>
            </a:r>
          </a:p>
          <a:p>
            <a:pPr marL="342900" indent="-342900">
              <a:lnSpc>
                <a:spcPct val="8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l’ordine del giorno e provvedendo che le informazioni</a:t>
            </a:r>
          </a:p>
          <a:p>
            <a:pPr marL="342900" indent="-342900">
              <a:lnSpc>
                <a:spcPct val="8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inserite in esso siano fornite a tutti i consiglieri. </a:t>
            </a:r>
          </a:p>
        </p:txBody>
      </p:sp>
      <p:pic>
        <p:nvPicPr>
          <p:cNvPr id="6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BC502F1C-070E-4CA1-AF60-3160BA16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5157192"/>
            <a:ext cx="3682346" cy="147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5" grpId="0" animBg="1"/>
      <p:bldP spid="113667" grpId="0" build="p"/>
      <p:bldP spid="1136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2" name="AutoShape 10"/>
          <p:cNvSpPr>
            <a:spLocks noChangeArrowheads="1"/>
          </p:cNvSpPr>
          <p:nvPr/>
        </p:nvSpPr>
        <p:spPr bwMode="auto">
          <a:xfrm>
            <a:off x="1847849" y="2247951"/>
            <a:ext cx="8280400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2316162" y="476672"/>
            <a:ext cx="73437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L'atto costitutivo delle cooperative può riservare </a:t>
            </a:r>
          </a:p>
          <a:p>
            <a:pPr marL="342900" indent="-342900">
              <a:lnSpc>
                <a:spcPct val="8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la nomina di alcuni amministratori a </a:t>
            </a:r>
            <a:r>
              <a:rPr lang="it-IT" sz="2400" b="1" dirty="0">
                <a:solidFill>
                  <a:srgbClr val="990000"/>
                </a:solidFill>
              </a:rPr>
              <a:t>particolari </a:t>
            </a:r>
          </a:p>
          <a:p>
            <a:pPr marL="342900" indent="-342900">
              <a:lnSpc>
                <a:spcPct val="80000"/>
              </a:lnSpc>
            </a:pPr>
            <a:r>
              <a:rPr lang="it-IT" sz="2400" b="1" dirty="0">
                <a:solidFill>
                  <a:srgbClr val="990000"/>
                </a:solidFill>
              </a:rPr>
              <a:t>categorie di soci</a:t>
            </a:r>
            <a:r>
              <a:rPr lang="it-IT" sz="2000" b="1" dirty="0">
                <a:solidFill>
                  <a:srgbClr val="663300"/>
                </a:solidFill>
              </a:rPr>
              <a:t> (di alcune zone o portatori di interessi</a:t>
            </a:r>
          </a:p>
          <a:p>
            <a:pPr marL="342900" indent="-342900">
              <a:lnSpc>
                <a:spcPct val="8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professionali differenziati).</a:t>
            </a:r>
          </a:p>
          <a:p>
            <a:pPr marL="342900" indent="-342900">
              <a:lnSpc>
                <a:spcPct val="80000"/>
              </a:lnSpc>
            </a:pPr>
            <a:endParaRPr lang="it-IT" sz="2000" b="1" dirty="0">
              <a:solidFill>
                <a:srgbClr val="663300"/>
              </a:solidFill>
            </a:endParaRPr>
          </a:p>
          <a:p>
            <a:pPr marL="342900" indent="-342900">
              <a:lnSpc>
                <a:spcPct val="80000"/>
              </a:lnSpc>
            </a:pPr>
            <a:endParaRPr lang="it-IT" sz="2000" b="1" dirty="0">
              <a:solidFill>
                <a:srgbClr val="6633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La norma è particolarmente significativa perché dimostra </a:t>
            </a:r>
          </a:p>
          <a:p>
            <a:pPr marL="342900" indent="-342900">
              <a:lnSpc>
                <a:spcPct val="8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il </a:t>
            </a:r>
            <a:r>
              <a:rPr lang="it-IT" sz="2400" b="1" dirty="0">
                <a:solidFill>
                  <a:srgbClr val="990000"/>
                </a:solidFill>
              </a:rPr>
              <a:t>collegamento tra la cooperativa e le categorie</a:t>
            </a:r>
          </a:p>
          <a:p>
            <a:pPr marL="342900" indent="-342900">
              <a:lnSpc>
                <a:spcPct val="80000"/>
              </a:lnSpc>
            </a:pPr>
            <a:r>
              <a:rPr lang="it-IT" sz="2400" b="1" dirty="0">
                <a:solidFill>
                  <a:srgbClr val="990000"/>
                </a:solidFill>
              </a:rPr>
              <a:t>sociali di cui è espressione.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316162" y="3861048"/>
            <a:ext cx="73802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In luogo del consiglio di amministrazione (in particolare</a:t>
            </a:r>
          </a:p>
          <a:p>
            <a:pPr marL="342900" indent="-342900">
              <a:lnSpc>
                <a:spcPct val="8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nelle coop </a:t>
            </a:r>
            <a:r>
              <a:rPr lang="it-IT" sz="2000" b="1" dirty="0" err="1">
                <a:solidFill>
                  <a:srgbClr val="663300"/>
                </a:solidFill>
              </a:rPr>
              <a:t>srl</a:t>
            </a:r>
            <a:r>
              <a:rPr lang="it-IT" sz="2000" b="1" dirty="0">
                <a:solidFill>
                  <a:srgbClr val="663300"/>
                </a:solidFill>
              </a:rPr>
              <a:t>), può essere nominato un amministratore</a:t>
            </a:r>
          </a:p>
          <a:p>
            <a:pPr marL="342900" indent="-342900">
              <a:lnSpc>
                <a:spcPct val="8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unico che deve essere obbligatoriamente socio.</a:t>
            </a:r>
          </a:p>
        </p:txBody>
      </p:sp>
      <p:pic>
        <p:nvPicPr>
          <p:cNvPr id="6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554DCFC6-E61B-4747-94B2-A2670FAC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5113551"/>
            <a:ext cx="3682346" cy="147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nimBg="1"/>
      <p:bldP spid="131076" grpId="0"/>
      <p:bldP spid="13107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3105200" y="650873"/>
            <a:ext cx="5760640" cy="949325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71664" y="569914"/>
            <a:ext cx="576064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200" b="1" dirty="0">
                <a:solidFill>
                  <a:srgbClr val="FFCC00"/>
                </a:solidFill>
              </a:rPr>
              <a:t>Il Collegio Sindacale </a:t>
            </a:r>
            <a:br>
              <a:rPr lang="it-IT" sz="3200" b="1" dirty="0">
                <a:solidFill>
                  <a:srgbClr val="FFCC00"/>
                </a:solidFill>
              </a:rPr>
            </a:br>
            <a:r>
              <a:rPr lang="it-IT" sz="3200" b="1" dirty="0">
                <a:solidFill>
                  <a:srgbClr val="FFCC00"/>
                </a:solidFill>
              </a:rPr>
              <a:t>e il Controllo Contabile</a:t>
            </a:r>
            <a:endParaRPr lang="it-IT" sz="3200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168841" y="1885377"/>
            <a:ext cx="7848600" cy="1366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È composto da 3 membri effettivi di cui 1 presidente e 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membri supplenti, scelti tra persone iscritte nel registro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dei revisori contabili istituito presso il Ministero della Giustizia.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È nominato dall’assemblea dei soci e dura in carica 3 anni.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b="1" dirty="0">
              <a:solidFill>
                <a:srgbClr val="663300"/>
              </a:solidFill>
            </a:endParaRPr>
          </a:p>
        </p:txBody>
      </p:sp>
      <p:grpSp>
        <p:nvGrpSpPr>
          <p:cNvPr id="133127" name="Group 7"/>
          <p:cNvGrpSpPr>
            <a:grpSpLocks/>
          </p:cNvGrpSpPr>
          <p:nvPr/>
        </p:nvGrpSpPr>
        <p:grpSpPr bwMode="auto">
          <a:xfrm>
            <a:off x="1844526" y="3717032"/>
            <a:ext cx="8281988" cy="1223963"/>
            <a:chOff x="158" y="2840"/>
            <a:chExt cx="5217" cy="771"/>
          </a:xfrm>
        </p:grpSpPr>
        <p:sp>
          <p:nvSpPr>
            <p:cNvPr id="39942" name="AutoShape 6"/>
            <p:cNvSpPr>
              <a:spLocks noChangeArrowheads="1"/>
            </p:cNvSpPr>
            <p:nvPr/>
          </p:nvSpPr>
          <p:spPr bwMode="auto">
            <a:xfrm>
              <a:off x="158" y="2840"/>
              <a:ext cx="5216" cy="7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 w="9525" algn="ctr">
              <a:solidFill>
                <a:srgbClr val="FF9933"/>
              </a:solidFill>
              <a:round/>
              <a:headEnd/>
              <a:tailEnd/>
            </a:ln>
            <a:effectLst>
              <a:outerShdw dist="35921" dir="2700000" algn="ctr" rotWithShape="0">
                <a:srgbClr val="33330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943" name="Rectangle 5"/>
            <p:cNvSpPr>
              <a:spLocks noChangeArrowheads="1"/>
            </p:cNvSpPr>
            <p:nvPr/>
          </p:nvSpPr>
          <p:spPr bwMode="auto">
            <a:xfrm>
              <a:off x="385" y="2931"/>
              <a:ext cx="499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/>
              <a:r>
                <a:rPr lang="it-IT" b="1" dirty="0">
                  <a:solidFill>
                    <a:srgbClr val="990000"/>
                  </a:solidFill>
                </a:rPr>
                <a:t>Il collegio sindacale è l'organo che controlla</a:t>
              </a:r>
            </a:p>
            <a:p>
              <a:pPr marL="342900" indent="-342900"/>
              <a:r>
                <a:rPr lang="it-IT" b="1" dirty="0">
                  <a:solidFill>
                    <a:srgbClr val="990000"/>
                  </a:solidFill>
                </a:rPr>
                <a:t>lo svolgimento dell'attività sociale.</a:t>
              </a:r>
            </a:p>
          </p:txBody>
        </p:sp>
      </p:grpSp>
      <p:pic>
        <p:nvPicPr>
          <p:cNvPr id="9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4234533F-A41F-4BA7-BF95-9CDDB85E6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8" y="5229200"/>
            <a:ext cx="3682346" cy="147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1343844" y="4220468"/>
            <a:ext cx="9145588" cy="21605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1991544" y="3140968"/>
            <a:ext cx="8497888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1991544" y="2277368"/>
            <a:ext cx="8497888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639616" y="1628800"/>
            <a:ext cx="7345362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b="1" dirty="0">
                <a:solidFill>
                  <a:srgbClr val="663300"/>
                </a:solidFill>
              </a:rPr>
              <a:t>È obbligatoria la nomina del collegio sindacale: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900" b="1" dirty="0">
                <a:solidFill>
                  <a:srgbClr val="663300"/>
                </a:solidFill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1. </a:t>
            </a:r>
            <a:r>
              <a:rPr lang="it-IT" sz="2000" b="1" dirty="0">
                <a:solidFill>
                  <a:srgbClr val="CC3300"/>
                </a:solidFill>
              </a:rPr>
              <a:t>Se è previsto</a:t>
            </a:r>
            <a:r>
              <a:rPr lang="it-IT" sz="2000" b="1" dirty="0">
                <a:solidFill>
                  <a:srgbClr val="663300"/>
                </a:solidFill>
              </a:rPr>
              <a:t> l’obbligo di nomina in Statuto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10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2. Se la cooperativa effettua </a:t>
            </a:r>
            <a:r>
              <a:rPr lang="it-IT" sz="2000" b="1" dirty="0">
                <a:solidFill>
                  <a:srgbClr val="CC3300"/>
                </a:solidFill>
              </a:rPr>
              <a:t>l’emissione di strumenti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CC3300"/>
                </a:solidFill>
              </a:rPr>
              <a:t>    finanziari non partecipativi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1000" b="1" dirty="0">
                <a:solidFill>
                  <a:srgbClr val="663300"/>
                </a:solidFill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3. Quando </a:t>
            </a:r>
            <a:r>
              <a:rPr lang="it-IT" sz="2000" b="1" dirty="0">
                <a:solidFill>
                  <a:srgbClr val="CC3300"/>
                </a:solidFill>
              </a:rPr>
              <a:t>si superano i limiti dimensionali</a:t>
            </a:r>
            <a:r>
              <a:rPr lang="it-IT" sz="2000" b="1" dirty="0">
                <a:solidFill>
                  <a:srgbClr val="663300"/>
                </a:solidFill>
              </a:rPr>
              <a:t> previsti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    dagli artt. 2477 e </a:t>
            </a:r>
            <a:r>
              <a:rPr lang="it-IT" sz="2000" b="1" dirty="0" err="1">
                <a:solidFill>
                  <a:srgbClr val="663300"/>
                </a:solidFill>
              </a:rPr>
              <a:t>2435-bis</a:t>
            </a:r>
            <a:r>
              <a:rPr lang="it-IT" sz="2000" b="1" dirty="0">
                <a:solidFill>
                  <a:srgbClr val="663300"/>
                </a:solidFill>
              </a:rPr>
              <a:t> </a:t>
            </a:r>
            <a:r>
              <a:rPr lang="it-IT" sz="2000" b="1" dirty="0" err="1">
                <a:solidFill>
                  <a:srgbClr val="663300"/>
                </a:solidFill>
              </a:rPr>
              <a:t>c.c</a:t>
            </a:r>
            <a:r>
              <a:rPr lang="it-IT" sz="2000" b="1" dirty="0">
                <a:solidFill>
                  <a:srgbClr val="663300"/>
                </a:solidFill>
              </a:rPr>
              <a:t>:</a:t>
            </a:r>
            <a:endParaRPr lang="it-IT" sz="12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1200" b="1" i="1" dirty="0">
                <a:solidFill>
                  <a:srgbClr val="663300"/>
                </a:solidFill>
              </a:rPr>
              <a:t>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600" b="1" i="1" dirty="0">
                <a:solidFill>
                  <a:srgbClr val="663300"/>
                </a:solidFill>
              </a:rPr>
              <a:t>- Capitale sociale &gt; 120.000 euro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600" b="1" i="1" dirty="0">
                <a:solidFill>
                  <a:srgbClr val="663300"/>
                </a:solidFill>
              </a:rPr>
              <a:t>- oppure per due esercizi consecutivi si superano due dei seguenti limiti: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600" b="1" i="1" dirty="0">
                <a:solidFill>
                  <a:srgbClr val="663300"/>
                </a:solidFill>
              </a:rPr>
              <a:t>                                                  Attivo &gt; 3.125.000 euro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600" b="1" i="1" dirty="0">
                <a:solidFill>
                  <a:srgbClr val="663300"/>
                </a:solidFill>
              </a:rPr>
              <a:t>                                                  Ricavi &gt; 6.250.000 euro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600" b="1" i="1" dirty="0">
                <a:solidFill>
                  <a:srgbClr val="663300"/>
                </a:solidFill>
              </a:rPr>
              <a:t>                                                  Dipendenti medi &gt; 50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600" b="1" i="1" dirty="0">
              <a:solidFill>
                <a:srgbClr val="663300"/>
              </a:solidFill>
            </a:endParaRPr>
          </a:p>
        </p:txBody>
      </p:sp>
      <p:pic>
        <p:nvPicPr>
          <p:cNvPr id="7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CE4A388D-1613-4463-818E-D00C229F6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27" y="76629"/>
            <a:ext cx="3682346" cy="147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03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3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3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3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1" grpId="0" animBg="1"/>
      <p:bldP spid="100360" grpId="0" animBg="1"/>
      <p:bldP spid="100359" grpId="0" animBg="1"/>
      <p:bldP spid="1003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AutoShape 11"/>
          <p:cNvSpPr>
            <a:spLocks noChangeArrowheads="1"/>
          </p:cNvSpPr>
          <p:nvPr/>
        </p:nvSpPr>
        <p:spPr bwMode="auto">
          <a:xfrm>
            <a:off x="3071664" y="2780928"/>
            <a:ext cx="6769100" cy="1873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>
            <a:off x="3071664" y="692696"/>
            <a:ext cx="7848601" cy="1871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 algn="ctr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15680" y="764456"/>
            <a:ext cx="7777162" cy="273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800" b="1" dirty="0">
                <a:solidFill>
                  <a:srgbClr val="CC3300"/>
                </a:solidFill>
              </a:rPr>
              <a:t>Il vantaggio perseguito dai soci</a:t>
            </a:r>
            <a:r>
              <a:rPr lang="it-IT" sz="2200" b="1" dirty="0">
                <a:solidFill>
                  <a:srgbClr val="663300"/>
                </a:solidFill>
              </a:rPr>
              <a:t> di una società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200" b="1" dirty="0">
                <a:solidFill>
                  <a:srgbClr val="663300"/>
                </a:solidFill>
              </a:rPr>
              <a:t>cooperativa risiede in primo luogo nella realizzazione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200" b="1" dirty="0">
                <a:solidFill>
                  <a:srgbClr val="663300"/>
                </a:solidFill>
              </a:rPr>
              <a:t>di</a:t>
            </a:r>
            <a:r>
              <a:rPr lang="it-IT" sz="2400" b="1" dirty="0">
                <a:solidFill>
                  <a:srgbClr val="CC3300"/>
                </a:solidFill>
              </a:rPr>
              <a:t> </a:t>
            </a:r>
            <a:r>
              <a:rPr lang="it-IT" sz="2800" b="1" dirty="0">
                <a:solidFill>
                  <a:srgbClr val="CC3300"/>
                </a:solidFill>
              </a:rPr>
              <a:t>rapporti di scambio a condizioni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b="1" dirty="0">
                <a:solidFill>
                  <a:srgbClr val="CC3300"/>
                </a:solidFill>
              </a:rPr>
              <a:t>più vantaggiose </a:t>
            </a:r>
            <a:r>
              <a:rPr lang="it-IT" sz="2200" b="1" dirty="0">
                <a:solidFill>
                  <a:srgbClr val="663300"/>
                </a:solidFill>
              </a:rPr>
              <a:t>di quelle praticate sul mercato.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2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22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200" b="1" dirty="0">
                <a:solidFill>
                  <a:srgbClr val="663300"/>
                </a:solidFill>
              </a:rPr>
              <a:t>La natura di questo rapporto di scambio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200" b="1" dirty="0">
                <a:solidFill>
                  <a:srgbClr val="663300"/>
                </a:solidFill>
              </a:rPr>
              <a:t>vale anche a </a:t>
            </a:r>
            <a:r>
              <a:rPr lang="it-IT" sz="2800" b="1" dirty="0">
                <a:solidFill>
                  <a:srgbClr val="CC3300"/>
                </a:solidFill>
              </a:rPr>
              <a:t>caratterizzare i diversi tipi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b="1" dirty="0">
                <a:solidFill>
                  <a:srgbClr val="CC3300"/>
                </a:solidFill>
              </a:rPr>
              <a:t>di cooperative</a:t>
            </a:r>
            <a:r>
              <a:rPr lang="it-IT" sz="2200" b="1" dirty="0">
                <a:solidFill>
                  <a:srgbClr val="663300"/>
                </a:solidFill>
              </a:rPr>
              <a:t> nel loro modo di operare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200" b="1" dirty="0">
                <a:solidFill>
                  <a:srgbClr val="663300"/>
                </a:solidFill>
              </a:rPr>
              <a:t>ed anche nella loro struttura.</a:t>
            </a:r>
          </a:p>
        </p:txBody>
      </p:sp>
      <p:pic>
        <p:nvPicPr>
          <p:cNvPr id="6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76B68AAC-9268-436D-BCA3-A8DEA71F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50" y="5157193"/>
            <a:ext cx="3908309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9" grpId="0" animBg="1"/>
      <p:bldP spid="114697" grpId="0" animBg="1"/>
      <p:bldP spid="1146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2099468" y="4359347"/>
            <a:ext cx="8569325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2D862">
                  <a:alpha val="75999"/>
                </a:srgbClr>
              </a:gs>
              <a:gs pos="50000">
                <a:schemeClr val="folHlink"/>
              </a:gs>
              <a:gs pos="100000">
                <a:srgbClr val="62D862">
                  <a:alpha val="75999"/>
                </a:srgb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33330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2099469" y="3068876"/>
            <a:ext cx="8569325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CB8">
                  <a:alpha val="75999"/>
                </a:srgbClr>
              </a:gs>
              <a:gs pos="50000">
                <a:schemeClr val="accent1"/>
              </a:gs>
              <a:gs pos="100000">
                <a:srgbClr val="00BCB8">
                  <a:alpha val="75999"/>
                </a:srgb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33330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2151020" y="2133276"/>
            <a:ext cx="8569325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50000">
                <a:srgbClr val="FF9933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33330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249" name="Group 11"/>
          <p:cNvGrpSpPr>
            <a:grpSpLocks/>
          </p:cNvGrpSpPr>
          <p:nvPr/>
        </p:nvGrpSpPr>
        <p:grpSpPr bwMode="auto">
          <a:xfrm>
            <a:off x="2125663" y="446087"/>
            <a:ext cx="8229600" cy="728663"/>
            <a:chOff x="379" y="190"/>
            <a:chExt cx="5184" cy="459"/>
          </a:xfrm>
        </p:grpSpPr>
        <p:sp>
          <p:nvSpPr>
            <p:cNvPr id="10254" name="AutoShape 7"/>
            <p:cNvSpPr>
              <a:spLocks noChangeArrowheads="1"/>
            </p:cNvSpPr>
            <p:nvPr/>
          </p:nvSpPr>
          <p:spPr bwMode="auto">
            <a:xfrm>
              <a:off x="1142" y="196"/>
              <a:ext cx="3719" cy="453"/>
            </a:xfrm>
            <a:prstGeom prst="roundRect">
              <a:avLst>
                <a:gd name="adj" fmla="val 16667"/>
              </a:avLst>
            </a:prstGeom>
            <a:solidFill>
              <a:srgbClr val="9027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5" name="Rectangle 2"/>
            <p:cNvSpPr>
              <a:spLocks noChangeArrowheads="1"/>
            </p:cNvSpPr>
            <p:nvPr/>
          </p:nvSpPr>
          <p:spPr bwMode="auto">
            <a:xfrm>
              <a:off x="379" y="190"/>
              <a:ext cx="5184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it-IT" sz="3600" b="1" dirty="0">
                  <a:solidFill>
                    <a:srgbClr val="FFCC00"/>
                  </a:solidFill>
                </a:rPr>
                <a:t>Le Tipologie Cooperative</a:t>
              </a:r>
            </a:p>
          </p:txBody>
        </p:sp>
      </p:grp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21769" y="4471658"/>
            <a:ext cx="8459788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b="1" dirty="0">
                <a:solidFill>
                  <a:srgbClr val="990000"/>
                </a:solidFill>
              </a:rPr>
              <a:t>COOPERATIVE DI SUPPORTO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Si avvalgono nello svolgimento delle loro attività degli apporti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di beni e servizi da parte dei soci.</a:t>
            </a:r>
          </a:p>
          <a:p>
            <a:pPr>
              <a:lnSpc>
                <a:spcPct val="80000"/>
              </a:lnSpc>
            </a:pPr>
            <a:endParaRPr lang="it-IT" sz="2000" b="1" dirty="0">
              <a:solidFill>
                <a:srgbClr val="663300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099469" y="1368597"/>
            <a:ext cx="7993062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33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it-IT" sz="1800" b="1" dirty="0">
                <a:solidFill>
                  <a:srgbClr val="663300"/>
                </a:solidFill>
              </a:rPr>
              <a:t>A seconda del </a:t>
            </a:r>
            <a:r>
              <a:rPr lang="it-IT" sz="2000" b="1" dirty="0">
                <a:solidFill>
                  <a:srgbClr val="CC3300"/>
                </a:solidFill>
              </a:rPr>
              <a:t>tipo di rapporto mutualistico</a:t>
            </a:r>
            <a:r>
              <a:rPr lang="it-IT" sz="1800" b="1" dirty="0">
                <a:solidFill>
                  <a:srgbClr val="663300"/>
                </a:solidFill>
              </a:rPr>
              <a:t> che intercorre tra la</a:t>
            </a:r>
          </a:p>
          <a:p>
            <a:pPr marL="342900" indent="-342900">
              <a:lnSpc>
                <a:spcPct val="100000"/>
              </a:lnSpc>
            </a:pPr>
            <a:r>
              <a:rPr lang="it-IT" sz="1800" b="1" dirty="0">
                <a:solidFill>
                  <a:srgbClr val="663300"/>
                </a:solidFill>
              </a:rPr>
              <a:t>cooperativa ed il socio, si individuano tre tipologie di cooperative: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321769" y="2210123"/>
            <a:ext cx="8832850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it-IT" sz="2400" b="1" dirty="0">
                <a:solidFill>
                  <a:srgbClr val="990000"/>
                </a:solidFill>
              </a:rPr>
              <a:t>COOPERATIVE DI UTENZA</a:t>
            </a:r>
          </a:p>
          <a:p>
            <a:pPr marL="342900" indent="-342900"/>
            <a:r>
              <a:rPr lang="it-IT" sz="1600" b="1" dirty="0">
                <a:solidFill>
                  <a:srgbClr val="663300"/>
                </a:solidFill>
              </a:rPr>
              <a:t>Svolgono la loro attività in favore dei soci, consumatori o utenti di beni e servizi.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321769" y="3206822"/>
            <a:ext cx="8423275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it-IT" sz="2400" b="1" dirty="0">
                <a:solidFill>
                  <a:srgbClr val="990000"/>
                </a:solidFill>
              </a:rPr>
              <a:t>COOPERATIVE DI LAVORO</a:t>
            </a:r>
          </a:p>
          <a:p>
            <a:pPr marL="342900" indent="-342900"/>
            <a:r>
              <a:rPr lang="it-IT" sz="1800" b="1" dirty="0">
                <a:solidFill>
                  <a:srgbClr val="663300"/>
                </a:solidFill>
              </a:rPr>
              <a:t>Si avvalgono nello svolgimento delle loro attività delle prestazioni</a:t>
            </a:r>
          </a:p>
          <a:p>
            <a:pPr marL="342900" indent="-342900"/>
            <a:r>
              <a:rPr lang="it-IT" sz="1800" b="1" dirty="0">
                <a:solidFill>
                  <a:srgbClr val="663300"/>
                </a:solidFill>
              </a:rPr>
              <a:t>lavorative dei soci (figura del "socio lavoratore").</a:t>
            </a:r>
          </a:p>
        </p:txBody>
      </p:sp>
      <p:pic>
        <p:nvPicPr>
          <p:cNvPr id="13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88927BD8-E833-4DF7-8134-249C3D610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5615547"/>
            <a:ext cx="2823431" cy="112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animBg="1"/>
      <p:bldP spid="53251" grpId="0" build="p"/>
      <p:bldP spid="53252" grpId="0"/>
      <p:bldP spid="53253" grpId="0"/>
      <p:bldP spid="532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8" name="AutoShape 12"/>
          <p:cNvSpPr>
            <a:spLocks noChangeArrowheads="1"/>
          </p:cNvSpPr>
          <p:nvPr/>
        </p:nvSpPr>
        <p:spPr bwMode="auto">
          <a:xfrm>
            <a:off x="1919536" y="1612525"/>
            <a:ext cx="6337300" cy="503238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821640" y="718118"/>
            <a:ext cx="7920037" cy="1036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000" b="1" dirty="0">
                <a:solidFill>
                  <a:srgbClr val="CC3300"/>
                </a:solidFill>
              </a:rPr>
              <a:t>Le cooperative sono inoltre classificate</a:t>
            </a:r>
            <a:r>
              <a:rPr lang="it-IT" sz="1600" b="1" dirty="0">
                <a:solidFill>
                  <a:srgbClr val="663300"/>
                </a:solidFill>
              </a:rPr>
              <a:t> </a:t>
            </a:r>
            <a:r>
              <a:rPr lang="it-IT" sz="1800" b="1" dirty="0">
                <a:solidFill>
                  <a:srgbClr val="663300"/>
                </a:solidFill>
              </a:rPr>
              <a:t>in otto sezioni a seconda,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 dirty="0">
                <a:solidFill>
                  <a:srgbClr val="663300"/>
                </a:solidFill>
              </a:rPr>
              <a:t>oltre che del tipo di rapporto mutualistico</a:t>
            </a:r>
            <a:r>
              <a:rPr lang="it-IT" sz="1600" b="1" dirty="0">
                <a:solidFill>
                  <a:srgbClr val="663300"/>
                </a:solidFill>
              </a:rPr>
              <a:t>, </a:t>
            </a:r>
            <a:r>
              <a:rPr lang="it-IT" sz="2000" b="1" dirty="0">
                <a:solidFill>
                  <a:srgbClr val="CC3300"/>
                </a:solidFill>
              </a:rPr>
              <a:t>anche dell’attività svolta.</a:t>
            </a:r>
            <a:r>
              <a:rPr lang="it-IT" sz="2400" b="1" dirty="0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885879" y="1639121"/>
            <a:ext cx="7632700" cy="386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it-IT" b="1" i="1" dirty="0">
                <a:solidFill>
                  <a:srgbClr val="FFCC00"/>
                </a:solidFill>
              </a:rPr>
              <a:t>COOPERATIVE DI CONSUMO</a:t>
            </a:r>
            <a:endParaRPr lang="it-IT" b="1" dirty="0">
              <a:solidFill>
                <a:srgbClr val="FFCC00"/>
              </a:solidFill>
            </a:endParaRPr>
          </a:p>
          <a:p>
            <a:pPr marL="342900" indent="-342900"/>
            <a:endParaRPr lang="it-IT" sz="1000" b="1" dirty="0"/>
          </a:p>
          <a:p>
            <a:pPr marL="342900" indent="-342900"/>
            <a:r>
              <a:rPr lang="it-IT" sz="2000" b="1" dirty="0">
                <a:solidFill>
                  <a:srgbClr val="663300"/>
                </a:solidFill>
              </a:rPr>
              <a:t>Assicurano ai</a:t>
            </a:r>
            <a:r>
              <a:rPr lang="it-IT" sz="2000" b="1" dirty="0">
                <a:solidFill>
                  <a:srgbClr val="CC3300"/>
                </a:solidFill>
              </a:rPr>
              <a:t> soci-consumatori </a:t>
            </a:r>
          </a:p>
          <a:p>
            <a:pPr marL="342900" indent="-342900"/>
            <a:r>
              <a:rPr lang="it-IT" sz="2000" b="1" dirty="0">
                <a:solidFill>
                  <a:srgbClr val="CC3300"/>
                </a:solidFill>
              </a:rPr>
              <a:t>la fornitura di beni,</a:t>
            </a:r>
            <a:r>
              <a:rPr lang="it-IT" sz="2000" b="1" dirty="0">
                <a:solidFill>
                  <a:srgbClr val="663300"/>
                </a:solidFill>
              </a:rPr>
              <a:t> </a:t>
            </a:r>
          </a:p>
          <a:p>
            <a:pPr marL="342900" indent="-342900"/>
            <a:r>
              <a:rPr lang="it-IT" sz="2000" b="1" dirty="0">
                <a:solidFill>
                  <a:srgbClr val="663300"/>
                </a:solidFill>
              </a:rPr>
              <a:t>sia di consumo che durevoli, </a:t>
            </a:r>
            <a:r>
              <a:rPr lang="it-IT" sz="2000" b="1" dirty="0">
                <a:solidFill>
                  <a:srgbClr val="CC3300"/>
                </a:solidFill>
              </a:rPr>
              <a:t>a prezzi </a:t>
            </a:r>
          </a:p>
          <a:p>
            <a:pPr marL="342900" indent="-342900"/>
            <a:r>
              <a:rPr lang="it-IT" sz="2000" b="1" dirty="0">
                <a:solidFill>
                  <a:srgbClr val="CC3300"/>
                </a:solidFill>
              </a:rPr>
              <a:t>più contenuti</a:t>
            </a:r>
            <a:r>
              <a:rPr lang="it-IT" sz="2000" b="1" dirty="0">
                <a:solidFill>
                  <a:srgbClr val="663300"/>
                </a:solidFill>
              </a:rPr>
              <a:t> di quelli correnti di mercato. </a:t>
            </a:r>
          </a:p>
          <a:p>
            <a:pPr marL="342900" indent="-342900"/>
            <a:endParaRPr lang="it-IT" sz="1000" b="1" dirty="0">
              <a:solidFill>
                <a:srgbClr val="663300"/>
              </a:solidFill>
            </a:endParaRPr>
          </a:p>
          <a:p>
            <a:pPr marL="342900" indent="-342900"/>
            <a:r>
              <a:rPr lang="it-IT" sz="2000" b="1" dirty="0">
                <a:solidFill>
                  <a:srgbClr val="CC3300"/>
                </a:solidFill>
              </a:rPr>
              <a:t>Gestiscono punti vendita</a:t>
            </a:r>
            <a:r>
              <a:rPr lang="it-IT" sz="2000" b="1" dirty="0">
                <a:solidFill>
                  <a:srgbClr val="663300"/>
                </a:solidFill>
              </a:rPr>
              <a:t> </a:t>
            </a:r>
          </a:p>
          <a:p>
            <a:pPr marL="342900" indent="-342900"/>
            <a:r>
              <a:rPr lang="it-IT" sz="2000" b="1" dirty="0">
                <a:solidFill>
                  <a:srgbClr val="663300"/>
                </a:solidFill>
              </a:rPr>
              <a:t>ai quali possono accedere i soci, </a:t>
            </a:r>
          </a:p>
          <a:p>
            <a:pPr marL="342900" indent="-342900"/>
            <a:r>
              <a:rPr lang="it-IT" sz="2000" b="1" dirty="0">
                <a:solidFill>
                  <a:srgbClr val="663300"/>
                </a:solidFill>
              </a:rPr>
              <a:t>e, previo rilascio dell'apposita licenza di vendita, </a:t>
            </a:r>
          </a:p>
          <a:p>
            <a:pPr marL="342900" indent="-342900"/>
            <a:r>
              <a:rPr lang="it-IT" sz="2000" b="1" dirty="0">
                <a:solidFill>
                  <a:srgbClr val="663300"/>
                </a:solidFill>
              </a:rPr>
              <a:t>anche i non soci. </a:t>
            </a:r>
          </a:p>
          <a:p>
            <a:pPr marL="342900" indent="-342900"/>
            <a:r>
              <a:rPr lang="it-IT" sz="2000" b="1" dirty="0">
                <a:solidFill>
                  <a:srgbClr val="663300"/>
                </a:solidFill>
              </a:rPr>
              <a:t>Sono tipicamente cooperative di “UTENZA”.</a:t>
            </a:r>
          </a:p>
        </p:txBody>
      </p:sp>
      <p:pic>
        <p:nvPicPr>
          <p:cNvPr id="9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17B26761-760F-49AC-BD58-4D8FA5BFC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51" y="5504795"/>
            <a:ext cx="3037738" cy="121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B72057A-0777-44F0-95CA-142433809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838">
            <a:off x="8705350" y="1783115"/>
            <a:ext cx="2514622" cy="1676415"/>
          </a:xfrm>
          <a:prstGeom prst="rect">
            <a:avLst/>
          </a:prstGeom>
        </p:spPr>
      </p:pic>
      <p:pic>
        <p:nvPicPr>
          <p:cNvPr id="55311" name="Picture 15" descr="co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8187">
            <a:off x="8364788" y="3349807"/>
            <a:ext cx="2093912" cy="189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55313" name="Picture 17" descr="CONAD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013">
            <a:off x="9814416" y="4838033"/>
            <a:ext cx="2098675" cy="157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8" grpId="0" animBg="1"/>
      <p:bldP spid="553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9" name="AutoShape 13"/>
          <p:cNvSpPr>
            <a:spLocks noChangeArrowheads="1"/>
          </p:cNvSpPr>
          <p:nvPr/>
        </p:nvSpPr>
        <p:spPr bwMode="auto">
          <a:xfrm>
            <a:off x="2207568" y="820087"/>
            <a:ext cx="7992652" cy="503237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6742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2207568" y="798327"/>
            <a:ext cx="77152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it-IT" sz="2800" b="1" i="1" dirty="0">
                <a:solidFill>
                  <a:srgbClr val="FFCC00"/>
                </a:solidFill>
              </a:rPr>
              <a:t>COOPERATIVE DI PRODUZIONE E LAVORO</a:t>
            </a:r>
          </a:p>
          <a:p>
            <a:pPr>
              <a:buFontTx/>
              <a:buNone/>
            </a:pPr>
            <a:endParaRPr lang="it-IT" sz="400" b="1" dirty="0"/>
          </a:p>
          <a:p>
            <a:pPr>
              <a:buFontTx/>
              <a:buNone/>
            </a:pPr>
            <a:endParaRPr lang="it-IT" sz="1000" b="1" dirty="0"/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Si costituiscono per permettere ai soci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di </a:t>
            </a:r>
            <a:r>
              <a:rPr lang="it-IT" sz="2000" b="1" dirty="0">
                <a:solidFill>
                  <a:srgbClr val="CC3300"/>
                </a:solidFill>
              </a:rPr>
              <a:t>usufruire di condizioni di lavoro migliori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sia in termini qualitativi che economici,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rispetto a quelli disponibili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sul mercato del lavoro. </a:t>
            </a:r>
          </a:p>
          <a:p>
            <a:pPr>
              <a:buFontTx/>
              <a:buNone/>
            </a:pPr>
            <a:endParaRPr lang="it-IT" sz="2000" b="1" dirty="0">
              <a:solidFill>
                <a:srgbClr val="663300"/>
              </a:solidFill>
            </a:endParaRP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Svolgono la propria attività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sia nella </a:t>
            </a:r>
            <a:r>
              <a:rPr lang="it-IT" sz="2000" b="1" dirty="0">
                <a:solidFill>
                  <a:srgbClr val="CC3300"/>
                </a:solidFill>
              </a:rPr>
              <a:t>produzione diretta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CC3300"/>
                </a:solidFill>
              </a:rPr>
              <a:t>dei beni che nella fornitura dei servizi.</a:t>
            </a:r>
            <a:r>
              <a:rPr lang="it-IT" sz="2000" b="1" dirty="0">
                <a:solidFill>
                  <a:srgbClr val="663300"/>
                </a:solidFill>
              </a:rPr>
              <a:t> 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663300"/>
                </a:solidFill>
              </a:rPr>
              <a:t>Si tratta della tipologia di cooperativa di “LAVORO”.</a:t>
            </a:r>
          </a:p>
        </p:txBody>
      </p:sp>
      <p:pic>
        <p:nvPicPr>
          <p:cNvPr id="8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9166DBAD-4EF0-4F73-AF50-6B952B534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5257657"/>
            <a:ext cx="3908309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D7527F1-5841-4036-A083-5ED8E4BB3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671">
            <a:off x="8839773" y="1886562"/>
            <a:ext cx="2444330" cy="1833247"/>
          </a:xfrm>
          <a:prstGeom prst="rect">
            <a:avLst/>
          </a:prstGeom>
        </p:spPr>
      </p:pic>
      <p:pic>
        <p:nvPicPr>
          <p:cNvPr id="116755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227801">
            <a:off x="7513633" y="3109927"/>
            <a:ext cx="2878960" cy="1629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16754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64711">
            <a:off x="9088496" y="4570169"/>
            <a:ext cx="2709761" cy="2040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7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7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67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7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9" grpId="0" animBg="1"/>
      <p:bldP spid="11674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ChangeArrowheads="1"/>
          </p:cNvSpPr>
          <p:nvPr/>
        </p:nvSpPr>
        <p:spPr bwMode="auto">
          <a:xfrm>
            <a:off x="2351584" y="404664"/>
            <a:ext cx="4978375" cy="504825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2322956" y="396688"/>
            <a:ext cx="78597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it-IT" b="1" i="1" dirty="0">
                <a:solidFill>
                  <a:srgbClr val="FFCC00"/>
                </a:solidFill>
              </a:rPr>
              <a:t>COOPERATIVE AGRICOLE</a:t>
            </a:r>
          </a:p>
          <a:p>
            <a:pPr marL="342900" indent="-342900">
              <a:lnSpc>
                <a:spcPct val="100000"/>
              </a:lnSpc>
            </a:pPr>
            <a:endParaRPr lang="it-IT" sz="1000" dirty="0"/>
          </a:p>
          <a:p>
            <a:pPr marL="342900" indent="-342900">
              <a:lnSpc>
                <a:spcPct val="10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Sono costituite da coltivatori e svolgono </a:t>
            </a:r>
          </a:p>
          <a:p>
            <a:pPr marL="342900" indent="-342900">
              <a:lnSpc>
                <a:spcPct val="10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sia attività diretta di </a:t>
            </a:r>
            <a:r>
              <a:rPr lang="it-IT" sz="2000" b="1" dirty="0">
                <a:solidFill>
                  <a:srgbClr val="CC3300"/>
                </a:solidFill>
              </a:rPr>
              <a:t>conduzione agricola,</a:t>
            </a:r>
            <a:r>
              <a:rPr lang="it-IT" sz="2000" b="1" dirty="0">
                <a:solidFill>
                  <a:srgbClr val="663300"/>
                </a:solidFill>
              </a:rPr>
              <a:t> </a:t>
            </a:r>
          </a:p>
          <a:p>
            <a:pPr marL="342900" indent="-342900">
              <a:lnSpc>
                <a:spcPct val="10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sia attività di </a:t>
            </a:r>
            <a:r>
              <a:rPr lang="it-IT" sz="2000" b="1" dirty="0">
                <a:solidFill>
                  <a:srgbClr val="CC3300"/>
                </a:solidFill>
              </a:rPr>
              <a:t>commercializzazione </a:t>
            </a:r>
          </a:p>
          <a:p>
            <a:pPr marL="342900" indent="-342900">
              <a:lnSpc>
                <a:spcPct val="100000"/>
              </a:lnSpc>
            </a:pPr>
            <a:r>
              <a:rPr lang="it-IT" sz="2000" b="1" dirty="0">
                <a:solidFill>
                  <a:srgbClr val="CC3300"/>
                </a:solidFill>
              </a:rPr>
              <a:t>e trasformazione dei prodotti agricoli</a:t>
            </a:r>
            <a:r>
              <a:rPr lang="it-IT" sz="2000" b="1" dirty="0">
                <a:solidFill>
                  <a:srgbClr val="663300"/>
                </a:solidFill>
              </a:rPr>
              <a:t> </a:t>
            </a:r>
          </a:p>
          <a:p>
            <a:pPr marL="342900" indent="-342900">
              <a:lnSpc>
                <a:spcPct val="100000"/>
              </a:lnSpc>
            </a:pPr>
            <a:r>
              <a:rPr lang="it-IT" sz="2000" b="1" dirty="0">
                <a:solidFill>
                  <a:srgbClr val="663300"/>
                </a:solidFill>
              </a:rPr>
              <a:t>conferiti dai soci. </a:t>
            </a:r>
          </a:p>
          <a:p>
            <a:pPr marL="342900" indent="-342900">
              <a:lnSpc>
                <a:spcPct val="100000"/>
              </a:lnSpc>
            </a:pPr>
            <a:endParaRPr lang="it-IT" sz="1200" b="1" dirty="0">
              <a:solidFill>
                <a:srgbClr val="663300"/>
              </a:solidFill>
            </a:endParaRPr>
          </a:p>
          <a:p>
            <a:pPr marL="342900" indent="-342900">
              <a:lnSpc>
                <a:spcPct val="100000"/>
              </a:lnSpc>
            </a:pPr>
            <a:r>
              <a:rPr lang="it-IT" sz="1800" b="1" dirty="0">
                <a:solidFill>
                  <a:srgbClr val="663300"/>
                </a:solidFill>
              </a:rPr>
              <a:t>Sono normalmente cooperative </a:t>
            </a:r>
          </a:p>
          <a:p>
            <a:pPr marL="342900" indent="-342900">
              <a:lnSpc>
                <a:spcPct val="100000"/>
              </a:lnSpc>
            </a:pPr>
            <a:r>
              <a:rPr lang="it-IT" sz="1800" b="1" dirty="0">
                <a:solidFill>
                  <a:srgbClr val="663300"/>
                </a:solidFill>
              </a:rPr>
              <a:t>di “SUPPORTO” quando i soci sono imprenditori </a:t>
            </a:r>
          </a:p>
          <a:p>
            <a:pPr marL="342900" indent="-342900">
              <a:lnSpc>
                <a:spcPct val="100000"/>
              </a:lnSpc>
            </a:pPr>
            <a:r>
              <a:rPr lang="it-IT" sz="1800" b="1" dirty="0">
                <a:solidFill>
                  <a:srgbClr val="663300"/>
                </a:solidFill>
              </a:rPr>
              <a:t>agricoli e il rapporto è basato </a:t>
            </a:r>
          </a:p>
          <a:p>
            <a:pPr marL="342900" indent="-342900">
              <a:lnSpc>
                <a:spcPct val="100000"/>
              </a:lnSpc>
            </a:pPr>
            <a:r>
              <a:rPr lang="it-IT" sz="1800" b="1" dirty="0">
                <a:solidFill>
                  <a:srgbClr val="663300"/>
                </a:solidFill>
              </a:rPr>
              <a:t>sul conferimento dei prodotti. </a:t>
            </a:r>
          </a:p>
          <a:p>
            <a:pPr marL="342900" indent="-342900">
              <a:lnSpc>
                <a:spcPct val="100000"/>
              </a:lnSpc>
            </a:pPr>
            <a:endParaRPr lang="it-IT" sz="1000" b="1" dirty="0">
              <a:solidFill>
                <a:srgbClr val="663300"/>
              </a:solidFill>
            </a:endParaRPr>
          </a:p>
          <a:p>
            <a:pPr marL="342900" indent="-342900">
              <a:lnSpc>
                <a:spcPct val="100000"/>
              </a:lnSpc>
            </a:pPr>
            <a:r>
              <a:rPr lang="it-IT" sz="1800" b="1" dirty="0">
                <a:solidFill>
                  <a:srgbClr val="663300"/>
                </a:solidFill>
              </a:rPr>
              <a:t>Possono essere di “LAVORO” quando trattasi </a:t>
            </a:r>
          </a:p>
          <a:p>
            <a:pPr marL="342900" indent="-342900">
              <a:lnSpc>
                <a:spcPct val="100000"/>
              </a:lnSpc>
            </a:pPr>
            <a:r>
              <a:rPr lang="it-IT" sz="1800" b="1" dirty="0">
                <a:solidFill>
                  <a:srgbClr val="663300"/>
                </a:solidFill>
              </a:rPr>
              <a:t>di conduzione agricola (es: coop di braccianti).</a:t>
            </a:r>
          </a:p>
        </p:txBody>
      </p:sp>
      <p:pic>
        <p:nvPicPr>
          <p:cNvPr id="13723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75409">
            <a:off x="7723752" y="2008337"/>
            <a:ext cx="3244558" cy="1567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37235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402931">
            <a:off x="8350886" y="3217351"/>
            <a:ext cx="2760117" cy="1324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6B8F0A6E-329B-4F6C-AD8F-0A09488AA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5297488"/>
            <a:ext cx="3814958" cy="15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7235">
            <a:off x="8605716" y="4642227"/>
            <a:ext cx="2341563" cy="1747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nimBg="1"/>
      <p:bldP spid="137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utoShape 2"/>
          <p:cNvSpPr>
            <a:spLocks noChangeArrowheads="1"/>
          </p:cNvSpPr>
          <p:nvPr/>
        </p:nvSpPr>
        <p:spPr bwMode="auto">
          <a:xfrm>
            <a:off x="2476494" y="814451"/>
            <a:ext cx="7632700" cy="433387"/>
          </a:xfrm>
          <a:prstGeom prst="roundRect">
            <a:avLst>
              <a:gd name="adj" fmla="val 16667"/>
            </a:avLst>
          </a:prstGeom>
          <a:solidFill>
            <a:srgbClr val="90278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2620956" y="814934"/>
            <a:ext cx="7488238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it-IT" sz="2400" b="1" i="1" dirty="0">
                <a:solidFill>
                  <a:srgbClr val="FFCC00"/>
                </a:solidFill>
              </a:rPr>
              <a:t>COOPERATIVE DI EDILIZIA PER ABITAZIONI</a:t>
            </a:r>
          </a:p>
          <a:p>
            <a:pPr marL="342900" indent="-342900"/>
            <a:endParaRPr lang="it-IT" sz="2000" dirty="0"/>
          </a:p>
          <a:p>
            <a:pPr marL="342900" indent="-342900"/>
            <a:r>
              <a:rPr lang="it-IT" sz="2000" b="1" dirty="0">
                <a:solidFill>
                  <a:srgbClr val="663300"/>
                </a:solidFill>
              </a:rPr>
              <a:t>Rispondono alle esigenze </a:t>
            </a:r>
          </a:p>
          <a:p>
            <a:pPr marL="342900" indent="-342900"/>
            <a:r>
              <a:rPr lang="it-IT" sz="2000" b="1" dirty="0">
                <a:solidFill>
                  <a:srgbClr val="663300"/>
                </a:solidFill>
              </a:rPr>
              <a:t>di </a:t>
            </a:r>
            <a:r>
              <a:rPr lang="it-IT" sz="2000" b="1" dirty="0">
                <a:solidFill>
                  <a:srgbClr val="CC3300"/>
                </a:solidFill>
              </a:rPr>
              <a:t>soddisfare un bisogno</a:t>
            </a:r>
          </a:p>
          <a:p>
            <a:pPr marL="342900" indent="-342900"/>
            <a:r>
              <a:rPr lang="it-IT" sz="2000" b="1" dirty="0">
                <a:solidFill>
                  <a:srgbClr val="CC3300"/>
                </a:solidFill>
              </a:rPr>
              <a:t>abitativo delle persone,</a:t>
            </a:r>
            <a:r>
              <a:rPr lang="it-IT" sz="2000" b="1" dirty="0">
                <a:solidFill>
                  <a:srgbClr val="663300"/>
                </a:solidFill>
              </a:rPr>
              <a:t> </a:t>
            </a:r>
          </a:p>
          <a:p>
            <a:pPr marL="342900" indent="-342900"/>
            <a:r>
              <a:rPr lang="it-IT" sz="2000" b="1" dirty="0">
                <a:solidFill>
                  <a:srgbClr val="663300"/>
                </a:solidFill>
              </a:rPr>
              <a:t>realizzando complessi edilizi </a:t>
            </a:r>
          </a:p>
          <a:p>
            <a:pPr marL="342900" indent="-342900"/>
            <a:r>
              <a:rPr lang="it-IT" sz="2000" b="1" dirty="0">
                <a:solidFill>
                  <a:srgbClr val="663300"/>
                </a:solidFill>
              </a:rPr>
              <a:t>che vengono assegnati ai soci</a:t>
            </a:r>
            <a:r>
              <a:rPr lang="it-IT" sz="2000" b="1" dirty="0">
                <a:solidFill>
                  <a:srgbClr val="CC3300"/>
                </a:solidFill>
              </a:rPr>
              <a:t> </a:t>
            </a:r>
          </a:p>
          <a:p>
            <a:pPr marL="342900" indent="-342900"/>
            <a:endParaRPr lang="it-IT" sz="800" b="1" dirty="0">
              <a:solidFill>
                <a:srgbClr val="CC3300"/>
              </a:solidFill>
            </a:endParaRPr>
          </a:p>
          <a:p>
            <a:pPr marL="342900" indent="-342900">
              <a:buSzPct val="175000"/>
              <a:buFontTx/>
              <a:buChar char="•"/>
            </a:pPr>
            <a:r>
              <a:rPr lang="it-IT" sz="2000" b="1" dirty="0">
                <a:solidFill>
                  <a:srgbClr val="CC3300"/>
                </a:solidFill>
              </a:rPr>
              <a:t>in proprietà</a:t>
            </a:r>
            <a:r>
              <a:rPr lang="it-IT" sz="2000" b="1" dirty="0">
                <a:solidFill>
                  <a:srgbClr val="663300"/>
                </a:solidFill>
              </a:rPr>
              <a:t> se la cooperativa </a:t>
            </a:r>
            <a:br>
              <a:rPr lang="it-IT" sz="2000" b="1" dirty="0">
                <a:solidFill>
                  <a:srgbClr val="663300"/>
                </a:solidFill>
              </a:rPr>
            </a:br>
            <a:r>
              <a:rPr lang="it-IT" sz="2000" b="1" dirty="0">
                <a:solidFill>
                  <a:srgbClr val="663300"/>
                </a:solidFill>
              </a:rPr>
              <a:t>è a "proprietà divisa" </a:t>
            </a:r>
          </a:p>
          <a:p>
            <a:pPr marL="342900" indent="-342900">
              <a:buSzPct val="175000"/>
              <a:buFontTx/>
              <a:buChar char="•"/>
            </a:pPr>
            <a:r>
              <a:rPr lang="it-IT" sz="2000" b="1" dirty="0">
                <a:solidFill>
                  <a:srgbClr val="CC3300"/>
                </a:solidFill>
              </a:rPr>
              <a:t>in diritto di godimento</a:t>
            </a:r>
            <a:r>
              <a:rPr lang="it-IT" sz="2000" b="1" dirty="0">
                <a:solidFill>
                  <a:srgbClr val="663300"/>
                </a:solidFill>
              </a:rPr>
              <a:t> </a:t>
            </a:r>
            <a:br>
              <a:rPr lang="it-IT" sz="2000" b="1" dirty="0">
                <a:solidFill>
                  <a:srgbClr val="663300"/>
                </a:solidFill>
              </a:rPr>
            </a:br>
            <a:r>
              <a:rPr lang="it-IT" sz="2000" b="1" dirty="0">
                <a:solidFill>
                  <a:srgbClr val="663300"/>
                </a:solidFill>
              </a:rPr>
              <a:t>se è a "proprietà indivisa". </a:t>
            </a:r>
          </a:p>
          <a:p>
            <a:pPr marL="342900" indent="-342900"/>
            <a:endParaRPr lang="it-IT" sz="800" b="1" dirty="0">
              <a:solidFill>
                <a:srgbClr val="663300"/>
              </a:solidFill>
            </a:endParaRPr>
          </a:p>
          <a:p>
            <a:pPr marL="342900" indent="-342900"/>
            <a:endParaRPr lang="it-IT" sz="800" b="1" dirty="0">
              <a:solidFill>
                <a:srgbClr val="663300"/>
              </a:solidFill>
            </a:endParaRPr>
          </a:p>
          <a:p>
            <a:pPr marL="342900" indent="-342900"/>
            <a:r>
              <a:rPr lang="it-IT" sz="2000" b="1" dirty="0">
                <a:solidFill>
                  <a:srgbClr val="663300"/>
                </a:solidFill>
              </a:rPr>
              <a:t>Sono sempre cooperative di “UTENZA”.</a:t>
            </a:r>
          </a:p>
        </p:txBody>
      </p:sp>
      <p:pic>
        <p:nvPicPr>
          <p:cNvPr id="1392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4130" y="1554651"/>
            <a:ext cx="1868788" cy="2808288"/>
          </a:xfrm>
          <a:prstGeom prst="roundRect">
            <a:avLst>
              <a:gd name="adj" fmla="val 2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4ACB0532-D79E-420D-B24D-10685BF6D48A" descr="C349103A-30A3-4B62-87C9-A57CD61FB6F7@localdomain">
            <a:extLst>
              <a:ext uri="{FF2B5EF4-FFF2-40B4-BE49-F238E27FC236}">
                <a16:creationId xmlns:a16="http://schemas.microsoft.com/office/drawing/2014/main" id="{112EF178-0AD8-48A5-AFCA-BBDAFF3F2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51" y="5191981"/>
            <a:ext cx="3821182" cy="152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78237A4-CD29-4D77-B2D8-9FCB37F34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600">
            <a:off x="8858354" y="4160336"/>
            <a:ext cx="3115450" cy="1076543"/>
          </a:xfrm>
          <a:prstGeom prst="rect">
            <a:avLst/>
          </a:prstGeom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7AB01EA-6407-4B16-B353-AD7178682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496">
            <a:off x="7078055" y="2708173"/>
            <a:ext cx="3219450" cy="1419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nimBg="1"/>
      <p:bldP spid="139268" grpId="0"/>
    </p:bldLst>
  </p:timing>
</p:sld>
</file>

<file path=ppt/theme/theme1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</TotalTime>
  <Words>2237</Words>
  <Application>Microsoft Office PowerPoint</Application>
  <PresentationFormat>Widescreen</PresentationFormat>
  <Paragraphs>468</Paragraphs>
  <Slides>35</Slides>
  <Notes>30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9" baseType="lpstr">
      <vt:lpstr>Arial</vt:lpstr>
      <vt:lpstr>Arial Black</vt:lpstr>
      <vt:lpstr>Impact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Socio</vt:lpstr>
      <vt:lpstr>Presentazione standard di PowerPoint</vt:lpstr>
      <vt:lpstr>Il Requisito della Prevalenza</vt:lpstr>
      <vt:lpstr>Presentazione standard di PowerPoint</vt:lpstr>
      <vt:lpstr>I Requisiti Mutualistici</vt:lpstr>
      <vt:lpstr>Presentazione standard di PowerPoint</vt:lpstr>
      <vt:lpstr>Il Ristorno</vt:lpstr>
      <vt:lpstr>Quote e Azioni</vt:lpstr>
      <vt:lpstr>Rivalutazione delle Quote delle Azioni</vt:lpstr>
      <vt:lpstr>Il Prestito Sociale</vt:lpstr>
      <vt:lpstr>La Personalità Giuridica</vt:lpstr>
      <vt:lpstr>Variabilità del Capitale Sociale</vt:lpstr>
      <vt:lpstr>Gli Organi Sociali</vt:lpstr>
      <vt:lpstr>L’assemblea dei Soci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Consiglio di Amministrazione</vt:lpstr>
      <vt:lpstr>Presentazione standard di PowerPoint</vt:lpstr>
      <vt:lpstr>Presentazione standard di PowerPoint</vt:lpstr>
      <vt:lpstr>Il Collegio Sindacale  e il Controllo Contabile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Valerio</dc:creator>
  <cp:lastModifiedBy>Rita RL. Linzarini</cp:lastModifiedBy>
  <cp:revision>135</cp:revision>
  <dcterms:created xsi:type="dcterms:W3CDTF">2009-03-19T08:45:19Z</dcterms:created>
  <dcterms:modified xsi:type="dcterms:W3CDTF">2019-03-12T15:00:47Z</dcterms:modified>
</cp:coreProperties>
</file>