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797675" cy="9926638"/>
  <p:embeddedFontLst>
    <p:embeddedFont>
      <p:font typeface="Amatic SC" panose="020B0604020202020204" charset="-79"/>
      <p:regular r:id="rId13"/>
      <p:bold r:id="rId14"/>
    </p:embeddedFont>
    <p:embeddedFont>
      <p:font typeface="Source Code Pro" panose="020B0604020202020204" charset="0"/>
      <p:regular r:id="rId15"/>
      <p:bold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756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5919822085_0_1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5919822085_0_180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5919822085_2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5919822085_2_3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5919822085_0_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5919822085_0_144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5919822085_0_1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5919822085_0_149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5919822085_0_1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5919822085_0_154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5919822085_0_1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5919822085_0_160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5919822085_0_1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5919822085_0_165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5919822085_0_1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5919822085_0_170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5919822085_0_1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5919822085_0_175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beach-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A84F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subTitle" idx="1"/>
          </p:nvPr>
        </p:nvSpPr>
        <p:spPr>
          <a:xfrm>
            <a:off x="697950" y="4094450"/>
            <a:ext cx="7748100" cy="43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dirty="0"/>
              <a:t>Paola Gabriele, G</a:t>
            </a:r>
            <a:r>
              <a:rPr lang="it-IT" sz="1800"/>
              <a:t>i</a:t>
            </a:r>
            <a:r>
              <a:rPr lang="it" sz="1800"/>
              <a:t>ulia Marocchi, Iulia Muresan, Giorgia Palumbo, Filippo Creti</a:t>
            </a:r>
            <a:endParaRPr sz="1800" dirty="0"/>
          </a:p>
        </p:txBody>
      </p:sp>
      <p:pic>
        <p:nvPicPr>
          <p:cNvPr id="57" name="Google Shape;57;p13"/>
          <p:cNvPicPr preferRelativeResize="0"/>
          <p:nvPr/>
        </p:nvPicPr>
        <p:blipFill rotWithShape="1">
          <a:blip r:embed="rId3">
            <a:alphaModFix/>
          </a:blip>
          <a:srcRect l="4560" t="3608" r="3493" b="3618"/>
          <a:stretch/>
        </p:blipFill>
        <p:spPr>
          <a:xfrm>
            <a:off x="2799450" y="369425"/>
            <a:ext cx="3586800" cy="3571500"/>
          </a:xfrm>
          <a:prstGeom prst="ellipse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7950" y="662025"/>
            <a:ext cx="1266825" cy="1638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823075" y="662025"/>
            <a:ext cx="1352550" cy="1638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6AA84F"/>
                </a:solidFill>
                <a:latin typeface="Arial"/>
                <a:ea typeface="Arial"/>
                <a:cs typeface="Arial"/>
                <a:sym typeface="Arial"/>
              </a:rPr>
              <a:t>PERCHÉ INVESTIRE SU DI NOI </a:t>
            </a:r>
            <a:endParaRPr>
              <a:solidFill>
                <a:srgbClr val="6AA84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22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91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★"/>
            </a:pPr>
            <a:r>
              <a:rPr lang="it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Eco-logica </a:t>
            </a:r>
            <a:r>
              <a:rPr lang="it" sz="20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rispetta l’ambiente</a:t>
            </a:r>
            <a:r>
              <a:rPr lang="it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★"/>
            </a:pPr>
            <a:r>
              <a:rPr lang="it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Offre la garanzia di una </a:t>
            </a:r>
            <a:r>
              <a:rPr lang="it" sz="20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raccolta differenziata pratica ed efficiente! </a:t>
            </a:r>
            <a:endParaRPr sz="20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★"/>
            </a:pPr>
            <a:r>
              <a:rPr lang="it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L’uso della macchina è accessibile a </a:t>
            </a:r>
            <a:r>
              <a:rPr lang="it" sz="20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tutti</a:t>
            </a:r>
            <a:r>
              <a:rPr lang="it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★"/>
            </a:pPr>
            <a:r>
              <a:rPr lang="it" sz="20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Educa</a:t>
            </a:r>
            <a:r>
              <a:rPr lang="it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le persone a fare la raccolta differenziata anche al dì fuori delle proprie abitazioni.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4800">
                <a:solidFill>
                  <a:srgbClr val="6AA84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INTESTAZIONE</a:t>
            </a:r>
            <a:endParaRPr sz="4800">
              <a:solidFill>
                <a:srgbClr val="6AA84F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65" name="Google Shape;65;p14"/>
          <p:cNvSpPr txBox="1">
            <a:spLocks noGrp="1"/>
          </p:cNvSpPr>
          <p:nvPr>
            <p:ph type="body" idx="1"/>
          </p:nvPr>
        </p:nvSpPr>
        <p:spPr>
          <a:xfrm>
            <a:off x="244750" y="710375"/>
            <a:ext cx="8520600" cy="443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b="1">
                <a:solidFill>
                  <a:srgbClr val="6AA84F"/>
                </a:solidFill>
                <a:latin typeface="Arial"/>
                <a:ea typeface="Arial"/>
                <a:cs typeface="Arial"/>
                <a:sym typeface="Arial"/>
              </a:rPr>
              <a:t>ECO-LOGICA:</a:t>
            </a:r>
            <a:r>
              <a:rPr lang="it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it" sz="2400" b="1">
                <a:solidFill>
                  <a:srgbClr val="6AA84F"/>
                </a:solidFill>
                <a:latin typeface="Arial"/>
                <a:ea typeface="Arial"/>
                <a:cs typeface="Arial"/>
                <a:sym typeface="Arial"/>
              </a:rPr>
              <a:t>“la nostra logica dà vita all’ecologia!”</a:t>
            </a:r>
            <a:endParaRPr sz="2400" b="1">
              <a:solidFill>
                <a:srgbClr val="6AA84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Il nostro team è formato da: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it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Paola Gabriele</a:t>
            </a:r>
            <a:r>
              <a:rPr lang="it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(telefono:3347110303 email: paolagabriele2001@gmail.com); 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it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Giulia Marocchi </a:t>
            </a:r>
            <a:r>
              <a:rPr lang="it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(telefono:3487509799 email: giuliamarocchi44@gmail.com);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it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Iulia Muresan</a:t>
            </a:r>
            <a:r>
              <a:rPr lang="it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(telefono:3461834628 email: iuliamuresan111@gmail.com);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it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Filippo Creti</a:t>
            </a:r>
            <a:r>
              <a:rPr lang="it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(telefono:3491178182 email: filippocreti52@gmail.com);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it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Giorgia Palumbo</a:t>
            </a:r>
            <a:r>
              <a:rPr lang="it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(telefono:3316508497 email: giorgiapalumbo60@gmail.com).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xfrm>
            <a:off x="225300" y="411850"/>
            <a:ext cx="4045200" cy="627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4800">
                <a:solidFill>
                  <a:srgbClr val="6AA84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PROBLEMA</a:t>
            </a:r>
            <a:endParaRPr sz="4800">
              <a:solidFill>
                <a:srgbClr val="6AA84F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71" name="Google Shape;71;p15"/>
          <p:cNvSpPr txBox="1">
            <a:spLocks noGrp="1"/>
          </p:cNvSpPr>
          <p:nvPr>
            <p:ph type="subTitle" idx="1"/>
          </p:nvPr>
        </p:nvSpPr>
        <p:spPr>
          <a:xfrm>
            <a:off x="225300" y="755605"/>
            <a:ext cx="4045200" cy="417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lang="it" sz="1600" b="1">
                <a:solidFill>
                  <a:srgbClr val="000000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Errori</a:t>
            </a:r>
            <a:r>
              <a:rPr lang="it" sz="1600">
                <a:solidFill>
                  <a:srgbClr val="000000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 nella raccolta differenziata di plastica e lattine;</a:t>
            </a:r>
            <a:endParaRPr sz="1600">
              <a:solidFill>
                <a:srgbClr val="000000"/>
              </a:solidFill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lang="it" sz="1600" b="1">
                <a:solidFill>
                  <a:srgbClr val="000000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L’inquinamento ambientale</a:t>
            </a:r>
            <a:r>
              <a:rPr lang="it" sz="1600">
                <a:solidFill>
                  <a:srgbClr val="000000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 causato dalle automobili e dai camioncini utilizzati per la raccolta dei rifiuti;</a:t>
            </a:r>
            <a:endParaRPr sz="1600">
              <a:solidFill>
                <a:srgbClr val="000000"/>
              </a:solidFill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lang="it" sz="1600" b="1">
                <a:solidFill>
                  <a:srgbClr val="000000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Sporcizia</a:t>
            </a:r>
            <a:r>
              <a:rPr lang="it" sz="1600">
                <a:solidFill>
                  <a:srgbClr val="000000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 nei luoghi pubblici.</a:t>
            </a:r>
            <a:endParaRPr sz="1600">
              <a:solidFill>
                <a:srgbClr val="000000"/>
              </a:solidFill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5"/>
          <p:cNvSpPr/>
          <p:nvPr/>
        </p:nvSpPr>
        <p:spPr>
          <a:xfrm>
            <a:off x="4572000" y="0"/>
            <a:ext cx="4617000" cy="5143500"/>
          </a:xfrm>
          <a:prstGeom prst="rect">
            <a:avLst/>
          </a:prstGeom>
          <a:solidFill>
            <a:srgbClr val="6AA84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15"/>
          <p:cNvSpPr txBox="1"/>
          <p:nvPr/>
        </p:nvSpPr>
        <p:spPr>
          <a:xfrm>
            <a:off x="4835425" y="128300"/>
            <a:ext cx="4045200" cy="62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4800" b="1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SOLUZIONE</a:t>
            </a:r>
            <a:endParaRPr sz="4800" b="1">
              <a:solidFill>
                <a:schemeClr val="lt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74" name="Google Shape;74;p15"/>
          <p:cNvSpPr txBox="1"/>
          <p:nvPr/>
        </p:nvSpPr>
        <p:spPr>
          <a:xfrm>
            <a:off x="4776175" y="755600"/>
            <a:ext cx="4045200" cy="393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Char char="●"/>
            </a:pPr>
            <a:r>
              <a:rPr lang="it" sz="1600">
                <a:solidFill>
                  <a:schemeClr val="lt1"/>
                </a:solidFill>
              </a:rPr>
              <a:t>Grazie alla presenza di due fori, la nostra macchina esegue una </a:t>
            </a:r>
            <a:r>
              <a:rPr lang="it" sz="1600" b="1">
                <a:solidFill>
                  <a:schemeClr val="lt1"/>
                </a:solidFill>
              </a:rPr>
              <a:t>raccolta differenziata corretta.</a:t>
            </a:r>
            <a:endParaRPr sz="1600" b="1">
              <a:solidFill>
                <a:schemeClr val="lt1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Char char="●"/>
            </a:pPr>
            <a:r>
              <a:rPr lang="it" sz="1600" b="1">
                <a:solidFill>
                  <a:schemeClr val="lt1"/>
                </a:solidFill>
              </a:rPr>
              <a:t>Incentiviamo l’utilizzo dei mezzi di trasporto pubblici</a:t>
            </a:r>
            <a:r>
              <a:rPr lang="it" sz="1600">
                <a:solidFill>
                  <a:schemeClr val="lt1"/>
                </a:solidFill>
              </a:rPr>
              <a:t> in alternativa alle automobili;</a:t>
            </a:r>
            <a:endParaRPr sz="1600">
              <a:solidFill>
                <a:schemeClr val="lt1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Char char="●"/>
            </a:pPr>
            <a:r>
              <a:rPr lang="it" sz="1600" b="1">
                <a:solidFill>
                  <a:srgbClr val="FFFFFF"/>
                </a:solidFill>
              </a:rPr>
              <a:t>Diminuiamo la circolazione dei camioncini </a:t>
            </a:r>
            <a:r>
              <a:rPr lang="it" sz="1600">
                <a:solidFill>
                  <a:srgbClr val="FFFFFF"/>
                </a:solidFill>
              </a:rPr>
              <a:t>che si occupano della raccolta rifiuti attraverso il sensore di quasi pieno e di pieno posto all’interno della nostra macchina;</a:t>
            </a:r>
            <a:endParaRPr sz="1600">
              <a:solidFill>
                <a:srgbClr val="FFFFFF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Char char="●"/>
            </a:pPr>
            <a:r>
              <a:rPr lang="it" sz="1600">
                <a:solidFill>
                  <a:schemeClr val="lt1"/>
                </a:solidFill>
              </a:rPr>
              <a:t>facciamo in modo che </a:t>
            </a:r>
            <a:r>
              <a:rPr lang="it" sz="1600" b="1">
                <a:solidFill>
                  <a:schemeClr val="lt1"/>
                </a:solidFill>
              </a:rPr>
              <a:t>le persone, utilizzando ECO-LOGICA, puliscano automaticamente le strade</a:t>
            </a:r>
            <a:r>
              <a:rPr lang="it" sz="1600">
                <a:solidFill>
                  <a:schemeClr val="lt1"/>
                </a:solidFill>
              </a:rPr>
              <a:t>;</a:t>
            </a:r>
            <a:endParaRPr sz="1600">
              <a:solidFill>
                <a:schemeClr val="lt1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Char char="●"/>
            </a:pPr>
            <a:r>
              <a:rPr lang="it" sz="1600">
                <a:solidFill>
                  <a:schemeClr val="lt1"/>
                </a:solidFill>
              </a:rPr>
              <a:t>utilizziamo camioncini ad elettricità per le consegne;</a:t>
            </a:r>
            <a:endParaRPr sz="16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>
            <a:spLocks noGrp="1"/>
          </p:cNvSpPr>
          <p:nvPr>
            <p:ph type="title"/>
          </p:nvPr>
        </p:nvSpPr>
        <p:spPr>
          <a:xfrm>
            <a:off x="311700" y="14550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6AA84F"/>
                </a:solidFill>
                <a:latin typeface="Arial"/>
                <a:ea typeface="Arial"/>
                <a:cs typeface="Arial"/>
                <a:sym typeface="Arial"/>
              </a:rPr>
              <a:t>MAGIA</a:t>
            </a:r>
            <a:endParaRPr>
              <a:solidFill>
                <a:srgbClr val="6AA84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6"/>
          <p:cNvSpPr txBox="1">
            <a:spLocks noGrp="1"/>
          </p:cNvSpPr>
          <p:nvPr>
            <p:ph type="body" idx="1"/>
          </p:nvPr>
        </p:nvSpPr>
        <p:spPr>
          <a:xfrm>
            <a:off x="311700" y="946500"/>
            <a:ext cx="8520600" cy="404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ECO-LOGICA si differenzia per diversi aspetti:</a:t>
            </a:r>
            <a:endParaRPr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it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permette il riciclo dell’alluminio, oltre che a quello della plastica;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it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permette di ottenere punti sconto per l’uso dei mezzi di trasporto;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it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permette anche alle persone diversamente abili di poter utilizzarla;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it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non permette solo di fare il riciclo di plastica e alluminio ma si occupa anche di diminuire l’inquinamento nelle strade causato da automobili e camioncini;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it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 in modo che siano le persone, utilizzandola, a rendere le strade più pulite;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it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facilita il lavoro degli operatori economici.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>
            <a:spLocks noGrp="1"/>
          </p:cNvSpPr>
          <p:nvPr>
            <p:ph type="title"/>
          </p:nvPr>
        </p:nvSpPr>
        <p:spPr>
          <a:xfrm>
            <a:off x="311700" y="150900"/>
            <a:ext cx="8520600" cy="114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6AA84F"/>
                </a:solidFill>
                <a:latin typeface="Arial"/>
                <a:ea typeface="Arial"/>
                <a:cs typeface="Arial"/>
                <a:sym typeface="Arial"/>
              </a:rPr>
              <a:t>BUSINESS MODEL</a:t>
            </a:r>
            <a:endParaRPr>
              <a:solidFill>
                <a:srgbClr val="6AA84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7"/>
          <p:cNvSpPr txBox="1">
            <a:spLocks noGrp="1"/>
          </p:cNvSpPr>
          <p:nvPr>
            <p:ph type="body" idx="1"/>
          </p:nvPr>
        </p:nvSpPr>
        <p:spPr>
          <a:xfrm>
            <a:off x="374575" y="1081525"/>
            <a:ext cx="8520600" cy="406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 nostre fonti di guadagno sono le seguenti:</a:t>
            </a:r>
            <a:endParaRPr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it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vendita della macchina;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it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pubblicità all’interno dell’applicazione;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>
            <a:spLocks noGrp="1"/>
          </p:cNvSpPr>
          <p:nvPr>
            <p:ph type="title"/>
          </p:nvPr>
        </p:nvSpPr>
        <p:spPr>
          <a:xfrm>
            <a:off x="311700" y="220843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6AA84F"/>
                </a:solidFill>
                <a:latin typeface="Arial"/>
                <a:ea typeface="Arial"/>
                <a:cs typeface="Arial"/>
                <a:sym typeface="Arial"/>
              </a:rPr>
              <a:t>COMPETITORS</a:t>
            </a:r>
            <a:endParaRPr>
              <a:solidFill>
                <a:srgbClr val="6AA84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8"/>
          <p:cNvSpPr txBox="1">
            <a:spLocks noGrp="1"/>
          </p:cNvSpPr>
          <p:nvPr>
            <p:ph type="body" idx="1"/>
          </p:nvPr>
        </p:nvSpPr>
        <p:spPr>
          <a:xfrm>
            <a:off x="311700" y="1021859"/>
            <a:ext cx="8520600" cy="412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 nostri competitors sono:</a:t>
            </a:r>
            <a:endParaRPr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it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Hera</a:t>
            </a:r>
            <a:r>
              <a:rPr lang="it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noi ci differenziamo per la nostra estrema coerenza e dedizione alla raccolta differenziata che viene eseguita in modo efficace e senza errori, grazie alla presenza di due fori distinti;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it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Macchine che offrono buoni-sconto per i supermercati</a:t>
            </a:r>
            <a:r>
              <a:rPr lang="it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offriamo la possibilità di raccogliere buoni sconto per i mezzi di trasporto; offriamo, oltre al riciclo della plastica, anche quello dell’alluminio; la nostra macchina risulta sicura da eventuali infortuni grazie alle precauzioni che abbiamo preso in merito; diamo la possibilità anche alle persone diversamente abili di usufruirne.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GO TO MARKET</a:t>
            </a:r>
            <a:endParaRPr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9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91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STRATEGIA DI MARKETING</a:t>
            </a:r>
            <a:r>
              <a:rPr lang="it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it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offriamo ai nostri clienti una macchina in omaggio ogni cinque acquistate;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it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allestiremo periodicamente degli showroom.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6AA84F"/>
                </a:solidFill>
                <a:latin typeface="Arial"/>
                <a:ea typeface="Arial"/>
                <a:cs typeface="Arial"/>
                <a:sym typeface="Arial"/>
              </a:rPr>
              <a:t>TEAM</a:t>
            </a:r>
            <a:endParaRPr>
              <a:solidFill>
                <a:srgbClr val="6AA84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20"/>
          <p:cNvSpPr txBox="1">
            <a:spLocks noGrp="1"/>
          </p:cNvSpPr>
          <p:nvPr>
            <p:ph type="body" idx="1"/>
          </p:nvPr>
        </p:nvSpPr>
        <p:spPr>
          <a:xfrm>
            <a:off x="311700" y="905175"/>
            <a:ext cx="5969100" cy="423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Funzione produttiva</a:t>
            </a:r>
            <a:r>
              <a:rPr lang="it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Iulia Muresan, Giorgia Palumbo e Filippo Creti;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it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Funzione amministrativa</a:t>
            </a:r>
            <a:r>
              <a:rPr lang="it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Paola Gabriele;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it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Funzione commerciale</a:t>
            </a:r>
            <a:r>
              <a:rPr lang="it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Giulia Marocchi.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Iulia Muresan, Giorgia Palumbo e Filippo Creti: grande capacità di progettazione della macchina e di assemblaggio;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Paola Gabriele: abilità organizzativa ed imprenditoriale;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it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Giulia Marocchi: capacità di interagire con le persone e comprendere ciò che vogliono.                                                                        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>
              <a:solidFill>
                <a:srgbClr val="000000"/>
              </a:solidFill>
            </a:endParaRPr>
          </a:p>
        </p:txBody>
      </p:sp>
      <p:pic>
        <p:nvPicPr>
          <p:cNvPr id="105" name="Google Shape;10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33675" y="1246250"/>
            <a:ext cx="945050" cy="15847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33200" y="2983351"/>
            <a:ext cx="2558398" cy="19187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6AA84F"/>
                </a:solidFill>
                <a:latin typeface="Arial"/>
                <a:ea typeface="Arial"/>
                <a:cs typeface="Arial"/>
                <a:sym typeface="Arial"/>
              </a:rPr>
              <a:t>FINANCE</a:t>
            </a:r>
            <a:endParaRPr>
              <a:solidFill>
                <a:srgbClr val="6AA84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21"/>
          <p:cNvSpPr txBox="1">
            <a:spLocks noGrp="1"/>
          </p:cNvSpPr>
          <p:nvPr>
            <p:ph type="body" idx="1"/>
          </p:nvPr>
        </p:nvSpPr>
        <p:spPr>
          <a:xfrm>
            <a:off x="0" y="996050"/>
            <a:ext cx="4572000" cy="414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 b="1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COSTI FISSI</a:t>
            </a:r>
            <a:endParaRPr sz="1600" b="1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lang="it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Affitto del capannone;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lang="it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applicazione ECO-LOGICA da noi creata;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lang="it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mantenimento sito web con canale e-commerce;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lang="it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stipendi.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 b="1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COSTI VARIABILI</a:t>
            </a:r>
            <a:endParaRPr sz="1600" b="1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lang="it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Parte elettronica, meccanica ed informatica per la macchina e l’applicazione;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lang="it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singoli pezzi della macchina per eventuali ricambi;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lang="it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materiale per imballaggio e confezionamento.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21"/>
          <p:cNvSpPr txBox="1"/>
          <p:nvPr/>
        </p:nvSpPr>
        <p:spPr>
          <a:xfrm>
            <a:off x="4615200" y="1058700"/>
            <a:ext cx="4528800" cy="414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 b="1">
                <a:solidFill>
                  <a:srgbClr val="274E13"/>
                </a:solidFill>
              </a:rPr>
              <a:t>RICAVI</a:t>
            </a:r>
            <a:endParaRPr sz="1600" b="1">
              <a:solidFill>
                <a:srgbClr val="274E13"/>
              </a:solidFill>
            </a:endParaRPr>
          </a:p>
          <a:p>
            <a:pPr marL="457200" lvl="0" indent="-3302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it" sz="1600"/>
              <a:t>I nostri clienti pagano il prezzo della macchina;</a:t>
            </a:r>
            <a:endParaRPr sz="1600"/>
          </a:p>
          <a:p>
            <a:pPr marL="457200" lvl="0" indent="-3302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it" sz="1600"/>
              <a:t>le altre imprese pagano per inserire la loro pubblicità all’interno della macchina.</a:t>
            </a:r>
            <a:endParaRPr sz="16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629</Words>
  <Application>Microsoft Office PowerPoint</Application>
  <PresentationFormat>Presentazione su schermo (16:9)</PresentationFormat>
  <Paragraphs>66</Paragraphs>
  <Slides>10</Slides>
  <Notes>10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Source Code Pro</vt:lpstr>
      <vt:lpstr>Amatic SC</vt:lpstr>
      <vt:lpstr>Arial</vt:lpstr>
      <vt:lpstr>Beach Day</vt:lpstr>
      <vt:lpstr>Presentazione standard di PowerPoint</vt:lpstr>
      <vt:lpstr>INTESTAZIONE</vt:lpstr>
      <vt:lpstr>PROBLEMA</vt:lpstr>
      <vt:lpstr>MAGIA</vt:lpstr>
      <vt:lpstr>BUSINESS MODEL</vt:lpstr>
      <vt:lpstr>COMPETITORS</vt:lpstr>
      <vt:lpstr>GO TO MARKET</vt:lpstr>
      <vt:lpstr>TEAM</vt:lpstr>
      <vt:lpstr>FINANCE</vt:lpstr>
      <vt:lpstr>PERCHÉ INVESTIRE SU DI NOI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Cinzia CR. Roncassaglia</dc:creator>
  <cp:lastModifiedBy>Cinzia CR. Roncassaglia</cp:lastModifiedBy>
  <cp:revision>2</cp:revision>
  <cp:lastPrinted>2019-05-06T16:12:59Z</cp:lastPrinted>
  <dcterms:modified xsi:type="dcterms:W3CDTF">2019-05-06T16:13:02Z</dcterms:modified>
</cp:coreProperties>
</file>