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8"/>
  </p:notesMasterIdLst>
  <p:sldIdLst>
    <p:sldId id="305" r:id="rId2"/>
    <p:sldId id="257" r:id="rId3"/>
    <p:sldId id="324" r:id="rId4"/>
    <p:sldId id="260" r:id="rId5"/>
    <p:sldId id="259" r:id="rId6"/>
    <p:sldId id="262" r:id="rId7"/>
    <p:sldId id="326" r:id="rId8"/>
    <p:sldId id="379" r:id="rId9"/>
    <p:sldId id="280" r:id="rId10"/>
    <p:sldId id="271" r:id="rId11"/>
    <p:sldId id="270" r:id="rId12"/>
    <p:sldId id="375" r:id="rId13"/>
    <p:sldId id="376" r:id="rId14"/>
    <p:sldId id="273" r:id="rId15"/>
    <p:sldId id="306" r:id="rId16"/>
    <p:sldId id="378" r:id="rId17"/>
    <p:sldId id="377" r:id="rId18"/>
    <p:sldId id="380" r:id="rId19"/>
    <p:sldId id="276" r:id="rId20"/>
    <p:sldId id="381" r:id="rId21"/>
    <p:sldId id="281" r:id="rId22"/>
    <p:sldId id="363" r:id="rId23"/>
    <p:sldId id="374" r:id="rId24"/>
    <p:sldId id="364" r:id="rId25"/>
    <p:sldId id="287" r:id="rId26"/>
    <p:sldId id="272" r:id="rId27"/>
    <p:sldId id="382" r:id="rId28"/>
    <p:sldId id="321" r:id="rId29"/>
    <p:sldId id="383" r:id="rId30"/>
    <p:sldId id="263" r:id="rId31"/>
    <p:sldId id="309" r:id="rId32"/>
    <p:sldId id="279" r:id="rId33"/>
    <p:sldId id="328" r:id="rId34"/>
    <p:sldId id="330" r:id="rId35"/>
    <p:sldId id="329" r:id="rId36"/>
    <p:sldId id="311" r:id="rId37"/>
    <p:sldId id="285" r:id="rId38"/>
    <p:sldId id="365" r:id="rId39"/>
    <p:sldId id="366" r:id="rId40"/>
    <p:sldId id="367" r:id="rId41"/>
    <p:sldId id="372" r:id="rId42"/>
    <p:sldId id="368" r:id="rId43"/>
    <p:sldId id="371" r:id="rId44"/>
    <p:sldId id="369" r:id="rId45"/>
    <p:sldId id="370" r:id="rId46"/>
    <p:sldId id="373" r:id="rId47"/>
  </p:sldIdLst>
  <p:sldSz cx="9144000" cy="6858000" type="screen4x3"/>
  <p:notesSz cx="6805613" cy="99441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gista6" initials="S" lastIdx="1" clrIdx="0">
    <p:extLst>
      <p:ext uri="{19B8F6BF-5375-455C-9EA6-DF929625EA0E}">
        <p15:presenceInfo xmlns:p15="http://schemas.microsoft.com/office/powerpoint/2012/main" userId="S-1-5-21-1784311127-2735776714-1628832007-21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56" autoAdjust="0"/>
    <p:restoredTop sz="94249" autoAdjust="0"/>
  </p:normalViewPr>
  <p:slideViewPr>
    <p:cSldViewPr snapToGrid="0">
      <p:cViewPr varScale="1">
        <p:scale>
          <a:sx n="68" d="100"/>
          <a:sy n="68" d="100"/>
        </p:scale>
        <p:origin x="1248" y="72"/>
      </p:cViewPr>
      <p:guideLst/>
    </p:cSldViewPr>
  </p:slideViewPr>
  <p:notesTextViewPr>
    <p:cViewPr>
      <p:scale>
        <a:sx n="1" d="1"/>
        <a:sy n="1" d="1"/>
      </p:scale>
      <p:origin x="0" y="0"/>
    </p:cViewPr>
  </p:notesTextViewPr>
  <p:sorterViewPr>
    <p:cViewPr>
      <p:scale>
        <a:sx n="130" d="100"/>
        <a:sy n="130" d="100"/>
      </p:scale>
      <p:origin x="0" y="-1596"/>
    </p:cViewPr>
  </p:sorterViewPr>
  <p:notesViewPr>
    <p:cSldViewPr snapToGrid="0">
      <p:cViewPr>
        <p:scale>
          <a:sx n="87" d="100"/>
          <a:sy n="87" d="100"/>
        </p:scale>
        <p:origin x="1860" y="-102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9099" cy="498932"/>
          </a:xfrm>
          <a:prstGeom prst="rect">
            <a:avLst/>
          </a:prstGeom>
        </p:spPr>
        <p:txBody>
          <a:bodyPr vert="horz" lIns="91577" tIns="45789" rIns="91577" bIns="45789" rtlCol="0"/>
          <a:lstStyle>
            <a:lvl1pPr algn="l">
              <a:defRPr sz="1200"/>
            </a:lvl1pPr>
          </a:lstStyle>
          <a:p>
            <a:endParaRPr lang="it-IT"/>
          </a:p>
        </p:txBody>
      </p:sp>
      <p:sp>
        <p:nvSpPr>
          <p:cNvPr id="3" name="Segnaposto data 2"/>
          <p:cNvSpPr>
            <a:spLocks noGrp="1"/>
          </p:cNvSpPr>
          <p:nvPr>
            <p:ph type="dt" idx="1"/>
          </p:nvPr>
        </p:nvSpPr>
        <p:spPr>
          <a:xfrm>
            <a:off x="3854940" y="0"/>
            <a:ext cx="2949099" cy="498932"/>
          </a:xfrm>
          <a:prstGeom prst="rect">
            <a:avLst/>
          </a:prstGeom>
        </p:spPr>
        <p:txBody>
          <a:bodyPr vert="horz" lIns="91577" tIns="45789" rIns="91577" bIns="45789" rtlCol="0"/>
          <a:lstStyle>
            <a:lvl1pPr algn="r">
              <a:defRPr sz="1200"/>
            </a:lvl1pPr>
          </a:lstStyle>
          <a:p>
            <a:fld id="{43317744-DF46-4CF6-AB08-7A631F95953B}" type="datetimeFigureOut">
              <a:rPr lang="it-IT" smtClean="0"/>
              <a:t>13/02/2020</a:t>
            </a:fld>
            <a:endParaRPr lang="it-IT"/>
          </a:p>
        </p:txBody>
      </p:sp>
      <p:sp>
        <p:nvSpPr>
          <p:cNvPr id="4" name="Segnaposto immagine diapositiva 3"/>
          <p:cNvSpPr>
            <a:spLocks noGrp="1" noRot="1" noChangeAspect="1"/>
          </p:cNvSpPr>
          <p:nvPr>
            <p:ph type="sldImg" idx="2"/>
          </p:nvPr>
        </p:nvSpPr>
        <p:spPr>
          <a:xfrm>
            <a:off x="1166813" y="1243013"/>
            <a:ext cx="4471987" cy="3355975"/>
          </a:xfrm>
          <a:prstGeom prst="rect">
            <a:avLst/>
          </a:prstGeom>
          <a:noFill/>
          <a:ln w="12700">
            <a:solidFill>
              <a:prstClr val="black"/>
            </a:solidFill>
          </a:ln>
        </p:spPr>
        <p:txBody>
          <a:bodyPr vert="horz" lIns="91577" tIns="45789" rIns="91577" bIns="45789" rtlCol="0" anchor="ctr"/>
          <a:lstStyle/>
          <a:p>
            <a:endParaRPr lang="it-IT"/>
          </a:p>
        </p:txBody>
      </p:sp>
      <p:sp>
        <p:nvSpPr>
          <p:cNvPr id="5" name="Segnaposto note 4"/>
          <p:cNvSpPr>
            <a:spLocks noGrp="1"/>
          </p:cNvSpPr>
          <p:nvPr>
            <p:ph type="body" sz="quarter" idx="3"/>
          </p:nvPr>
        </p:nvSpPr>
        <p:spPr>
          <a:xfrm>
            <a:off x="680562" y="4785597"/>
            <a:ext cx="5444490" cy="3915490"/>
          </a:xfrm>
          <a:prstGeom prst="rect">
            <a:avLst/>
          </a:prstGeom>
        </p:spPr>
        <p:txBody>
          <a:bodyPr vert="horz" lIns="91577" tIns="45789" rIns="91577" bIns="45789"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45170"/>
            <a:ext cx="2949099" cy="498931"/>
          </a:xfrm>
          <a:prstGeom prst="rect">
            <a:avLst/>
          </a:prstGeom>
        </p:spPr>
        <p:txBody>
          <a:bodyPr vert="horz" lIns="91577" tIns="45789" rIns="91577" bIns="45789" rtlCol="0" anchor="b"/>
          <a:lstStyle>
            <a:lvl1pPr algn="l">
              <a:defRPr sz="1200"/>
            </a:lvl1pPr>
          </a:lstStyle>
          <a:p>
            <a:endParaRPr lang="it-IT"/>
          </a:p>
        </p:txBody>
      </p:sp>
      <p:sp>
        <p:nvSpPr>
          <p:cNvPr id="7" name="Segnaposto numero diapositiva 6"/>
          <p:cNvSpPr>
            <a:spLocks noGrp="1"/>
          </p:cNvSpPr>
          <p:nvPr>
            <p:ph type="sldNum" sz="quarter" idx="5"/>
          </p:nvPr>
        </p:nvSpPr>
        <p:spPr>
          <a:xfrm>
            <a:off x="3854940" y="9445170"/>
            <a:ext cx="2949099" cy="498931"/>
          </a:xfrm>
          <a:prstGeom prst="rect">
            <a:avLst/>
          </a:prstGeom>
        </p:spPr>
        <p:txBody>
          <a:bodyPr vert="horz" lIns="91577" tIns="45789" rIns="91577" bIns="45789" rtlCol="0" anchor="b"/>
          <a:lstStyle>
            <a:lvl1pPr algn="r">
              <a:defRPr sz="1200"/>
            </a:lvl1pPr>
          </a:lstStyle>
          <a:p>
            <a:fld id="{C0026C42-F2D0-4857-8F1C-DA719D606A87}" type="slidenum">
              <a:rPr lang="it-IT" smtClean="0"/>
              <a:t>‹N›</a:t>
            </a:fld>
            <a:endParaRPr lang="it-IT"/>
          </a:p>
        </p:txBody>
      </p:sp>
    </p:spTree>
    <p:extLst>
      <p:ext uri="{BB962C8B-B14F-4D97-AF65-F5344CB8AC3E}">
        <p14:creationId xmlns:p14="http://schemas.microsoft.com/office/powerpoint/2010/main" val="997151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asvis.it/agenda-2030/"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a:p>
        </p:txBody>
      </p:sp>
      <p:sp>
        <p:nvSpPr>
          <p:cNvPr id="4" name="Segnaposto numero diapositiva 3"/>
          <p:cNvSpPr>
            <a:spLocks noGrp="1"/>
          </p:cNvSpPr>
          <p:nvPr>
            <p:ph type="sldNum" sz="quarter" idx="10"/>
          </p:nvPr>
        </p:nvSpPr>
        <p:spPr/>
        <p:txBody>
          <a:bodyPr/>
          <a:lstStyle/>
          <a:p>
            <a:fld id="{C0026C42-F2D0-4857-8F1C-DA719D606A87}" type="slidenum">
              <a:rPr lang="it-IT" smtClean="0"/>
              <a:t>1</a:t>
            </a:fld>
            <a:endParaRPr lang="it-IT"/>
          </a:p>
        </p:txBody>
      </p:sp>
    </p:spTree>
    <p:extLst>
      <p:ext uri="{BB962C8B-B14F-4D97-AF65-F5344CB8AC3E}">
        <p14:creationId xmlns:p14="http://schemas.microsoft.com/office/powerpoint/2010/main" val="3024226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Un livello di istruzione soddisfacente si associa, di norma, a un minor rischio di povertà, a un’alimentazione più sana, a una più elevata speranza di vita, a una maggiore sensibilità nei confronti delle tematiche ambientali, e così via. </a:t>
            </a:r>
          </a:p>
          <a:p>
            <a:endParaRPr lang="it-IT" dirty="0"/>
          </a:p>
          <a:p>
            <a:r>
              <a:rPr lang="it-IT" dirty="0"/>
              <a:t>In Italia il 15% dei giovani abbandona precocemente gli studi.</a:t>
            </a:r>
          </a:p>
          <a:p>
            <a:r>
              <a:rPr lang="it-IT" dirty="0"/>
              <a:t>In Italia il 25% della popolazione tra i 30 e i 34 anni ha completato gli studi universitari a fronte del 39% della media europea</a:t>
            </a:r>
          </a:p>
        </p:txBody>
      </p:sp>
      <p:sp>
        <p:nvSpPr>
          <p:cNvPr id="4" name="Segnaposto numero diapositiva 3"/>
          <p:cNvSpPr>
            <a:spLocks noGrp="1"/>
          </p:cNvSpPr>
          <p:nvPr>
            <p:ph type="sldNum" sz="quarter" idx="10"/>
          </p:nvPr>
        </p:nvSpPr>
        <p:spPr/>
        <p:txBody>
          <a:bodyPr/>
          <a:lstStyle/>
          <a:p>
            <a:fld id="{C0026C42-F2D0-4857-8F1C-DA719D606A87}" type="slidenum">
              <a:rPr lang="it-IT" smtClean="0"/>
              <a:t>11</a:t>
            </a:fld>
            <a:endParaRPr lang="it-IT"/>
          </a:p>
        </p:txBody>
      </p:sp>
    </p:spTree>
    <p:extLst>
      <p:ext uri="{BB962C8B-B14F-4D97-AF65-F5344CB8AC3E}">
        <p14:creationId xmlns:p14="http://schemas.microsoft.com/office/powerpoint/2010/main" val="2472298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Nel 2016 la presenza femminile nei parlamenti nazionali era di solo il 23%</a:t>
            </a:r>
          </a:p>
          <a:p>
            <a:endParaRPr lang="it-IT" dirty="0"/>
          </a:p>
        </p:txBody>
      </p:sp>
      <p:sp>
        <p:nvSpPr>
          <p:cNvPr id="4" name="Segnaposto numero diapositiva 3"/>
          <p:cNvSpPr>
            <a:spLocks noGrp="1"/>
          </p:cNvSpPr>
          <p:nvPr>
            <p:ph type="sldNum" sz="quarter" idx="10"/>
          </p:nvPr>
        </p:nvSpPr>
        <p:spPr/>
        <p:txBody>
          <a:bodyPr/>
          <a:lstStyle/>
          <a:p>
            <a:fld id="{C0026C42-F2D0-4857-8F1C-DA719D606A87}" type="slidenum">
              <a:rPr lang="it-IT" smtClean="0"/>
              <a:t>14</a:t>
            </a:fld>
            <a:endParaRPr lang="it-IT"/>
          </a:p>
        </p:txBody>
      </p:sp>
      <p:pic>
        <p:nvPicPr>
          <p:cNvPr id="5" name="Immagine 4"/>
          <p:cNvPicPr>
            <a:picLocks noChangeAspect="1"/>
          </p:cNvPicPr>
          <p:nvPr/>
        </p:nvPicPr>
        <p:blipFill rotWithShape="1">
          <a:blip r:embed="rId3"/>
          <a:srcRect l="21683" t="26203" r="22502" b="27754"/>
          <a:stretch/>
        </p:blipFill>
        <p:spPr>
          <a:xfrm>
            <a:off x="1393697" y="5861513"/>
            <a:ext cx="3798509" cy="1763658"/>
          </a:xfrm>
          <a:prstGeom prst="rect">
            <a:avLst/>
          </a:prstGeom>
        </p:spPr>
      </p:pic>
    </p:spTree>
    <p:extLst>
      <p:ext uri="{BB962C8B-B14F-4D97-AF65-F5344CB8AC3E}">
        <p14:creationId xmlns:p14="http://schemas.microsoft.com/office/powerpoint/2010/main" val="2646833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0026C42-F2D0-4857-8F1C-DA719D606A87}" type="slidenum">
              <a:rPr lang="it-IT" smtClean="0"/>
              <a:t>15</a:t>
            </a:fld>
            <a:endParaRPr lang="it-IT"/>
          </a:p>
        </p:txBody>
      </p:sp>
    </p:spTree>
    <p:extLst>
      <p:ext uri="{BB962C8B-B14F-4D97-AF65-F5344CB8AC3E}">
        <p14:creationId xmlns:p14="http://schemas.microsoft.com/office/powerpoint/2010/main" val="2541205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L'Italia è al primo posto in Europa per consumo di acqua potabile, con 160 metri cubi per abitante all'anno, ben distante dai propri partner europei come Francia (90) e Germania (60).  Eppure il nostro Paese riesce ad affiancare a questo primato anche quello del record di consumo di acqua in bottiglia: </a:t>
            </a:r>
            <a:r>
              <a:rPr lang="it-IT" b="1" dirty="0"/>
              <a:t>primi in Europa </a:t>
            </a:r>
            <a:r>
              <a:rPr lang="it-IT" dirty="0"/>
              <a:t>con 188 litri </a:t>
            </a:r>
            <a:r>
              <a:rPr lang="it-IT" dirty="0" err="1"/>
              <a:t>procapite</a:t>
            </a:r>
            <a:r>
              <a:rPr lang="it-IT" dirty="0"/>
              <a:t> consumati all'anno e addirittura </a:t>
            </a:r>
            <a:r>
              <a:rPr lang="it-IT" b="1" dirty="0"/>
              <a:t>secondi nel mondo.</a:t>
            </a:r>
            <a:endParaRPr lang="en-GB" b="1" dirty="0"/>
          </a:p>
        </p:txBody>
      </p:sp>
      <p:sp>
        <p:nvSpPr>
          <p:cNvPr id="4" name="Segnaposto numero diapositiva 3"/>
          <p:cNvSpPr>
            <a:spLocks noGrp="1"/>
          </p:cNvSpPr>
          <p:nvPr>
            <p:ph type="sldNum" sz="quarter" idx="5"/>
          </p:nvPr>
        </p:nvSpPr>
        <p:spPr/>
        <p:txBody>
          <a:bodyPr/>
          <a:lstStyle/>
          <a:p>
            <a:fld id="{C0026C42-F2D0-4857-8F1C-DA719D606A87}" type="slidenum">
              <a:rPr lang="it-IT" smtClean="0"/>
              <a:t>17</a:t>
            </a:fld>
            <a:endParaRPr lang="it-IT"/>
          </a:p>
        </p:txBody>
      </p:sp>
    </p:spTree>
    <p:extLst>
      <p:ext uri="{BB962C8B-B14F-4D97-AF65-F5344CB8AC3E}">
        <p14:creationId xmlns:p14="http://schemas.microsoft.com/office/powerpoint/2010/main" val="3891651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NEET: </a:t>
            </a:r>
            <a:r>
              <a:rPr lang="it-IT" dirty="0" err="1"/>
              <a:t>not</a:t>
            </a:r>
            <a:r>
              <a:rPr lang="it-IT" dirty="0"/>
              <a:t> (</a:t>
            </a:r>
            <a:r>
              <a:rPr lang="it-IT" dirty="0" err="1"/>
              <a:t>engaged</a:t>
            </a:r>
            <a:r>
              <a:rPr lang="it-IT" dirty="0"/>
              <a:t>) in </a:t>
            </a:r>
            <a:r>
              <a:rPr lang="it-IT" dirty="0" err="1"/>
              <a:t>education</a:t>
            </a:r>
            <a:r>
              <a:rPr lang="it-IT" dirty="0"/>
              <a:t>, </a:t>
            </a:r>
            <a:r>
              <a:rPr lang="it-IT" dirty="0" err="1"/>
              <a:t>employment</a:t>
            </a:r>
            <a:r>
              <a:rPr lang="it-IT" dirty="0"/>
              <a:t> or training, indica persone non impegnate nello studio, né nel lavoro né nella formazione.</a:t>
            </a:r>
          </a:p>
        </p:txBody>
      </p:sp>
      <p:sp>
        <p:nvSpPr>
          <p:cNvPr id="4" name="Segnaposto numero diapositiva 3"/>
          <p:cNvSpPr>
            <a:spLocks noGrp="1"/>
          </p:cNvSpPr>
          <p:nvPr>
            <p:ph type="sldNum" sz="quarter" idx="10"/>
          </p:nvPr>
        </p:nvSpPr>
        <p:spPr/>
        <p:txBody>
          <a:bodyPr/>
          <a:lstStyle/>
          <a:p>
            <a:fld id="{C0026C42-F2D0-4857-8F1C-DA719D606A87}" type="slidenum">
              <a:rPr lang="it-IT" smtClean="0"/>
              <a:t>19</a:t>
            </a:fld>
            <a:endParaRPr lang="it-IT"/>
          </a:p>
        </p:txBody>
      </p:sp>
    </p:spTree>
    <p:extLst>
      <p:ext uri="{BB962C8B-B14F-4D97-AF65-F5344CB8AC3E}">
        <p14:creationId xmlns:p14="http://schemas.microsoft.com/office/powerpoint/2010/main" val="1513313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un cittadino su cento possiede il 99% del patrimonio economico</a:t>
            </a:r>
          </a:p>
        </p:txBody>
      </p:sp>
      <p:sp>
        <p:nvSpPr>
          <p:cNvPr id="4" name="Segnaposto numero diapositiva 3"/>
          <p:cNvSpPr>
            <a:spLocks noGrp="1"/>
          </p:cNvSpPr>
          <p:nvPr>
            <p:ph type="sldNum" sz="quarter" idx="10"/>
          </p:nvPr>
        </p:nvSpPr>
        <p:spPr/>
        <p:txBody>
          <a:bodyPr/>
          <a:lstStyle/>
          <a:p>
            <a:fld id="{C0026C42-F2D0-4857-8F1C-DA719D606A87}" type="slidenum">
              <a:rPr lang="it-IT" smtClean="0"/>
              <a:t>21</a:t>
            </a:fld>
            <a:endParaRPr lang="it-IT"/>
          </a:p>
        </p:txBody>
      </p:sp>
    </p:spTree>
    <p:extLst>
      <p:ext uri="{BB962C8B-B14F-4D97-AF65-F5344CB8AC3E}">
        <p14:creationId xmlns:p14="http://schemas.microsoft.com/office/powerpoint/2010/main" val="3398356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C0026C42-F2D0-4857-8F1C-DA719D606A87}" type="slidenum">
              <a:rPr lang="it-IT" smtClean="0"/>
              <a:t>22</a:t>
            </a:fld>
            <a:endParaRPr lang="it-IT"/>
          </a:p>
        </p:txBody>
      </p:sp>
    </p:spTree>
    <p:extLst>
      <p:ext uri="{BB962C8B-B14F-4D97-AF65-F5344CB8AC3E}">
        <p14:creationId xmlns:p14="http://schemas.microsoft.com/office/powerpoint/2010/main" val="1186081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Come fa il cittadino a diventare un consumatore consapevole quando si tratta di scegliere tra capi che entrano a strettissimo contatto con noi?</a:t>
            </a:r>
          </a:p>
          <a:p>
            <a:endParaRPr lang="it-IT" dirty="0"/>
          </a:p>
          <a:p>
            <a:r>
              <a:rPr lang="it-IT" dirty="0"/>
              <a:t>Ci ha pensato Gordon </a:t>
            </a:r>
            <a:r>
              <a:rPr lang="it-IT" dirty="0" err="1"/>
              <a:t>Renouf</a:t>
            </a:r>
            <a:r>
              <a:rPr lang="it-IT" dirty="0"/>
              <a:t>, l’australiano presidente e fondatore della compagnia Good on </a:t>
            </a:r>
            <a:r>
              <a:rPr lang="it-IT" dirty="0" err="1"/>
              <a:t>you</a:t>
            </a:r>
            <a:r>
              <a:rPr lang="it-IT" dirty="0"/>
              <a:t>, l’omonima app disponibile per iOS e Android. Il suo team di lavoro ha raccolto ben 3000 marchi di abbigliamento e per il 30% – per ora – si è occupato di diffondere informazioni sull’attenzione all’ambiente, il rispetto per i diritti umani e la salvaguardia degli animali, fornendo un giudizio collocabile tra cinque livelli dal “</a:t>
            </a:r>
            <a:r>
              <a:rPr lang="it-IT" dirty="0" err="1"/>
              <a:t>great</a:t>
            </a:r>
            <a:r>
              <a:rPr lang="it-IT" dirty="0"/>
              <a:t>” al “</a:t>
            </a:r>
            <a:r>
              <a:rPr lang="it-IT" dirty="0" err="1"/>
              <a:t>we</a:t>
            </a:r>
            <a:r>
              <a:rPr lang="it-IT" dirty="0"/>
              <a:t> </a:t>
            </a:r>
            <a:r>
              <a:rPr lang="it-IT" dirty="0" err="1"/>
              <a:t>avoid</a:t>
            </a:r>
            <a:r>
              <a:rPr lang="it-IT" dirty="0"/>
              <a:t>”. Tutti questi buoni consigli è stato raccolto nell’applicazione gratuita per smartphones, che si propone come un utile strumento per il consumatore nel momento delle sue scelte. Le informazioni si basano sulle certificazioni ottenute dalle aziende (ad esempio, la certificazione di </a:t>
            </a:r>
            <a:r>
              <a:rPr lang="it-IT" dirty="0" err="1"/>
              <a:t>Fairtrade</a:t>
            </a:r>
            <a:r>
              <a:rPr lang="it-IT" dirty="0"/>
              <a:t> o il Global </a:t>
            </a:r>
            <a:r>
              <a:rPr lang="it-IT" dirty="0" err="1"/>
              <a:t>Organic</a:t>
            </a:r>
            <a:r>
              <a:rPr lang="it-IT" dirty="0"/>
              <a:t> </a:t>
            </a:r>
            <a:r>
              <a:rPr lang="it-IT" dirty="0" err="1"/>
              <a:t>Textile</a:t>
            </a:r>
            <a:r>
              <a:rPr lang="it-IT" dirty="0"/>
              <a:t> Standard), su accordi siglati dalle aziende stesse sui diritti umani e sull’ambiente e su dichiarazioni volontarie e dimostrabili.</a:t>
            </a:r>
          </a:p>
          <a:p>
            <a:endParaRPr lang="en-GB" dirty="0"/>
          </a:p>
        </p:txBody>
      </p:sp>
      <p:sp>
        <p:nvSpPr>
          <p:cNvPr id="4" name="Segnaposto numero diapositiva 3"/>
          <p:cNvSpPr>
            <a:spLocks noGrp="1"/>
          </p:cNvSpPr>
          <p:nvPr>
            <p:ph type="sldNum" sz="quarter" idx="5"/>
          </p:nvPr>
        </p:nvSpPr>
        <p:spPr/>
        <p:txBody>
          <a:bodyPr/>
          <a:lstStyle/>
          <a:p>
            <a:fld id="{C0026C42-F2D0-4857-8F1C-DA719D606A87}" type="slidenum">
              <a:rPr lang="it-IT" smtClean="0"/>
              <a:t>24</a:t>
            </a:fld>
            <a:endParaRPr lang="it-IT"/>
          </a:p>
        </p:txBody>
      </p:sp>
    </p:spTree>
    <p:extLst>
      <p:ext uri="{BB962C8B-B14F-4D97-AF65-F5344CB8AC3E}">
        <p14:creationId xmlns:p14="http://schemas.microsoft.com/office/powerpoint/2010/main" val="3147202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pic>
        <p:nvPicPr>
          <p:cNvPr id="5" name="Immagine 4"/>
          <p:cNvPicPr>
            <a:picLocks noChangeAspect="1"/>
          </p:cNvPicPr>
          <p:nvPr/>
        </p:nvPicPr>
        <p:blipFill rotWithShape="1">
          <a:blip r:embed="rId3"/>
          <a:srcRect l="17623" t="30683" r="16161" b="24456"/>
          <a:stretch/>
        </p:blipFill>
        <p:spPr>
          <a:xfrm>
            <a:off x="1131066" y="5780084"/>
            <a:ext cx="4506372" cy="1718405"/>
          </a:xfrm>
          <a:prstGeom prst="rect">
            <a:avLst/>
          </a:prstGeom>
        </p:spPr>
      </p:pic>
      <p:sp>
        <p:nvSpPr>
          <p:cNvPr id="3" name="Segnaposto note 2"/>
          <p:cNvSpPr>
            <a:spLocks noGrp="1"/>
          </p:cNvSpPr>
          <p:nvPr>
            <p:ph type="body" idx="1"/>
          </p:nvPr>
        </p:nvSpPr>
        <p:spPr/>
        <p:txBody>
          <a:bodyPr/>
          <a:lstStyle/>
          <a:p>
            <a:r>
              <a:rPr lang="it-IT" i="1" dirty="0"/>
              <a:t>In ITALIA: </a:t>
            </a:r>
            <a:r>
              <a:rPr lang="it-IT" dirty="0"/>
              <a:t>I dati confermano l’eccessiva esposizione degli abitanti delle aree più densamente popolate a concentrazioni eccessive di polveri sottili (Pm 2,5 e Pm 10)</a:t>
            </a:r>
          </a:p>
          <a:p>
            <a:endParaRPr lang="it-IT" i="1" dirty="0"/>
          </a:p>
          <a:p>
            <a:r>
              <a:rPr lang="it-IT" sz="1200" b="0" i="0" kern="1200" dirty="0">
                <a:solidFill>
                  <a:schemeClr val="tx1"/>
                </a:solidFill>
                <a:effectLst/>
                <a:latin typeface="+mn-lt"/>
                <a:ea typeface="+mn-ea"/>
                <a:cs typeface="+mn-cs"/>
              </a:rPr>
              <a:t>Lo scorso dicembre, con una storica presa di posizione, il Parlamento Europeo ha dichiarato lo stato di “emergenza climatica e ambientale”. È la prima volta che a farlo è un continente intero.</a:t>
            </a:r>
          </a:p>
          <a:p>
            <a:r>
              <a:rPr lang="it-IT" sz="1200" b="0" i="0" kern="1200" dirty="0">
                <a:solidFill>
                  <a:schemeClr val="tx1"/>
                </a:solidFill>
                <a:effectLst/>
                <a:latin typeface="+mn-lt"/>
                <a:ea typeface="+mn-ea"/>
                <a:cs typeface="+mn-cs"/>
              </a:rPr>
              <a:t>Gli eurodeputati hanno sostenuto di voler aumentare gli sforzi sulle emissioni, </a:t>
            </a:r>
            <a:r>
              <a:rPr lang="it-IT" sz="1200" b="1" i="0" kern="1200" dirty="0">
                <a:solidFill>
                  <a:schemeClr val="tx1"/>
                </a:solidFill>
                <a:effectLst/>
                <a:latin typeface="+mn-lt"/>
                <a:ea typeface="+mn-ea"/>
                <a:cs typeface="+mn-cs"/>
              </a:rPr>
              <a:t>puntando a una riduzione dei gas serra pari al 55% entro il 2030</a:t>
            </a:r>
            <a:r>
              <a:rPr lang="it-IT" sz="1200" b="0" i="0" kern="1200" dirty="0">
                <a:solidFill>
                  <a:schemeClr val="tx1"/>
                </a:solidFill>
                <a:effectLst/>
                <a:latin typeface="+mn-lt"/>
                <a:ea typeface="+mn-ea"/>
                <a:cs typeface="+mn-cs"/>
              </a:rPr>
              <a:t> rispetto ai livelli del 1990, un miglioramento di 15 punti percentuali rispetto all’attuale obiettivo del 40%. Ciò che la risoluzione chiede è che Bruxelles si impegni alla Conferenza delle Nazioni Unite per </a:t>
            </a:r>
            <a:r>
              <a:rPr lang="it-IT" sz="1200" b="1" i="0" kern="1200" dirty="0">
                <a:solidFill>
                  <a:schemeClr val="tx1"/>
                </a:solidFill>
                <a:effectLst/>
                <a:latin typeface="+mn-lt"/>
                <a:ea typeface="+mn-ea"/>
                <a:cs typeface="+mn-cs"/>
              </a:rPr>
              <a:t>una riduzione a zero delle emissioni di gas a effetto serra entro il 2050.</a:t>
            </a:r>
            <a:endParaRPr lang="it-IT" sz="1200" b="0" i="0" kern="1200" dirty="0">
              <a:solidFill>
                <a:schemeClr val="tx1"/>
              </a:solidFill>
              <a:effectLst/>
              <a:latin typeface="+mn-lt"/>
              <a:ea typeface="+mn-ea"/>
              <a:cs typeface="+mn-cs"/>
            </a:endParaRPr>
          </a:p>
          <a:p>
            <a:endParaRPr lang="it-IT" i="1" dirty="0"/>
          </a:p>
        </p:txBody>
      </p:sp>
      <p:sp>
        <p:nvSpPr>
          <p:cNvPr id="4" name="Segnaposto numero diapositiva 3"/>
          <p:cNvSpPr>
            <a:spLocks noGrp="1"/>
          </p:cNvSpPr>
          <p:nvPr>
            <p:ph type="sldNum" sz="quarter" idx="10"/>
          </p:nvPr>
        </p:nvSpPr>
        <p:spPr/>
        <p:txBody>
          <a:bodyPr/>
          <a:lstStyle/>
          <a:p>
            <a:fld id="{C0026C42-F2D0-4857-8F1C-DA719D606A87}" type="slidenum">
              <a:rPr lang="it-IT" smtClean="0"/>
              <a:t>25</a:t>
            </a:fld>
            <a:endParaRPr lang="it-IT"/>
          </a:p>
        </p:txBody>
      </p:sp>
    </p:spTree>
    <p:extLst>
      <p:ext uri="{BB962C8B-B14F-4D97-AF65-F5344CB8AC3E}">
        <p14:creationId xmlns:p14="http://schemas.microsoft.com/office/powerpoint/2010/main" val="4051743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L’industria tessile ha una grande responsabilità nell’inquinamento delle acque con scarichi di coloranti e rifiuti provenienti dalla produzione. Inoltre quando si lavano i capi vengono rilasciate delle microfibre che non siamo ancora in grado di filtrare con le lavatrici domestiche</a:t>
            </a:r>
          </a:p>
        </p:txBody>
      </p:sp>
      <p:sp>
        <p:nvSpPr>
          <p:cNvPr id="4" name="Segnaposto numero diapositiva 3"/>
          <p:cNvSpPr>
            <a:spLocks noGrp="1"/>
          </p:cNvSpPr>
          <p:nvPr>
            <p:ph type="sldNum" sz="quarter" idx="10"/>
          </p:nvPr>
        </p:nvSpPr>
        <p:spPr/>
        <p:txBody>
          <a:bodyPr/>
          <a:lstStyle/>
          <a:p>
            <a:fld id="{C0026C42-F2D0-4857-8F1C-DA719D606A87}" type="slidenum">
              <a:rPr lang="it-IT" smtClean="0"/>
              <a:t>26</a:t>
            </a:fld>
            <a:endParaRPr lang="it-IT"/>
          </a:p>
        </p:txBody>
      </p:sp>
    </p:spTree>
    <p:extLst>
      <p:ext uri="{BB962C8B-B14F-4D97-AF65-F5344CB8AC3E}">
        <p14:creationId xmlns:p14="http://schemas.microsoft.com/office/powerpoint/2010/main" val="3065311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Di sviluppo sostenibile si inizia a parlare ufficialmente nel 1987, con il rapporto </a:t>
            </a:r>
            <a:r>
              <a:rPr lang="it-IT" dirty="0" err="1"/>
              <a:t>Rapporto</a:t>
            </a:r>
            <a:r>
              <a:rPr lang="it-IT" dirty="0"/>
              <a:t> della Commissione Mondiale su Ambiente e Sviluppo (meglio</a:t>
            </a:r>
          </a:p>
          <a:p>
            <a:r>
              <a:rPr lang="it-IT" dirty="0"/>
              <a:t>nota come Commissione </a:t>
            </a:r>
            <a:r>
              <a:rPr lang="it-IT" dirty="0" err="1"/>
              <a:t>Brundtland</a:t>
            </a:r>
            <a:r>
              <a:rPr lang="it-IT" dirty="0"/>
              <a:t>) </a:t>
            </a:r>
            <a:r>
              <a:rPr lang="it-IT" dirty="0" err="1"/>
              <a:t>Our</a:t>
            </a:r>
            <a:r>
              <a:rPr lang="it-IT" dirty="0"/>
              <a:t> Common Future. Il nome venne dato dalla coordinatrice </a:t>
            </a:r>
            <a:r>
              <a:rPr lang="it-IT" dirty="0" err="1"/>
              <a:t>Gro</a:t>
            </a:r>
            <a:r>
              <a:rPr lang="it-IT" dirty="0"/>
              <a:t> Harlem </a:t>
            </a:r>
            <a:r>
              <a:rPr lang="it-IT" dirty="0" err="1"/>
              <a:t>Brundtland</a:t>
            </a:r>
            <a:r>
              <a:rPr lang="it-IT" dirty="0"/>
              <a:t>, che in quell'anno era presidente del WCED e aveva commissionato il rapporto.</a:t>
            </a:r>
          </a:p>
          <a:p>
            <a:endParaRPr lang="it-IT" dirty="0"/>
          </a:p>
          <a:p>
            <a:r>
              <a:rPr lang="it-IT" dirty="0"/>
              <a:t>A partire dagli anni '70 la progressiva presa di coscienza delle problematiche ambientali ha dato origine a un ampio dibattito sul futuro del pianeta.</a:t>
            </a:r>
          </a:p>
          <a:p>
            <a:r>
              <a:rPr lang="it-IT" dirty="0"/>
              <a:t>Tale dibattito ha coinvolto organizzazioni internazionali, movimenti di opinione, governi e studiosi approdando al concetto di </a:t>
            </a:r>
            <a:r>
              <a:rPr lang="it-IT" b="1" dirty="0"/>
              <a:t>sviluppo sostenibile</a:t>
            </a:r>
            <a:r>
              <a:rPr lang="it-IT" dirty="0"/>
              <a:t>: "</a:t>
            </a:r>
            <a:r>
              <a:rPr lang="it-IT" i="1" dirty="0"/>
              <a:t>lo sviluppo che è in grado di soddisfare i bisogni delle generazioni attuali senza compromettere la possibilità che le generazioni future riescano a soddisfare i propri</a:t>
            </a:r>
            <a:r>
              <a:rPr lang="it-IT" dirty="0"/>
              <a:t>" (</a:t>
            </a:r>
            <a:r>
              <a:rPr lang="it-IT" dirty="0" err="1"/>
              <a:t>Gro</a:t>
            </a:r>
            <a:r>
              <a:rPr lang="it-IT" dirty="0"/>
              <a:t> Harlem </a:t>
            </a:r>
            <a:r>
              <a:rPr lang="it-IT" dirty="0" err="1"/>
              <a:t>Brundtland</a:t>
            </a:r>
            <a:r>
              <a:rPr lang="it-IT" dirty="0"/>
              <a:t>, 1987).</a:t>
            </a:r>
          </a:p>
          <a:p>
            <a:endParaRPr lang="it-IT" dirty="0"/>
          </a:p>
        </p:txBody>
      </p:sp>
      <p:sp>
        <p:nvSpPr>
          <p:cNvPr id="4" name="Segnaposto numero diapositiva 3"/>
          <p:cNvSpPr>
            <a:spLocks noGrp="1"/>
          </p:cNvSpPr>
          <p:nvPr>
            <p:ph type="sldNum" sz="quarter" idx="10"/>
          </p:nvPr>
        </p:nvSpPr>
        <p:spPr/>
        <p:txBody>
          <a:bodyPr/>
          <a:lstStyle/>
          <a:p>
            <a:fld id="{C0026C42-F2D0-4857-8F1C-DA719D606A87}" type="slidenum">
              <a:rPr lang="it-IT" smtClean="0"/>
              <a:t>2</a:t>
            </a:fld>
            <a:endParaRPr lang="it-IT"/>
          </a:p>
        </p:txBody>
      </p:sp>
    </p:spTree>
    <p:extLst>
      <p:ext uri="{BB962C8B-B14F-4D97-AF65-F5344CB8AC3E}">
        <p14:creationId xmlns:p14="http://schemas.microsoft.com/office/powerpoint/2010/main" val="4041020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http://popstats.unhcr.org/en/overview#_ga=2.205757075.1439261723.1522064433-245551176.1522064433</a:t>
            </a:r>
          </a:p>
          <a:p>
            <a:r>
              <a:rPr lang="it-IT" dirty="0"/>
              <a:t>file:///C:/Users/Marilena/Downloads/ConflictBarometer_2017.pdf</a:t>
            </a:r>
          </a:p>
        </p:txBody>
      </p:sp>
      <p:sp>
        <p:nvSpPr>
          <p:cNvPr id="4" name="Segnaposto numero diapositiva 3"/>
          <p:cNvSpPr>
            <a:spLocks noGrp="1"/>
          </p:cNvSpPr>
          <p:nvPr>
            <p:ph type="sldNum" sz="quarter" idx="10"/>
          </p:nvPr>
        </p:nvSpPr>
        <p:spPr/>
        <p:txBody>
          <a:bodyPr/>
          <a:lstStyle/>
          <a:p>
            <a:fld id="{C0026C42-F2D0-4857-8F1C-DA719D606A87}" type="slidenum">
              <a:rPr lang="it-IT" smtClean="0"/>
              <a:t>28</a:t>
            </a:fld>
            <a:endParaRPr lang="it-IT"/>
          </a:p>
        </p:txBody>
      </p:sp>
    </p:spTree>
    <p:extLst>
      <p:ext uri="{BB962C8B-B14F-4D97-AF65-F5344CB8AC3E}">
        <p14:creationId xmlns:p14="http://schemas.microsoft.com/office/powerpoint/2010/main" val="2860449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L’Agenda 2030 richiama in modo esplicito le responsabilità di tutti i settori della società, dai governi alle imprese, dalla società civile ai singoli. Tutti possono contribuire al conseguimento degli obiettivi. </a:t>
            </a:r>
          </a:p>
          <a:p>
            <a:r>
              <a:rPr lang="it-IT" dirty="0"/>
              <a:t> </a:t>
            </a:r>
            <a:r>
              <a:rPr lang="it-IT" b="1" dirty="0"/>
              <a:t>Sono un imprenditore. Che cosa posso fare per contribuire agli </a:t>
            </a:r>
            <a:r>
              <a:rPr lang="it-IT" b="1" dirty="0" err="1"/>
              <a:t>SDGs</a:t>
            </a:r>
            <a:r>
              <a:rPr lang="it-IT" b="1" dirty="0"/>
              <a:t>? </a:t>
            </a:r>
            <a:r>
              <a:rPr lang="it-IT" dirty="0"/>
              <a:t>Posso rendicontare l’andamento delle performance non finanziarie della tua impresa attraverso il </a:t>
            </a:r>
            <a:r>
              <a:rPr lang="it-IT" b="1" dirty="0"/>
              <a:t>Bilancio di Sostenibilità</a:t>
            </a:r>
            <a:r>
              <a:rPr lang="it-IT" dirty="0"/>
              <a:t>. In questo modo, chiunque sia interessato a valutare l’andamento della mia azienda, potrà valutarne anche l’impatto ambientale, il modo in cui tratto i dipendenti, i fornitori e così via. Aumenterà così il grado di trasparenza complessiva dell’economia, la capacità di creare valore condiviso, e, in ultima analisi, la redditività di lungo periodo dell’impresa stessa. </a:t>
            </a:r>
          </a:p>
          <a:p>
            <a:r>
              <a:rPr lang="it-IT" dirty="0"/>
              <a:t> </a:t>
            </a:r>
            <a:r>
              <a:rPr lang="it-IT" b="1" dirty="0"/>
              <a:t>Sono un’insegnante. Che cosa posso fare per contribuire agli </a:t>
            </a:r>
            <a:r>
              <a:rPr lang="it-IT" b="1" dirty="0" err="1"/>
              <a:t>SDGs</a:t>
            </a:r>
            <a:r>
              <a:rPr lang="it-IT" b="1" dirty="0"/>
              <a:t>? </a:t>
            </a:r>
            <a:r>
              <a:rPr lang="it-IT" dirty="0"/>
              <a:t>Posso avviare </a:t>
            </a:r>
            <a:r>
              <a:rPr lang="it-IT" b="1" dirty="0"/>
              <a:t>percorsi educativi </a:t>
            </a:r>
            <a:r>
              <a:rPr lang="it-IT" dirty="0"/>
              <a:t>dedicati allo sviluppo sostenibile, </a:t>
            </a:r>
          </a:p>
          <a:p>
            <a:r>
              <a:rPr lang="it-IT" dirty="0"/>
              <a:t>gli individui devono diventare agenti del cambiamento verso la sostenibilità. Essi hanno bisogno di conoscenza, abilità, valori e attitudini che li rendano più forti in vista del contributo allo sviluppo sostenibile. L’educazione pertanto è cruciale per il raggiungimento dello sviluppo sostenibile. </a:t>
            </a:r>
          </a:p>
          <a:p>
            <a:r>
              <a:rPr lang="it-IT" dirty="0"/>
              <a:t> </a:t>
            </a:r>
            <a:r>
              <a:rPr lang="it-IT" b="1" dirty="0"/>
              <a:t>Sono una giornalista. Quale potrebbe essere il mio contributo agli </a:t>
            </a:r>
            <a:r>
              <a:rPr lang="it-IT" b="1" dirty="0" err="1"/>
              <a:t>SDGs</a:t>
            </a:r>
            <a:r>
              <a:rPr lang="it-IT" b="1" dirty="0"/>
              <a:t>? </a:t>
            </a:r>
            <a:r>
              <a:rPr lang="it-IT" dirty="0"/>
              <a:t>Posso rendere </a:t>
            </a:r>
            <a:r>
              <a:rPr lang="it-IT" b="1" dirty="0"/>
              <a:t>l’opinione pubblica più consapevole </a:t>
            </a:r>
            <a:r>
              <a:rPr lang="it-IT" dirty="0"/>
              <a:t>del fatto che, in un mondo fortemente integrato, occorre una valutazione complessiva dei problemi. Anche questioni che vengono solitamente presentate come distanti, come le migrazioni e i cambiamenti ambientali, sono in realtà strettamente interconnesse. </a:t>
            </a:r>
          </a:p>
          <a:p>
            <a:r>
              <a:rPr lang="it-IT" dirty="0"/>
              <a:t> </a:t>
            </a:r>
            <a:r>
              <a:rPr lang="it-IT" b="1" dirty="0"/>
              <a:t>Sono uno studente. Posso fare qualcosa per contribuire agli </a:t>
            </a:r>
            <a:r>
              <a:rPr lang="it-IT" b="1" dirty="0" err="1"/>
              <a:t>SDGs</a:t>
            </a:r>
            <a:r>
              <a:rPr lang="it-IT" b="1" dirty="0"/>
              <a:t>? </a:t>
            </a:r>
            <a:r>
              <a:rPr lang="it-IT" dirty="0"/>
              <a:t>Posso partecipare al cambiamento globale facendomi </a:t>
            </a:r>
            <a:r>
              <a:rPr lang="it-IT" b="1" dirty="0"/>
              <a:t>portatore del cambiamento</a:t>
            </a:r>
            <a:r>
              <a:rPr lang="it-IT" dirty="0"/>
              <a:t>. Possono essere cittadini attivi del cambiamento. Ci sono 1,8 miliardi di giovani tra i 10 -24 anni nel mondo. I giovani possono usare la propria educazione per inventare, innovare soluzioni per produrre il cambiamento.</a:t>
            </a:r>
          </a:p>
          <a:p>
            <a:endParaRPr lang="it-IT" dirty="0"/>
          </a:p>
        </p:txBody>
      </p:sp>
      <p:sp>
        <p:nvSpPr>
          <p:cNvPr id="4" name="Segnaposto numero diapositiva 3"/>
          <p:cNvSpPr>
            <a:spLocks noGrp="1"/>
          </p:cNvSpPr>
          <p:nvPr>
            <p:ph type="sldNum" sz="quarter" idx="10"/>
          </p:nvPr>
        </p:nvSpPr>
        <p:spPr/>
        <p:txBody>
          <a:bodyPr/>
          <a:lstStyle/>
          <a:p>
            <a:fld id="{C0026C42-F2D0-4857-8F1C-DA719D606A87}" type="slidenum">
              <a:rPr lang="it-IT" smtClean="0"/>
              <a:t>30</a:t>
            </a:fld>
            <a:endParaRPr lang="it-IT"/>
          </a:p>
        </p:txBody>
      </p:sp>
    </p:spTree>
    <p:extLst>
      <p:ext uri="{BB962C8B-B14F-4D97-AF65-F5344CB8AC3E}">
        <p14:creationId xmlns:p14="http://schemas.microsoft.com/office/powerpoint/2010/main" val="701288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0026C42-F2D0-4857-8F1C-DA719D606A87}" type="slidenum">
              <a:rPr lang="it-IT" smtClean="0"/>
              <a:t>32</a:t>
            </a:fld>
            <a:endParaRPr lang="it-IT"/>
          </a:p>
        </p:txBody>
      </p:sp>
    </p:spTree>
    <p:extLst>
      <p:ext uri="{BB962C8B-B14F-4D97-AF65-F5344CB8AC3E}">
        <p14:creationId xmlns:p14="http://schemas.microsoft.com/office/powerpoint/2010/main" val="1080405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kern="1200" dirty="0">
                <a:solidFill>
                  <a:schemeClr val="tx1"/>
                </a:solidFill>
                <a:effectLst/>
                <a:latin typeface="+mn-lt"/>
                <a:ea typeface="+mn-ea"/>
                <a:cs typeface="+mn-cs"/>
              </a:rPr>
              <a:t>Il Rapporto </a:t>
            </a:r>
            <a:r>
              <a:rPr lang="it-IT" sz="1200" b="0" i="0" kern="1200" dirty="0" err="1">
                <a:solidFill>
                  <a:schemeClr val="tx1"/>
                </a:solidFill>
                <a:effectLst/>
                <a:latin typeface="+mn-lt"/>
                <a:ea typeface="+mn-ea"/>
                <a:cs typeface="+mn-cs"/>
              </a:rPr>
              <a:t>ASviS</a:t>
            </a:r>
            <a:r>
              <a:rPr lang="it-IT" sz="1200" b="0" i="0" kern="1200" dirty="0">
                <a:solidFill>
                  <a:schemeClr val="tx1"/>
                </a:solidFill>
                <a:effectLst/>
                <a:latin typeface="+mn-lt"/>
                <a:ea typeface="+mn-ea"/>
                <a:cs typeface="+mn-cs"/>
              </a:rPr>
              <a:t> rappresenta la pubblicazione principale dell’Alleanza per il raggiungimento degli Obiettivi di sviluppo sostenibile in Italia. Il Rapporto, oltre a fornire aggiornamenti sull’impegno della comunità internazionale per l’attuazione dell’</a:t>
            </a:r>
            <a:r>
              <a:rPr lang="it-IT" sz="1200" b="0" i="0" u="none" strike="noStrike" kern="1200" dirty="0">
                <a:solidFill>
                  <a:schemeClr val="tx1"/>
                </a:solidFill>
                <a:effectLst/>
                <a:latin typeface="+mn-lt"/>
                <a:ea typeface="+mn-ea"/>
                <a:cs typeface="+mn-cs"/>
                <a:hlinkClick r:id="rId3"/>
              </a:rPr>
              <a:t>Agenda 2030</a:t>
            </a:r>
            <a:r>
              <a:rPr lang="it-IT" sz="1200" b="0" i="0" kern="1200" dirty="0">
                <a:solidFill>
                  <a:schemeClr val="tx1"/>
                </a:solidFill>
                <a:effectLst/>
                <a:latin typeface="+mn-lt"/>
                <a:ea typeface="+mn-ea"/>
                <a:cs typeface="+mn-cs"/>
              </a:rPr>
              <a:t> per lo sviluppo sostenibile dell’Onu, sottoscritta dai Governi di 193 Paesi il 25 settembre del 2015, si focalizza sul contesto nazionale, articolandosi su due piani:</a:t>
            </a:r>
          </a:p>
          <a:p>
            <a:r>
              <a:rPr lang="it-IT" sz="1200" b="0" i="0" kern="1200" dirty="0">
                <a:solidFill>
                  <a:schemeClr val="tx1"/>
                </a:solidFill>
                <a:effectLst/>
                <a:latin typeface="+mn-lt"/>
                <a:ea typeface="+mn-ea"/>
                <a:cs typeface="+mn-cs"/>
              </a:rPr>
              <a:t>un’analisi sullo stato di avanzamento del nostro Paese rispetto all’attuazione dell’Agenda 2030 e ai 17 Obiettivi di sviluppo sostenibile (</a:t>
            </a:r>
            <a:r>
              <a:rPr lang="it-IT" sz="1200" b="0" i="1" kern="1200" dirty="0" err="1">
                <a:solidFill>
                  <a:schemeClr val="tx1"/>
                </a:solidFill>
                <a:effectLst/>
                <a:latin typeface="+mn-lt"/>
                <a:ea typeface="+mn-ea"/>
                <a:cs typeface="+mn-cs"/>
              </a:rPr>
              <a:t>Sustainable</a:t>
            </a:r>
            <a:r>
              <a:rPr lang="it-IT" sz="1200" b="0" i="1" kern="1200" dirty="0">
                <a:solidFill>
                  <a:schemeClr val="tx1"/>
                </a:solidFill>
                <a:effectLst/>
                <a:latin typeface="+mn-lt"/>
                <a:ea typeface="+mn-ea"/>
                <a:cs typeface="+mn-cs"/>
              </a:rPr>
              <a:t> Development </a:t>
            </a:r>
            <a:r>
              <a:rPr lang="it-IT" sz="1200" b="0" i="1" kern="1200" dirty="0" err="1">
                <a:solidFill>
                  <a:schemeClr val="tx1"/>
                </a:solidFill>
                <a:effectLst/>
                <a:latin typeface="+mn-lt"/>
                <a:ea typeface="+mn-ea"/>
                <a:cs typeface="+mn-cs"/>
              </a:rPr>
              <a:t>Goals</a:t>
            </a:r>
            <a:r>
              <a:rPr lang="it-IT" sz="1200" b="0" i="0" kern="1200" dirty="0">
                <a:solidFill>
                  <a:schemeClr val="tx1"/>
                </a:solidFill>
                <a:effectLst/>
                <a:latin typeface="+mn-lt"/>
                <a:ea typeface="+mn-ea"/>
                <a:cs typeface="+mn-cs"/>
              </a:rPr>
              <a:t> - </a:t>
            </a:r>
            <a:r>
              <a:rPr lang="it-IT" sz="1200" b="0" i="0" kern="1200" dirty="0" err="1">
                <a:solidFill>
                  <a:schemeClr val="tx1"/>
                </a:solidFill>
                <a:effectLst/>
                <a:latin typeface="+mn-lt"/>
                <a:ea typeface="+mn-ea"/>
                <a:cs typeface="+mn-cs"/>
              </a:rPr>
              <a:t>SDGs</a:t>
            </a:r>
            <a:r>
              <a:rPr lang="it-IT" sz="1200" b="0" i="0" kern="1200" dirty="0">
                <a:solidFill>
                  <a:schemeClr val="tx1"/>
                </a:solidFill>
                <a:effectLst/>
                <a:latin typeface="+mn-lt"/>
                <a:ea typeface="+mn-ea"/>
                <a:cs typeface="+mn-cs"/>
              </a:rPr>
              <a:t>), sia a livello macro relativa agli impegni del Governo e della società italiana, sia a livello micro con un’analisi approfondita per singolo Goal;</a:t>
            </a:r>
          </a:p>
          <a:p>
            <a:r>
              <a:rPr lang="it-IT" sz="1200" b="0" i="0" kern="1200" dirty="0">
                <a:solidFill>
                  <a:schemeClr val="tx1"/>
                </a:solidFill>
                <a:effectLst/>
                <a:latin typeface="+mn-lt"/>
                <a:ea typeface="+mn-ea"/>
                <a:cs typeface="+mn-cs"/>
              </a:rPr>
              <a:t>un quadro organico di raccomandazioni di policy, da sottoporre ai vertici, per segnalare gli ambiti in cui bisogna intervenire per assicurare la sostenibilità economica, sociale e ambientale del nostro modello di sviluppo e influenzare in questo modo le strategie e le attività del Governo.</a:t>
            </a:r>
          </a:p>
          <a:p>
            <a:endParaRPr lang="it-IT" dirty="0"/>
          </a:p>
        </p:txBody>
      </p:sp>
      <p:sp>
        <p:nvSpPr>
          <p:cNvPr id="4" name="Segnaposto numero diapositiva 3"/>
          <p:cNvSpPr>
            <a:spLocks noGrp="1"/>
          </p:cNvSpPr>
          <p:nvPr>
            <p:ph type="sldNum" sz="quarter" idx="10"/>
          </p:nvPr>
        </p:nvSpPr>
        <p:spPr/>
        <p:txBody>
          <a:bodyPr/>
          <a:lstStyle/>
          <a:p>
            <a:fld id="{C0026C42-F2D0-4857-8F1C-DA719D606A87}" type="slidenum">
              <a:rPr lang="it-IT" smtClean="0"/>
              <a:t>34</a:t>
            </a:fld>
            <a:endParaRPr lang="it-IT"/>
          </a:p>
        </p:txBody>
      </p:sp>
    </p:spTree>
    <p:extLst>
      <p:ext uri="{BB962C8B-B14F-4D97-AF65-F5344CB8AC3E}">
        <p14:creationId xmlns:p14="http://schemas.microsoft.com/office/powerpoint/2010/main" val="3932746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026C42-F2D0-4857-8F1C-DA719D606A87}" type="slidenum">
              <a:rPr lang="it-IT" smtClean="0"/>
              <a:t>35</a:t>
            </a:fld>
            <a:endParaRPr lang="it-IT"/>
          </a:p>
        </p:txBody>
      </p:sp>
    </p:spTree>
    <p:extLst>
      <p:ext uri="{BB962C8B-B14F-4D97-AF65-F5344CB8AC3E}">
        <p14:creationId xmlns:p14="http://schemas.microsoft.com/office/powerpoint/2010/main" val="3103406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ESERCITAZIONE PUZZLE PAROLE POI ASSEGNANO OBIETTIVI AD AREE, POI NELLA RESTITUZIONE APPROFINDIAMO QUALCHE GOAL</a:t>
            </a:r>
          </a:p>
        </p:txBody>
      </p:sp>
      <p:sp>
        <p:nvSpPr>
          <p:cNvPr id="4" name="Segnaposto numero diapositiva 3"/>
          <p:cNvSpPr>
            <a:spLocks noGrp="1"/>
          </p:cNvSpPr>
          <p:nvPr>
            <p:ph type="sldNum" sz="quarter" idx="10"/>
          </p:nvPr>
        </p:nvSpPr>
        <p:spPr/>
        <p:txBody>
          <a:bodyPr/>
          <a:lstStyle/>
          <a:p>
            <a:fld id="{C0026C42-F2D0-4857-8F1C-DA719D606A87}" type="slidenum">
              <a:rPr lang="it-IT" smtClean="0"/>
              <a:t>36</a:t>
            </a:fld>
            <a:endParaRPr lang="it-IT"/>
          </a:p>
        </p:txBody>
      </p:sp>
    </p:spTree>
    <p:extLst>
      <p:ext uri="{BB962C8B-B14F-4D97-AF65-F5344CB8AC3E}">
        <p14:creationId xmlns:p14="http://schemas.microsoft.com/office/powerpoint/2010/main" val="17788559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0026C42-F2D0-4857-8F1C-DA719D606A87}" type="slidenum">
              <a:rPr lang="it-IT" smtClean="0"/>
              <a:t>37</a:t>
            </a:fld>
            <a:endParaRPr lang="it-IT"/>
          </a:p>
        </p:txBody>
      </p:sp>
    </p:spTree>
    <p:extLst>
      <p:ext uri="{BB962C8B-B14F-4D97-AF65-F5344CB8AC3E}">
        <p14:creationId xmlns:p14="http://schemas.microsoft.com/office/powerpoint/2010/main" val="1611262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Lo sviluppo sostenibile coniuga le esigenze di crescita economica con quello di sviluppo umano e sociale, di qualità della vita e di salvaguardia del pianeta secondo un’ottica di benessere di lungo periodo.</a:t>
            </a:r>
          </a:p>
          <a:p>
            <a:r>
              <a:rPr lang="it-IT" dirty="0"/>
              <a:t>Gli aspetti ambientali, economici e sociali dello sviluppo sostenibile si integrano tra loro e si sostengono reciprocamente allo scopo di costruire una società più equa, sana e armoniosa per tutti.</a:t>
            </a:r>
          </a:p>
          <a:p>
            <a:endParaRPr lang="it-IT" dirty="0"/>
          </a:p>
        </p:txBody>
      </p:sp>
      <p:sp>
        <p:nvSpPr>
          <p:cNvPr id="4" name="Segnaposto numero diapositiva 3"/>
          <p:cNvSpPr>
            <a:spLocks noGrp="1"/>
          </p:cNvSpPr>
          <p:nvPr>
            <p:ph type="sldNum" sz="quarter" idx="10"/>
          </p:nvPr>
        </p:nvSpPr>
        <p:spPr/>
        <p:txBody>
          <a:bodyPr/>
          <a:lstStyle/>
          <a:p>
            <a:fld id="{C0026C42-F2D0-4857-8F1C-DA719D606A87}" type="slidenum">
              <a:rPr lang="it-IT" smtClean="0"/>
              <a:t>4</a:t>
            </a:fld>
            <a:endParaRPr lang="it-IT"/>
          </a:p>
        </p:txBody>
      </p:sp>
    </p:spTree>
    <p:extLst>
      <p:ext uri="{BB962C8B-B14F-4D97-AF65-F5344CB8AC3E}">
        <p14:creationId xmlns:p14="http://schemas.microsoft.com/office/powerpoint/2010/main" val="2771766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0026C42-F2D0-4857-8F1C-DA719D606A87}" type="slidenum">
              <a:rPr lang="it-IT" smtClean="0"/>
              <a:t>5</a:t>
            </a:fld>
            <a:endParaRPr lang="it-IT"/>
          </a:p>
        </p:txBody>
      </p:sp>
    </p:spTree>
    <p:extLst>
      <p:ext uri="{BB962C8B-B14F-4D97-AF65-F5344CB8AC3E}">
        <p14:creationId xmlns:p14="http://schemas.microsoft.com/office/powerpoint/2010/main" val="3630224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L’Agenda 2030 per lo Sviluppo Sostenibile è un programma d’azione sottoscritto nel settembre 2015 dai governi dei 193 Paesi membri dell’ONU.  Rappresenta un quadro di riferimento globale per riorientare l’umanità verso un cammino sostenibile.</a:t>
            </a:r>
          </a:p>
          <a:p>
            <a:r>
              <a:rPr lang="it-IT" dirty="0"/>
              <a:t>È stato elaborato a seguito della Conferenza delle Nazioni Unite sullo Sviluppo Sostenibile (Rio+20) tenutasi a Rio de Janeiro, Brasile, nel giugno 2012, coinvolgendo, in un processo durato tre anni, gli Stati Membri dell’ONU e indagini nazionali che hanno impegnato milioni di persone e migliaia di attori in tutto il mondo.</a:t>
            </a:r>
          </a:p>
          <a:p>
            <a:r>
              <a:rPr lang="it-IT" dirty="0"/>
              <a:t>Il 25 settembre 2015 l’Assemblea Generale dell’ONU ha adottato l’Agenda 2030 per lo Sviluppo Sostenibile (ONU, 2015). </a:t>
            </a:r>
          </a:p>
          <a:p>
            <a:r>
              <a:rPr lang="it-IT" dirty="0"/>
              <a:t>Al centro dell’Agenda 2030 ci sono i 17 Obiettivi per lo Sviluppo Sostenibile (OSS).</a:t>
            </a:r>
          </a:p>
          <a:p>
            <a:r>
              <a:rPr lang="it-IT" dirty="0"/>
              <a:t>Gli obiettivi riguardano quelle sfide globali che sono cruciali per la sopravvivenza dell’umanità. </a:t>
            </a:r>
          </a:p>
          <a:p>
            <a:r>
              <a:rPr lang="it-IT" dirty="0"/>
              <a:t>Essi prendono in considerazione una serie di bisogni sociali quali l’educazione, la salute, la protezione sociale e le opportunità di lavoro, affrontando, nel contempo, il cambiamento climatico e la protezione ambientale. Gli OSS affrontano ostacoli sistemici per lo Sviluppo Sostenibile, come la disuguaglianza, i modelli insostenibili di consumo, la debole capacità istituzionale e la degradazione ambientale.</a:t>
            </a:r>
          </a:p>
          <a:p>
            <a:r>
              <a:rPr lang="it-IT" dirty="0"/>
              <a:t>Una caratteristica chiave dell’Agenda 2030 per lo Sviluppo Sostenibile è la sua universalità e indivisibilità. Essa considera come destinatari tutti i Paesi, dal Sud al Nord del mondo. Tutti i Paesi che sottoscrivono l’Agenda 2030 devono adeguare il loro impegno per lo sviluppo con l’obiettivo della promozione della prosperità, proteggendo, nel contempo, il pianeta al fine di raggiungere uno Sviluppo Sostenibile. </a:t>
            </a:r>
          </a:p>
        </p:txBody>
      </p:sp>
      <p:sp>
        <p:nvSpPr>
          <p:cNvPr id="4" name="Segnaposto numero diapositiva 3"/>
          <p:cNvSpPr>
            <a:spLocks noGrp="1"/>
          </p:cNvSpPr>
          <p:nvPr>
            <p:ph type="sldNum" sz="quarter" idx="10"/>
          </p:nvPr>
        </p:nvSpPr>
        <p:spPr/>
        <p:txBody>
          <a:bodyPr/>
          <a:lstStyle/>
          <a:p>
            <a:fld id="{C0026C42-F2D0-4857-8F1C-DA719D606A87}" type="slidenum">
              <a:rPr lang="it-IT" smtClean="0"/>
              <a:t>6</a:t>
            </a:fld>
            <a:endParaRPr lang="it-IT"/>
          </a:p>
        </p:txBody>
      </p:sp>
    </p:spTree>
    <p:extLst>
      <p:ext uri="{BB962C8B-B14F-4D97-AF65-F5344CB8AC3E}">
        <p14:creationId xmlns:p14="http://schemas.microsoft.com/office/powerpoint/2010/main" val="2436795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a:p>
            <a:r>
              <a:rPr lang="it-IT" dirty="0"/>
              <a:t>L’Agenda 2030 per lo Sviluppo Sostenibile è un programma d’azione sottoscritto nel settembre 2015 dai governi dei 193 Paesi membri dell’ONU.  Rappresenta un quadro di riferimento globale per riorientare l’umanità verso un cammino sostenibile.</a:t>
            </a:r>
          </a:p>
          <a:p>
            <a:r>
              <a:rPr lang="it-IT" dirty="0"/>
              <a:t>È stato elaborato a seguito della Conferenza delle Nazioni Unite sullo Sviluppo Sostenibile (Rio+20) tenutasi a Rio de Janeiro, Brasile, nel giugno 2012, coinvolgendo, in un processo durato tre anni, gli Stati Membri dell’ONU e indagini nazionali che hanno impegnato milioni di persone e migliaia di attori in tutto il mondo.</a:t>
            </a:r>
          </a:p>
          <a:p>
            <a:r>
              <a:rPr lang="it-IT" dirty="0"/>
              <a:t>Il 25 settembre 2015 l’Assemblea Generale dell’ONU ha adottato l’Agenda 2030 per lo Sviluppo Sostenibile (ONU, 2015). </a:t>
            </a:r>
          </a:p>
          <a:p>
            <a:r>
              <a:rPr lang="it-IT" dirty="0"/>
              <a:t>Al centro dell’Agenda 2030 ci sono i 17 Obiettivi per lo Sviluppo Sostenibile (OSS).</a:t>
            </a:r>
          </a:p>
          <a:p>
            <a:r>
              <a:rPr lang="it-IT" dirty="0"/>
              <a:t>Gli obiettivi riguardano quelle sfide globali che sono cruciali per la sopravvivenza dell’umanità. </a:t>
            </a:r>
          </a:p>
          <a:p>
            <a:r>
              <a:rPr lang="it-IT" dirty="0"/>
              <a:t>Essi prendono in considerazione una serie di bisogni sociali quali l’educazione, la salute, la protezione sociale e le opportunità di lavoro, affrontando, nel contempo, il cambiamento climatico e la protezione ambientale. Gli OSS affrontano ostacoli sistemici per lo Sviluppo Sostenibile, come la disuguaglianza, i modelli insostenibili di consumo, la debole capacità istituzionale e la degradazione ambientale.</a:t>
            </a:r>
          </a:p>
          <a:p>
            <a:r>
              <a:rPr lang="it-IT" dirty="0"/>
              <a:t>Una caratteristica chiave dell’Agenda 2030 per lo Sviluppo Sostenibile è la sua universalità e indivisibilità. Essa considera come destinatari tutti i Paesi, dal Sud al Nord del mondo. Tutti i Paesi che sottoscrivono l’Agenda 2030 devono adeguare il loro impegno per lo sviluppo con l’obiettivo della promozione della prosperità, proteggendo, nel contempo, il pianeta al fine di raggiungere uno Sviluppo Sostenibile. </a:t>
            </a:r>
          </a:p>
          <a:p>
            <a:r>
              <a:rPr lang="it-IT" dirty="0"/>
              <a:t>(VIDEO)</a:t>
            </a:r>
          </a:p>
        </p:txBody>
      </p:sp>
      <p:sp>
        <p:nvSpPr>
          <p:cNvPr id="4" name="Segnaposto numero diapositiva 3"/>
          <p:cNvSpPr>
            <a:spLocks noGrp="1"/>
          </p:cNvSpPr>
          <p:nvPr>
            <p:ph type="sldNum" sz="quarter" idx="10"/>
          </p:nvPr>
        </p:nvSpPr>
        <p:spPr/>
        <p:txBody>
          <a:bodyPr/>
          <a:lstStyle/>
          <a:p>
            <a:fld id="{C0026C42-F2D0-4857-8F1C-DA719D606A87}" type="slidenum">
              <a:rPr lang="it-IT" smtClean="0"/>
              <a:t>7</a:t>
            </a:fld>
            <a:endParaRPr lang="it-IT"/>
          </a:p>
        </p:txBody>
      </p:sp>
    </p:spTree>
    <p:extLst>
      <p:ext uri="{BB962C8B-B14F-4D97-AF65-F5344CB8AC3E}">
        <p14:creationId xmlns:p14="http://schemas.microsoft.com/office/powerpoint/2010/main" val="3733208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There are many reasons,</a:t>
            </a:r>
          </a:p>
          <a:p>
            <a:r>
              <a:rPr lang="en-US" dirty="0"/>
              <a:t>but in short, because as</a:t>
            </a:r>
          </a:p>
          <a:p>
            <a:r>
              <a:rPr lang="en-US" dirty="0"/>
              <a:t>human beings, our wellbeing is linked to each</a:t>
            </a:r>
          </a:p>
          <a:p>
            <a:r>
              <a:rPr lang="en-US" dirty="0"/>
              <a:t>other. Growing inequality</a:t>
            </a:r>
          </a:p>
          <a:p>
            <a:r>
              <a:rPr lang="en-US" dirty="0"/>
              <a:t>is detrimental to economic</a:t>
            </a:r>
          </a:p>
          <a:p>
            <a:r>
              <a:rPr lang="en-US" dirty="0"/>
              <a:t>growth and undermines</a:t>
            </a:r>
          </a:p>
          <a:p>
            <a:r>
              <a:rPr lang="en-US" dirty="0"/>
              <a:t>social cohesion, increasing political and social</a:t>
            </a:r>
          </a:p>
          <a:p>
            <a:r>
              <a:rPr lang="en-US" dirty="0"/>
              <a:t>tensions and, in some</a:t>
            </a:r>
          </a:p>
          <a:p>
            <a:r>
              <a:rPr lang="en-US" dirty="0"/>
              <a:t>circumstances, driving</a:t>
            </a:r>
          </a:p>
          <a:p>
            <a:r>
              <a:rPr lang="en-US" dirty="0"/>
              <a:t>instability and conflicts.</a:t>
            </a:r>
            <a:endParaRPr lang="en-GB" dirty="0"/>
          </a:p>
        </p:txBody>
      </p:sp>
      <p:sp>
        <p:nvSpPr>
          <p:cNvPr id="4" name="Segnaposto numero diapositiva 3"/>
          <p:cNvSpPr>
            <a:spLocks noGrp="1"/>
          </p:cNvSpPr>
          <p:nvPr>
            <p:ph type="sldNum" sz="quarter" idx="5"/>
          </p:nvPr>
        </p:nvSpPr>
        <p:spPr/>
        <p:txBody>
          <a:bodyPr/>
          <a:lstStyle/>
          <a:p>
            <a:fld id="{C0026C42-F2D0-4857-8F1C-DA719D606A87}" type="slidenum">
              <a:rPr lang="it-IT" smtClean="0"/>
              <a:t>8</a:t>
            </a:fld>
            <a:endParaRPr lang="it-IT"/>
          </a:p>
        </p:txBody>
      </p:sp>
    </p:spTree>
    <p:extLst>
      <p:ext uri="{BB962C8B-B14F-4D97-AF65-F5344CB8AC3E}">
        <p14:creationId xmlns:p14="http://schemas.microsoft.com/office/powerpoint/2010/main" val="1120048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40% della popolazione mondiale soffre di scarsità d’acqua</a:t>
            </a:r>
          </a:p>
        </p:txBody>
      </p:sp>
      <p:sp>
        <p:nvSpPr>
          <p:cNvPr id="4" name="Segnaposto numero diapositiva 3"/>
          <p:cNvSpPr>
            <a:spLocks noGrp="1"/>
          </p:cNvSpPr>
          <p:nvPr>
            <p:ph type="sldNum" sz="quarter" idx="10"/>
          </p:nvPr>
        </p:nvSpPr>
        <p:spPr/>
        <p:txBody>
          <a:bodyPr/>
          <a:lstStyle/>
          <a:p>
            <a:fld id="{C0026C42-F2D0-4857-8F1C-DA719D606A87}" type="slidenum">
              <a:rPr lang="it-IT" smtClean="0"/>
              <a:t>9</a:t>
            </a:fld>
            <a:endParaRPr lang="it-IT"/>
          </a:p>
        </p:txBody>
      </p:sp>
      <p:pic>
        <p:nvPicPr>
          <p:cNvPr id="5" name="Immagine 4"/>
          <p:cNvPicPr>
            <a:picLocks noChangeAspect="1"/>
          </p:cNvPicPr>
          <p:nvPr/>
        </p:nvPicPr>
        <p:blipFill rotWithShape="1">
          <a:blip r:embed="rId3"/>
          <a:srcRect l="18093" t="27954" r="18062" b="27787"/>
          <a:stretch/>
        </p:blipFill>
        <p:spPr>
          <a:xfrm>
            <a:off x="1230279" y="6220655"/>
            <a:ext cx="4345057" cy="1695300"/>
          </a:xfrm>
          <a:prstGeom prst="rect">
            <a:avLst/>
          </a:prstGeom>
        </p:spPr>
      </p:pic>
    </p:spTree>
    <p:extLst>
      <p:ext uri="{BB962C8B-B14F-4D97-AF65-F5344CB8AC3E}">
        <p14:creationId xmlns:p14="http://schemas.microsoft.com/office/powerpoint/2010/main" val="145305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Italia la speranza di vita è di 82 anni (oltre la media europea che è di circa 77 anni)</a:t>
            </a:r>
          </a:p>
          <a:p>
            <a:r>
              <a:rPr lang="it-IT" dirty="0"/>
              <a:t>In Africa è di 60 anni</a:t>
            </a:r>
          </a:p>
          <a:p>
            <a:endParaRPr lang="it-IT" dirty="0"/>
          </a:p>
          <a:p>
            <a:r>
              <a:rPr lang="it-IT" i="1" dirty="0"/>
              <a:t>In Campania l’aspettativa di vita è in media tre anni inferiore rispetto a Trento e in Italia se si è laureati si vive fino a cinque anni in più e si riduce il tasso delle malattie croniche, dice il rapporto “Le disuguaglianze di salute in Italia”.</a:t>
            </a:r>
          </a:p>
          <a:p>
            <a:endParaRPr lang="it-IT" dirty="0"/>
          </a:p>
          <a:p>
            <a:endParaRPr lang="it-IT" dirty="0"/>
          </a:p>
        </p:txBody>
      </p:sp>
      <p:sp>
        <p:nvSpPr>
          <p:cNvPr id="4" name="Segnaposto numero diapositiva 3"/>
          <p:cNvSpPr>
            <a:spLocks noGrp="1"/>
          </p:cNvSpPr>
          <p:nvPr>
            <p:ph type="sldNum" sz="quarter" idx="10"/>
          </p:nvPr>
        </p:nvSpPr>
        <p:spPr/>
        <p:txBody>
          <a:bodyPr/>
          <a:lstStyle/>
          <a:p>
            <a:fld id="{C0026C42-F2D0-4857-8F1C-DA719D606A87}" type="slidenum">
              <a:rPr lang="it-IT" smtClean="0"/>
              <a:t>10</a:t>
            </a:fld>
            <a:endParaRPr lang="it-IT"/>
          </a:p>
        </p:txBody>
      </p:sp>
    </p:spTree>
    <p:extLst>
      <p:ext uri="{BB962C8B-B14F-4D97-AF65-F5344CB8AC3E}">
        <p14:creationId xmlns:p14="http://schemas.microsoft.com/office/powerpoint/2010/main" val="7251492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striscia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685800" y="2286000"/>
            <a:ext cx="7772400" cy="1143000"/>
          </a:xfrm>
        </p:spPr>
        <p:txBody>
          <a:bodyPr/>
          <a:lstStyle>
            <a:lvl1pPr>
              <a:defRPr/>
            </a:lvl1pPr>
          </a:lstStyle>
          <a:p>
            <a:pPr lvl="0"/>
            <a:r>
              <a:rPr lang="it-IT" altLang="it-IT" noProof="0"/>
              <a:t>Fare clic per modificare stile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it-IT" altLang="it-IT" noProof="0"/>
              <a:t>Fare clic per modificare lo stile del sottotitolo dello schema</a:t>
            </a:r>
          </a:p>
        </p:txBody>
      </p:sp>
      <p:sp>
        <p:nvSpPr>
          <p:cNvPr id="5" name="Date Placeholder 4"/>
          <p:cNvSpPr>
            <a:spLocks noGrp="1" noChangeArrowheads="1"/>
          </p:cNvSpPr>
          <p:nvPr>
            <p:ph type="dt" sz="half" idx="10"/>
          </p:nvPr>
        </p:nvSpPr>
        <p:spPr bwMode="auto">
          <a:xfrm>
            <a:off x="685800" y="6248400"/>
            <a:ext cx="1905000" cy="457200"/>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Arial" panose="020B0604020202020204" pitchFamily="34" charset="0"/>
                <a:ea typeface="ＭＳ Ｐゴシック" panose="020B0600070205080204" pitchFamily="34" charset="-128"/>
                <a:cs typeface="+mn-cs"/>
              </a:defRPr>
            </a:lvl1pPr>
          </a:lstStyle>
          <a:p>
            <a:pPr eaLnBrk="0" fontAlgn="base" hangingPunct="0">
              <a:spcBef>
                <a:spcPct val="0"/>
              </a:spcBef>
              <a:spcAft>
                <a:spcPct val="0"/>
              </a:spcAft>
              <a:defRPr/>
            </a:pPr>
            <a:endParaRPr lang="it-IT" altLang="it-IT">
              <a:solidFill>
                <a:srgbClr val="000000"/>
              </a:solidFill>
            </a:endParaRPr>
          </a:p>
        </p:txBody>
      </p:sp>
      <p:sp>
        <p:nvSpPr>
          <p:cNvPr id="6" name="Footer Placeholder 5"/>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a:lvl1pPr>
          </a:lstStyle>
          <a:p>
            <a:pPr>
              <a:defRPr/>
            </a:pPr>
            <a:endParaRPr lang="it-IT" altLang="it-IT">
              <a:solidFill>
                <a:srgbClr val="000000"/>
              </a:solidFill>
            </a:endParaRPr>
          </a:p>
        </p:txBody>
      </p:sp>
      <p:sp>
        <p:nvSpPr>
          <p:cNvPr id="7" name="Slide Number Placeholder 6"/>
          <p:cNvSpPr>
            <a:spLocks noGrp="1" noChangeArrowheads="1"/>
          </p:cNvSpPr>
          <p:nvPr>
            <p:ph type="sldNum" sz="quarter" idx="12"/>
          </p:nvPr>
        </p:nvSpPr>
        <p:spPr bwMode="auto">
          <a:xfrm>
            <a:off x="6553200" y="6248400"/>
            <a:ext cx="1905000" cy="457200"/>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173E8E2A-D2F0-4665-94CA-F6153526113F}" type="slidenum">
              <a:rPr lang="it-IT" altLang="it-IT">
                <a:solidFill>
                  <a:srgbClr val="000000"/>
                </a:solidFill>
              </a:rPr>
              <a:pPr eaLnBrk="0" fontAlgn="base" hangingPunct="0">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1493486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Rectangle 5"/>
          <p:cNvSpPr>
            <a:spLocks noGrp="1" noChangeArrowheads="1"/>
          </p:cNvSpPr>
          <p:nvPr>
            <p:ph type="ftr" sz="quarter" idx="10"/>
          </p:nvPr>
        </p:nvSpPr>
        <p:spPr>
          <a:ln/>
        </p:spPr>
        <p:txBody>
          <a:bodyPr/>
          <a:lstStyle>
            <a:lvl1pPr>
              <a:defRPr/>
            </a:lvl1pPr>
          </a:lstStyle>
          <a:p>
            <a:pPr>
              <a:defRPr/>
            </a:pPr>
            <a:endParaRPr lang="it-IT" altLang="it-IT">
              <a:solidFill>
                <a:srgbClr val="000000"/>
              </a:solidFill>
            </a:endParaRPr>
          </a:p>
        </p:txBody>
      </p:sp>
    </p:spTree>
    <p:extLst>
      <p:ext uri="{BB962C8B-B14F-4D97-AF65-F5344CB8AC3E}">
        <p14:creationId xmlns:p14="http://schemas.microsoft.com/office/powerpoint/2010/main" val="1698139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Rectangle 5"/>
          <p:cNvSpPr>
            <a:spLocks noGrp="1" noChangeArrowheads="1"/>
          </p:cNvSpPr>
          <p:nvPr>
            <p:ph type="ftr" sz="quarter" idx="10"/>
          </p:nvPr>
        </p:nvSpPr>
        <p:spPr>
          <a:ln/>
        </p:spPr>
        <p:txBody>
          <a:bodyPr/>
          <a:lstStyle>
            <a:lvl1pPr>
              <a:defRPr/>
            </a:lvl1pPr>
          </a:lstStyle>
          <a:p>
            <a:pPr>
              <a:defRPr/>
            </a:pPr>
            <a:endParaRPr lang="it-IT" altLang="it-IT">
              <a:solidFill>
                <a:srgbClr val="000000"/>
              </a:solidFill>
            </a:endParaRPr>
          </a:p>
        </p:txBody>
      </p:sp>
    </p:spTree>
    <p:extLst>
      <p:ext uri="{BB962C8B-B14F-4D97-AF65-F5344CB8AC3E}">
        <p14:creationId xmlns:p14="http://schemas.microsoft.com/office/powerpoint/2010/main" val="280028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it-IT"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Rectangle 5"/>
          <p:cNvSpPr>
            <a:spLocks noGrp="1" noChangeArrowheads="1"/>
          </p:cNvSpPr>
          <p:nvPr>
            <p:ph type="ftr" sz="quarter" idx="10"/>
          </p:nvPr>
        </p:nvSpPr>
        <p:spPr>
          <a:ln/>
        </p:spPr>
        <p:txBody>
          <a:bodyPr/>
          <a:lstStyle>
            <a:lvl1pPr>
              <a:defRPr/>
            </a:lvl1pPr>
          </a:lstStyle>
          <a:p>
            <a:pPr>
              <a:defRPr/>
            </a:pPr>
            <a:endParaRPr lang="it-IT" altLang="it-IT">
              <a:solidFill>
                <a:srgbClr val="000000"/>
              </a:solidFill>
            </a:endParaRPr>
          </a:p>
        </p:txBody>
      </p:sp>
      <p:pic>
        <p:nvPicPr>
          <p:cNvPr id="5" name="Immagin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96813" y="0"/>
            <a:ext cx="2288583" cy="609600"/>
          </a:xfrm>
          <a:prstGeom prst="rect">
            <a:avLst/>
          </a:prstGeom>
        </p:spPr>
      </p:pic>
    </p:spTree>
    <p:extLst>
      <p:ext uri="{BB962C8B-B14F-4D97-AF65-F5344CB8AC3E}">
        <p14:creationId xmlns:p14="http://schemas.microsoft.com/office/powerpoint/2010/main" val="3417037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dirty="0"/>
              <a:t>Click to edit Master title style</a:t>
            </a:r>
            <a:endParaRPr lang="it-IT" dirty="0"/>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it-IT" altLang="it-IT">
              <a:solidFill>
                <a:srgbClr val="000000"/>
              </a:solidFill>
            </a:endParaRPr>
          </a:p>
        </p:txBody>
      </p:sp>
    </p:spTree>
    <p:extLst>
      <p:ext uri="{BB962C8B-B14F-4D97-AF65-F5344CB8AC3E}">
        <p14:creationId xmlns:p14="http://schemas.microsoft.com/office/powerpoint/2010/main" val="1680281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Rectangle 5"/>
          <p:cNvSpPr>
            <a:spLocks noGrp="1" noChangeArrowheads="1"/>
          </p:cNvSpPr>
          <p:nvPr>
            <p:ph type="ftr" sz="quarter" idx="10"/>
          </p:nvPr>
        </p:nvSpPr>
        <p:spPr>
          <a:ln/>
        </p:spPr>
        <p:txBody>
          <a:bodyPr/>
          <a:lstStyle>
            <a:lvl1pPr>
              <a:defRPr/>
            </a:lvl1pPr>
          </a:lstStyle>
          <a:p>
            <a:pPr>
              <a:defRPr/>
            </a:pPr>
            <a:endParaRPr lang="it-IT" altLang="it-IT">
              <a:solidFill>
                <a:srgbClr val="000000"/>
              </a:solidFill>
            </a:endParaRPr>
          </a:p>
        </p:txBody>
      </p:sp>
    </p:spTree>
    <p:extLst>
      <p:ext uri="{BB962C8B-B14F-4D97-AF65-F5344CB8AC3E}">
        <p14:creationId xmlns:p14="http://schemas.microsoft.com/office/powerpoint/2010/main" val="1256576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it-IT"/>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Rectangle 5"/>
          <p:cNvSpPr>
            <a:spLocks noGrp="1" noChangeArrowheads="1"/>
          </p:cNvSpPr>
          <p:nvPr>
            <p:ph type="ftr" sz="quarter" idx="10"/>
          </p:nvPr>
        </p:nvSpPr>
        <p:spPr>
          <a:ln/>
        </p:spPr>
        <p:txBody>
          <a:bodyPr/>
          <a:lstStyle>
            <a:lvl1pPr>
              <a:defRPr/>
            </a:lvl1pPr>
          </a:lstStyle>
          <a:p>
            <a:pPr>
              <a:defRPr/>
            </a:pPr>
            <a:endParaRPr lang="it-IT" altLang="it-IT">
              <a:solidFill>
                <a:srgbClr val="000000"/>
              </a:solidFill>
            </a:endParaRPr>
          </a:p>
        </p:txBody>
      </p:sp>
    </p:spTree>
    <p:extLst>
      <p:ext uri="{BB962C8B-B14F-4D97-AF65-F5344CB8AC3E}">
        <p14:creationId xmlns:p14="http://schemas.microsoft.com/office/powerpoint/2010/main" val="866816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Rectangle 5"/>
          <p:cNvSpPr>
            <a:spLocks noGrp="1" noChangeArrowheads="1"/>
          </p:cNvSpPr>
          <p:nvPr>
            <p:ph type="ftr" sz="quarter" idx="10"/>
          </p:nvPr>
        </p:nvSpPr>
        <p:spPr>
          <a:ln/>
        </p:spPr>
        <p:txBody>
          <a:bodyPr/>
          <a:lstStyle>
            <a:lvl1pPr>
              <a:defRPr/>
            </a:lvl1pPr>
          </a:lstStyle>
          <a:p>
            <a:pPr>
              <a:defRPr/>
            </a:pPr>
            <a:endParaRPr lang="it-IT" altLang="it-IT">
              <a:solidFill>
                <a:srgbClr val="000000"/>
              </a:solidFill>
            </a:endParaRPr>
          </a:p>
        </p:txBody>
      </p:sp>
    </p:spTree>
    <p:extLst>
      <p:ext uri="{BB962C8B-B14F-4D97-AF65-F5344CB8AC3E}">
        <p14:creationId xmlns:p14="http://schemas.microsoft.com/office/powerpoint/2010/main" val="3267096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it-IT" altLang="it-IT">
              <a:solidFill>
                <a:srgbClr val="000000"/>
              </a:solidFill>
            </a:endParaRPr>
          </a:p>
        </p:txBody>
      </p:sp>
      <p:pic>
        <p:nvPicPr>
          <p:cNvPr id="3" name="Immagin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96813" y="0"/>
            <a:ext cx="2288583" cy="609600"/>
          </a:xfrm>
          <a:prstGeom prst="rect">
            <a:avLst/>
          </a:prstGeom>
        </p:spPr>
      </p:pic>
    </p:spTree>
    <p:extLst>
      <p:ext uri="{BB962C8B-B14F-4D97-AF65-F5344CB8AC3E}">
        <p14:creationId xmlns:p14="http://schemas.microsoft.com/office/powerpoint/2010/main" val="1355289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it-IT"/>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it-IT" altLang="it-IT">
              <a:solidFill>
                <a:srgbClr val="000000"/>
              </a:solidFill>
            </a:endParaRPr>
          </a:p>
        </p:txBody>
      </p:sp>
    </p:spTree>
    <p:extLst>
      <p:ext uri="{BB962C8B-B14F-4D97-AF65-F5344CB8AC3E}">
        <p14:creationId xmlns:p14="http://schemas.microsoft.com/office/powerpoint/2010/main" val="19864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it-IT"/>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it-IT" altLang="it-IT">
              <a:solidFill>
                <a:srgbClr val="000000"/>
              </a:solidFill>
            </a:endParaRPr>
          </a:p>
        </p:txBody>
      </p:sp>
    </p:spTree>
    <p:extLst>
      <p:ext uri="{BB962C8B-B14F-4D97-AF65-F5344CB8AC3E}">
        <p14:creationId xmlns:p14="http://schemas.microsoft.com/office/powerpoint/2010/main" val="1661040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it-IT" altLang="it-IT"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Arial" panose="020B0604020202020204" pitchFamily="34" charset="0"/>
                <a:ea typeface="ＭＳ Ｐゴシック" panose="020B0600070205080204" pitchFamily="34" charset="-128"/>
                <a:cs typeface="+mn-cs"/>
              </a:defRPr>
            </a:lvl1pPr>
          </a:lstStyle>
          <a:p>
            <a:pPr eaLnBrk="0" fontAlgn="base" hangingPunct="0">
              <a:spcBef>
                <a:spcPct val="0"/>
              </a:spcBef>
              <a:spcAft>
                <a:spcPct val="0"/>
              </a:spcAft>
              <a:defRPr/>
            </a:pPr>
            <a:endParaRPr lang="it-IT" altLang="it-IT">
              <a:solidFill>
                <a:srgbClr val="000000"/>
              </a:solidFill>
            </a:endParaRPr>
          </a:p>
        </p:txBody>
      </p:sp>
      <p:pic>
        <p:nvPicPr>
          <p:cNvPr id="1030" name="Picture 9" descr="strisciaGOALS"/>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638" y="6172200"/>
            <a:ext cx="90678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1925" y="121641"/>
            <a:ext cx="2476500" cy="373659"/>
          </a:xfrm>
          <a:prstGeom prst="rect">
            <a:avLst/>
          </a:prstGeom>
        </p:spPr>
      </p:pic>
    </p:spTree>
    <p:extLst>
      <p:ext uri="{BB962C8B-B14F-4D97-AF65-F5344CB8AC3E}">
        <p14:creationId xmlns:p14="http://schemas.microsoft.com/office/powerpoint/2010/main" val="21218439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2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2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2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un.org/sustainabledevelopment/takeaction/"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4.jpg"/></Relationships>
</file>

<file path=ppt/slides/_rels/slide36.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hyperlink" Target="https://www.youtube.com/watch?v=t7EhXK-G09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828672" y="3693901"/>
            <a:ext cx="7772400" cy="1143000"/>
          </a:xfrm>
        </p:spPr>
        <p:txBody>
          <a:bodyPr/>
          <a:lstStyle/>
          <a:p>
            <a:r>
              <a:rPr lang="it-IT" dirty="0"/>
              <a:t>L’Agenda 2030 e gli Obiettivi di Sviluppo Sostenibile</a:t>
            </a:r>
          </a:p>
        </p:txBody>
      </p:sp>
      <p:pic>
        <p:nvPicPr>
          <p:cNvPr id="6" name="Immagine 5"/>
          <p:cNvPicPr>
            <a:picLocks noChangeAspect="1"/>
          </p:cNvPicPr>
          <p:nvPr/>
        </p:nvPicPr>
        <p:blipFill rotWithShape="1">
          <a:blip r:embed="rId3">
            <a:extLst>
              <a:ext uri="{28A0092B-C50C-407E-A947-70E740481C1C}">
                <a14:useLocalDpi xmlns:a14="http://schemas.microsoft.com/office/drawing/2010/main" val="0"/>
              </a:ext>
            </a:extLst>
          </a:blip>
          <a:srcRect l="4166" t="44999" r="34791"/>
          <a:stretch/>
        </p:blipFill>
        <p:spPr>
          <a:xfrm>
            <a:off x="1038642" y="1806214"/>
            <a:ext cx="7352459" cy="1622786"/>
          </a:xfrm>
          <a:prstGeom prst="rect">
            <a:avLst/>
          </a:prstGeom>
        </p:spPr>
      </p:pic>
      <p:pic>
        <p:nvPicPr>
          <p:cNvPr id="3" name="Immagine 2" descr="Immagine che contiene cibo&#10;&#10;Descrizione generata automaticamente">
            <a:extLst>
              <a:ext uri="{FF2B5EF4-FFF2-40B4-BE49-F238E27FC236}">
                <a16:creationId xmlns:a16="http://schemas.microsoft.com/office/drawing/2014/main" id="{A5DD5286-14BA-44F4-B205-57C3CA376B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4187" y="66907"/>
            <a:ext cx="1581371" cy="857370"/>
          </a:xfrm>
          <a:prstGeom prst="rect">
            <a:avLst/>
          </a:prstGeom>
        </p:spPr>
      </p:pic>
    </p:spTree>
    <p:extLst>
      <p:ext uri="{BB962C8B-B14F-4D97-AF65-F5344CB8AC3E}">
        <p14:creationId xmlns:p14="http://schemas.microsoft.com/office/powerpoint/2010/main" val="3514446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un.org/sustainabledevelopment/wp-content/uploads/2018/01/Rohingya_vaccinations_UN014-800x5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49" y="1778715"/>
            <a:ext cx="5474529" cy="4091997"/>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6057357" y="4960345"/>
            <a:ext cx="2479388" cy="923330"/>
          </a:xfrm>
          <a:prstGeom prst="rect">
            <a:avLst/>
          </a:prstGeom>
          <a:noFill/>
        </p:spPr>
        <p:txBody>
          <a:bodyPr wrap="square" rtlCol="0">
            <a:spAutoFit/>
          </a:bodyPr>
          <a:lstStyle/>
          <a:p>
            <a:pPr algn="ctr"/>
            <a:r>
              <a:rPr lang="it-IT" dirty="0"/>
              <a:t>Al 2018, erano </a:t>
            </a:r>
          </a:p>
          <a:p>
            <a:pPr algn="ctr"/>
            <a:r>
              <a:rPr lang="it-IT" b="1" dirty="0"/>
              <a:t>3 milioni </a:t>
            </a:r>
            <a:r>
              <a:rPr lang="it-IT" dirty="0"/>
              <a:t>gli adolescenti con l’HIV.</a:t>
            </a:r>
          </a:p>
        </p:txBody>
      </p:sp>
      <p:sp>
        <p:nvSpPr>
          <p:cNvPr id="4" name="CasellaDiTesto 3"/>
          <p:cNvSpPr txBox="1"/>
          <p:nvPr/>
        </p:nvSpPr>
        <p:spPr>
          <a:xfrm>
            <a:off x="6057357" y="3412435"/>
            <a:ext cx="2322298" cy="1477328"/>
          </a:xfrm>
          <a:prstGeom prst="rect">
            <a:avLst/>
          </a:prstGeom>
          <a:noFill/>
        </p:spPr>
        <p:txBody>
          <a:bodyPr wrap="square" rtlCol="0">
            <a:spAutoFit/>
          </a:bodyPr>
          <a:lstStyle/>
          <a:p>
            <a:pPr algn="ctr"/>
            <a:r>
              <a:rPr lang="it-IT" dirty="0"/>
              <a:t>Ogni anno</a:t>
            </a:r>
          </a:p>
          <a:p>
            <a:pPr algn="ctr"/>
            <a:r>
              <a:rPr lang="it-IT" dirty="0"/>
              <a:t>più di </a:t>
            </a:r>
            <a:r>
              <a:rPr lang="it-IT" b="1" dirty="0"/>
              <a:t>sei milioni </a:t>
            </a:r>
            <a:r>
              <a:rPr lang="it-IT" dirty="0"/>
              <a:t>di bambini muoiono prima del loro quinto compleanno.</a:t>
            </a:r>
          </a:p>
        </p:txBody>
      </p:sp>
      <p:sp>
        <p:nvSpPr>
          <p:cNvPr id="2" name="Titolo 1"/>
          <p:cNvSpPr>
            <a:spLocks noGrp="1"/>
          </p:cNvSpPr>
          <p:nvPr>
            <p:ph type="title"/>
          </p:nvPr>
        </p:nvSpPr>
        <p:spPr/>
        <p:txBody>
          <a:bodyPr/>
          <a:lstStyle/>
          <a:p>
            <a:r>
              <a:rPr lang="it-IT" dirty="0"/>
              <a:t>Salute</a:t>
            </a:r>
          </a:p>
        </p:txBody>
      </p:sp>
      <p:pic>
        <p:nvPicPr>
          <p:cNvPr id="8" name="Immagine 7" descr="Immagine che contiene segnale, disegnando, cibo, palla&#10;&#10;Descrizione generata automaticamente">
            <a:extLst>
              <a:ext uri="{FF2B5EF4-FFF2-40B4-BE49-F238E27FC236}">
                <a16:creationId xmlns:a16="http://schemas.microsoft.com/office/drawing/2014/main" id="{7235D06C-05A5-4A9D-BB53-59927201DA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1646" y="1765657"/>
            <a:ext cx="1633720" cy="1633720"/>
          </a:xfrm>
          <a:prstGeom prst="rect">
            <a:avLst/>
          </a:prstGeom>
        </p:spPr>
      </p:pic>
    </p:spTree>
    <p:extLst>
      <p:ext uri="{BB962C8B-B14F-4D97-AF65-F5344CB8AC3E}">
        <p14:creationId xmlns:p14="http://schemas.microsoft.com/office/powerpoint/2010/main" val="808104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723903" y="2779362"/>
            <a:ext cx="2604880" cy="646331"/>
          </a:xfrm>
          <a:prstGeom prst="rect">
            <a:avLst/>
          </a:prstGeom>
          <a:noFill/>
        </p:spPr>
        <p:txBody>
          <a:bodyPr wrap="square" rtlCol="0">
            <a:spAutoFit/>
          </a:bodyPr>
          <a:lstStyle/>
          <a:p>
            <a:pPr algn="ctr"/>
            <a:r>
              <a:rPr lang="it-IT" b="1" dirty="0"/>
              <a:t>57 milioni </a:t>
            </a:r>
            <a:r>
              <a:rPr lang="it-IT" dirty="0"/>
              <a:t>di bambini non vanno a scuola.</a:t>
            </a:r>
          </a:p>
        </p:txBody>
      </p:sp>
      <p:sp>
        <p:nvSpPr>
          <p:cNvPr id="7" name="CasellaDiTesto 6"/>
          <p:cNvSpPr txBox="1"/>
          <p:nvPr/>
        </p:nvSpPr>
        <p:spPr>
          <a:xfrm>
            <a:off x="5380382" y="3564256"/>
            <a:ext cx="3291923" cy="2031325"/>
          </a:xfrm>
          <a:prstGeom prst="rect">
            <a:avLst/>
          </a:prstGeom>
          <a:noFill/>
        </p:spPr>
        <p:txBody>
          <a:bodyPr wrap="square" rtlCol="0">
            <a:spAutoFit/>
          </a:bodyPr>
          <a:lstStyle/>
          <a:p>
            <a:pPr algn="ctr"/>
            <a:r>
              <a:rPr lang="it-IT" b="1" dirty="0"/>
              <a:t>103 milioni </a:t>
            </a:r>
            <a:r>
              <a:rPr lang="it-IT" dirty="0"/>
              <a:t>di giovani in tutto il mondo mancano di competenze di alfabetizzazione di base.</a:t>
            </a:r>
          </a:p>
          <a:p>
            <a:pPr algn="ctr"/>
            <a:endParaRPr lang="it-IT" dirty="0"/>
          </a:p>
          <a:p>
            <a:pPr algn="ctr"/>
            <a:r>
              <a:rPr lang="it-IT" dirty="0"/>
              <a:t>Oltre il 60% di loro sono </a:t>
            </a:r>
            <a:r>
              <a:rPr lang="it-IT" b="1" dirty="0"/>
              <a:t>donne.</a:t>
            </a:r>
          </a:p>
        </p:txBody>
      </p:sp>
      <p:pic>
        <p:nvPicPr>
          <p:cNvPr id="3" name="Immagine 2" descr="Immagine che contiene persona, edificio, gruppo, terra&#10;&#10;Descrizione generata con affidabilità molto elevata">
            <a:extLst>
              <a:ext uri="{FF2B5EF4-FFF2-40B4-BE49-F238E27FC236}">
                <a16:creationId xmlns:a16="http://schemas.microsoft.com/office/drawing/2014/main" id="{71332351-3382-454A-86D7-446CDDDED3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85736"/>
            <a:ext cx="5380383" cy="3809845"/>
          </a:xfrm>
          <a:prstGeom prst="rect">
            <a:avLst/>
          </a:prstGeom>
        </p:spPr>
      </p:pic>
      <p:sp>
        <p:nvSpPr>
          <p:cNvPr id="2" name="Titolo 1"/>
          <p:cNvSpPr>
            <a:spLocks noGrp="1"/>
          </p:cNvSpPr>
          <p:nvPr>
            <p:ph type="title"/>
          </p:nvPr>
        </p:nvSpPr>
        <p:spPr/>
        <p:txBody>
          <a:bodyPr/>
          <a:lstStyle/>
          <a:p>
            <a:r>
              <a:rPr lang="it-IT" dirty="0"/>
              <a:t>Istruzione</a:t>
            </a:r>
          </a:p>
        </p:txBody>
      </p:sp>
      <p:pic>
        <p:nvPicPr>
          <p:cNvPr id="6" name="Immagine 5" descr="Immagine che contiene disegnando, segnale&#10;&#10;Descrizione generata automaticamente">
            <a:extLst>
              <a:ext uri="{FF2B5EF4-FFF2-40B4-BE49-F238E27FC236}">
                <a16:creationId xmlns:a16="http://schemas.microsoft.com/office/drawing/2014/main" id="{4F01C3B3-C070-4956-A26E-F79DD6246E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9410" y="1401131"/>
            <a:ext cx="1273865" cy="1273865"/>
          </a:xfrm>
          <a:prstGeom prst="rect">
            <a:avLst/>
          </a:prstGeom>
        </p:spPr>
      </p:pic>
    </p:spTree>
    <p:extLst>
      <p:ext uri="{BB962C8B-B14F-4D97-AF65-F5344CB8AC3E}">
        <p14:creationId xmlns:p14="http://schemas.microsoft.com/office/powerpoint/2010/main" val="445009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DA15334A-8F5B-44D7-A41D-36271A9ED1C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2975" y="1423832"/>
            <a:ext cx="8818049" cy="4010336"/>
          </a:xfrm>
          <a:prstGeom prst="rect">
            <a:avLst/>
          </a:prstGeom>
        </p:spPr>
      </p:pic>
      <p:sp>
        <p:nvSpPr>
          <p:cNvPr id="7" name="CasellaDiTesto 6">
            <a:extLst>
              <a:ext uri="{FF2B5EF4-FFF2-40B4-BE49-F238E27FC236}">
                <a16:creationId xmlns:a16="http://schemas.microsoft.com/office/drawing/2014/main" id="{E3A114CF-538E-4F52-BA5F-2A41743C89B6}"/>
              </a:ext>
            </a:extLst>
          </p:cNvPr>
          <p:cNvSpPr txBox="1"/>
          <p:nvPr/>
        </p:nvSpPr>
        <p:spPr>
          <a:xfrm>
            <a:off x="233186" y="5554334"/>
            <a:ext cx="6019799" cy="523220"/>
          </a:xfrm>
          <a:prstGeom prst="rect">
            <a:avLst/>
          </a:prstGeom>
          <a:noFill/>
        </p:spPr>
        <p:txBody>
          <a:bodyPr wrap="square" rtlCol="0">
            <a:spAutoFit/>
          </a:bodyPr>
          <a:lstStyle/>
          <a:p>
            <a:r>
              <a:rPr lang="en-GB" sz="1400" dirty="0"/>
              <a:t>Fonte: </a:t>
            </a:r>
            <a:r>
              <a:rPr lang="en-GB" sz="1400" dirty="0" err="1"/>
              <a:t>Bovini</a:t>
            </a:r>
            <a:r>
              <a:rPr lang="en-GB" sz="1400" dirty="0"/>
              <a:t> and </a:t>
            </a:r>
            <a:r>
              <a:rPr lang="en-GB" sz="1400" dirty="0" err="1"/>
              <a:t>Unipolis</a:t>
            </a:r>
            <a:r>
              <a:rPr lang="en-GB" sz="1400" dirty="0"/>
              <a:t>, 2019 - </a:t>
            </a:r>
            <a:r>
              <a:rPr lang="it-IT" sz="1400" i="1" dirty="0"/>
              <a:t>Lo sviluppo sostenibile in </a:t>
            </a:r>
          </a:p>
          <a:p>
            <a:r>
              <a:rPr lang="it-IT" sz="1400" i="1" dirty="0"/>
              <a:t>Emilia-Romagna e nella città metropolitana</a:t>
            </a:r>
            <a:r>
              <a:rPr lang="it-IT" sz="1400" dirty="0"/>
              <a:t>.</a:t>
            </a:r>
            <a:endParaRPr lang="en-GB" sz="1400" dirty="0"/>
          </a:p>
        </p:txBody>
      </p:sp>
    </p:spTree>
    <p:extLst>
      <p:ext uri="{BB962C8B-B14F-4D97-AF65-F5344CB8AC3E}">
        <p14:creationId xmlns:p14="http://schemas.microsoft.com/office/powerpoint/2010/main" val="282483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DA15334A-8F5B-44D7-A41D-36271A9ED1C4}"/>
              </a:ext>
            </a:extLst>
          </p:cNvPr>
          <p:cNvPicPr>
            <a:picLocks noChangeAspect="1"/>
          </p:cNvPicPr>
          <p:nvPr/>
        </p:nvPicPr>
        <p:blipFill rotWithShape="1">
          <a:blip r:embed="rId2">
            <a:extLst>
              <a:ext uri="{28A0092B-C50C-407E-A947-70E740481C1C}">
                <a14:useLocalDpi xmlns:a14="http://schemas.microsoft.com/office/drawing/2010/main" val="0"/>
              </a:ext>
            </a:extLst>
          </a:blip>
          <a:srcRect r="84415" b="63796"/>
          <a:stretch/>
        </p:blipFill>
        <p:spPr>
          <a:xfrm>
            <a:off x="323224" y="749006"/>
            <a:ext cx="1374277" cy="1451890"/>
          </a:xfrm>
          <a:prstGeom prst="rect">
            <a:avLst/>
          </a:prstGeom>
        </p:spPr>
      </p:pic>
      <p:sp>
        <p:nvSpPr>
          <p:cNvPr id="7" name="CasellaDiTesto 6">
            <a:extLst>
              <a:ext uri="{FF2B5EF4-FFF2-40B4-BE49-F238E27FC236}">
                <a16:creationId xmlns:a16="http://schemas.microsoft.com/office/drawing/2014/main" id="{E3A114CF-538E-4F52-BA5F-2A41743C89B6}"/>
              </a:ext>
            </a:extLst>
          </p:cNvPr>
          <p:cNvSpPr txBox="1"/>
          <p:nvPr/>
        </p:nvSpPr>
        <p:spPr>
          <a:xfrm>
            <a:off x="201226" y="5726555"/>
            <a:ext cx="6019799" cy="461665"/>
          </a:xfrm>
          <a:prstGeom prst="rect">
            <a:avLst/>
          </a:prstGeom>
          <a:noFill/>
        </p:spPr>
        <p:txBody>
          <a:bodyPr wrap="square" rtlCol="0">
            <a:spAutoFit/>
          </a:bodyPr>
          <a:lstStyle/>
          <a:p>
            <a:r>
              <a:rPr lang="en-GB" sz="1200" dirty="0"/>
              <a:t>Fonte: </a:t>
            </a:r>
            <a:r>
              <a:rPr lang="en-GB" sz="1200" dirty="0" err="1"/>
              <a:t>Bovini</a:t>
            </a:r>
            <a:r>
              <a:rPr lang="en-GB" sz="1200" dirty="0"/>
              <a:t> and </a:t>
            </a:r>
            <a:r>
              <a:rPr lang="en-GB" sz="1200" dirty="0" err="1"/>
              <a:t>Unipolis</a:t>
            </a:r>
            <a:r>
              <a:rPr lang="en-GB" sz="1200" dirty="0"/>
              <a:t>, 2019 - </a:t>
            </a:r>
            <a:r>
              <a:rPr lang="it-IT" sz="1200" i="1" dirty="0"/>
              <a:t>Lo sviluppo sostenibile in </a:t>
            </a:r>
          </a:p>
          <a:p>
            <a:r>
              <a:rPr lang="it-IT" sz="1200" i="1" dirty="0"/>
              <a:t>Emilia-Romagna e nella città metropolitana</a:t>
            </a:r>
            <a:r>
              <a:rPr lang="it-IT" sz="1200" dirty="0"/>
              <a:t>.</a:t>
            </a:r>
            <a:endParaRPr lang="en-GB" sz="1200" dirty="0"/>
          </a:p>
        </p:txBody>
      </p:sp>
      <p:pic>
        <p:nvPicPr>
          <p:cNvPr id="3" name="Immagine 2">
            <a:extLst>
              <a:ext uri="{FF2B5EF4-FFF2-40B4-BE49-F238E27FC236}">
                <a16:creationId xmlns:a16="http://schemas.microsoft.com/office/drawing/2014/main" id="{32C1E486-6D22-416D-A880-E2A13EE8726C}"/>
              </a:ext>
            </a:extLst>
          </p:cNvPr>
          <p:cNvPicPr>
            <a:picLocks noChangeAspect="1"/>
          </p:cNvPicPr>
          <p:nvPr/>
        </p:nvPicPr>
        <p:blipFill rotWithShape="1">
          <a:blip r:embed="rId3">
            <a:extLst>
              <a:ext uri="{28A0092B-C50C-407E-A947-70E740481C1C}">
                <a14:useLocalDpi xmlns:a14="http://schemas.microsoft.com/office/drawing/2010/main" val="0"/>
              </a:ext>
            </a:extLst>
          </a:blip>
          <a:srcRect b="9103"/>
          <a:stretch/>
        </p:blipFill>
        <p:spPr>
          <a:xfrm>
            <a:off x="1819498" y="2150166"/>
            <a:ext cx="6019799" cy="3576389"/>
          </a:xfrm>
          <a:prstGeom prst="rect">
            <a:avLst/>
          </a:prstGeom>
        </p:spPr>
      </p:pic>
      <p:pic>
        <p:nvPicPr>
          <p:cNvPr id="5" name="Immagine 4" descr="Immagine che contiene arancia, sedendo, vicino, televisione&#10;&#10;Descrizione generata automaticamente">
            <a:extLst>
              <a:ext uri="{FF2B5EF4-FFF2-40B4-BE49-F238E27FC236}">
                <a16:creationId xmlns:a16="http://schemas.microsoft.com/office/drawing/2014/main" id="{5C063E1D-75CE-4E66-940C-0F7F7BC59D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8028" y="710718"/>
            <a:ext cx="5668503" cy="977783"/>
          </a:xfrm>
          <a:prstGeom prst="rect">
            <a:avLst/>
          </a:prstGeom>
        </p:spPr>
      </p:pic>
      <p:sp>
        <p:nvSpPr>
          <p:cNvPr id="8" name="CasellaDiTesto 7">
            <a:extLst>
              <a:ext uri="{FF2B5EF4-FFF2-40B4-BE49-F238E27FC236}">
                <a16:creationId xmlns:a16="http://schemas.microsoft.com/office/drawing/2014/main" id="{702A150C-311C-4C70-BB91-8ABDB23EFDC9}"/>
              </a:ext>
            </a:extLst>
          </p:cNvPr>
          <p:cNvSpPr txBox="1"/>
          <p:nvPr/>
        </p:nvSpPr>
        <p:spPr>
          <a:xfrm>
            <a:off x="2533896" y="1849090"/>
            <a:ext cx="781877" cy="338554"/>
          </a:xfrm>
          <a:prstGeom prst="rect">
            <a:avLst/>
          </a:prstGeom>
          <a:noFill/>
        </p:spPr>
        <p:txBody>
          <a:bodyPr wrap="square" rtlCol="0">
            <a:spAutoFit/>
          </a:bodyPr>
          <a:lstStyle/>
          <a:p>
            <a:r>
              <a:rPr lang="en-GB" sz="1600" dirty="0">
                <a:solidFill>
                  <a:schemeClr val="accent2">
                    <a:lumMod val="60000"/>
                    <a:lumOff val="40000"/>
                  </a:schemeClr>
                </a:solidFill>
              </a:rPr>
              <a:t>11,1</a:t>
            </a:r>
          </a:p>
        </p:txBody>
      </p:sp>
      <p:sp>
        <p:nvSpPr>
          <p:cNvPr id="9" name="CasellaDiTesto 8">
            <a:extLst>
              <a:ext uri="{FF2B5EF4-FFF2-40B4-BE49-F238E27FC236}">
                <a16:creationId xmlns:a16="http://schemas.microsoft.com/office/drawing/2014/main" id="{7A2880F2-CCF9-4349-A573-B445C48A58A9}"/>
              </a:ext>
            </a:extLst>
          </p:cNvPr>
          <p:cNvSpPr txBox="1"/>
          <p:nvPr/>
        </p:nvSpPr>
        <p:spPr>
          <a:xfrm>
            <a:off x="6542625" y="2474853"/>
            <a:ext cx="781877" cy="338554"/>
          </a:xfrm>
          <a:prstGeom prst="rect">
            <a:avLst/>
          </a:prstGeom>
          <a:noFill/>
        </p:spPr>
        <p:txBody>
          <a:bodyPr wrap="square" rtlCol="0">
            <a:spAutoFit/>
          </a:bodyPr>
          <a:lstStyle/>
          <a:p>
            <a:r>
              <a:rPr lang="en-GB" sz="1600" dirty="0">
                <a:solidFill>
                  <a:schemeClr val="accent2">
                    <a:lumMod val="60000"/>
                    <a:lumOff val="40000"/>
                  </a:schemeClr>
                </a:solidFill>
              </a:rPr>
              <a:t>8,7</a:t>
            </a:r>
          </a:p>
        </p:txBody>
      </p:sp>
    </p:spTree>
    <p:extLst>
      <p:ext uri="{BB962C8B-B14F-4D97-AF65-F5344CB8AC3E}">
        <p14:creationId xmlns:p14="http://schemas.microsoft.com/office/powerpoint/2010/main" val="478543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3B363A88-A5F3-497A-B70D-A656B1944558}"/>
              </a:ext>
            </a:extLst>
          </p:cNvPr>
          <p:cNvPicPr>
            <a:picLocks noChangeAspect="1"/>
          </p:cNvPicPr>
          <p:nvPr/>
        </p:nvPicPr>
        <p:blipFill rotWithShape="1">
          <a:blip r:embed="rId3"/>
          <a:srcRect l="14250"/>
          <a:stretch/>
        </p:blipFill>
        <p:spPr>
          <a:xfrm>
            <a:off x="526357" y="1536268"/>
            <a:ext cx="8243359" cy="4320100"/>
          </a:xfrm>
          <a:prstGeom prst="rect">
            <a:avLst/>
          </a:prstGeom>
        </p:spPr>
      </p:pic>
      <p:sp>
        <p:nvSpPr>
          <p:cNvPr id="2" name="Titolo 1"/>
          <p:cNvSpPr>
            <a:spLocks noGrp="1"/>
          </p:cNvSpPr>
          <p:nvPr>
            <p:ph type="title"/>
          </p:nvPr>
        </p:nvSpPr>
        <p:spPr/>
        <p:txBody>
          <a:bodyPr/>
          <a:lstStyle/>
          <a:p>
            <a:r>
              <a:rPr lang="it-IT" dirty="0"/>
              <a:t>Parità</a:t>
            </a:r>
          </a:p>
        </p:txBody>
      </p:sp>
      <p:pic>
        <p:nvPicPr>
          <p:cNvPr id="5" name="Immagine 4" descr="Immagine che contiene disegnando, segnale&#10;&#10;Descrizione generata automaticamente">
            <a:extLst>
              <a:ext uri="{FF2B5EF4-FFF2-40B4-BE49-F238E27FC236}">
                <a16:creationId xmlns:a16="http://schemas.microsoft.com/office/drawing/2014/main" id="{0F3B535A-ED36-4FA8-BD3B-B282CD0B88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2488" y="1001632"/>
            <a:ext cx="1507228" cy="1507228"/>
          </a:xfrm>
          <a:prstGeom prst="rect">
            <a:avLst/>
          </a:prstGeom>
        </p:spPr>
      </p:pic>
    </p:spTree>
    <p:extLst>
      <p:ext uri="{BB962C8B-B14F-4D97-AF65-F5344CB8AC3E}">
        <p14:creationId xmlns:p14="http://schemas.microsoft.com/office/powerpoint/2010/main" val="3728401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3">
            <a:extLst>
              <a:ext uri="{28A0092B-C50C-407E-A947-70E740481C1C}">
                <a14:useLocalDpi xmlns:a14="http://schemas.microsoft.com/office/drawing/2010/main" val="0"/>
              </a:ext>
            </a:extLst>
          </a:blip>
          <a:srcRect b="35406"/>
          <a:stretch/>
        </p:blipFill>
        <p:spPr>
          <a:xfrm>
            <a:off x="452993" y="1655897"/>
            <a:ext cx="5165121" cy="2796833"/>
          </a:xfrm>
          <a:prstGeom prst="rect">
            <a:avLst/>
          </a:prstGeom>
        </p:spPr>
      </p:pic>
      <p:sp>
        <p:nvSpPr>
          <p:cNvPr id="3" name="CasellaDiTesto 2"/>
          <p:cNvSpPr txBox="1"/>
          <p:nvPr/>
        </p:nvSpPr>
        <p:spPr>
          <a:xfrm>
            <a:off x="5618113" y="3191434"/>
            <a:ext cx="3366051" cy="2862322"/>
          </a:xfrm>
          <a:prstGeom prst="rect">
            <a:avLst/>
          </a:prstGeom>
          <a:noFill/>
        </p:spPr>
        <p:txBody>
          <a:bodyPr wrap="square" rtlCol="0">
            <a:spAutoFit/>
          </a:bodyPr>
          <a:lstStyle/>
          <a:p>
            <a:pPr algn="ctr"/>
            <a:r>
              <a:rPr lang="it-IT" dirty="0"/>
              <a:t>Si conferma per l’Italia il record del consumo pro-capite in Europa con 159 m3 annui.</a:t>
            </a:r>
          </a:p>
          <a:p>
            <a:pPr algn="ctr"/>
            <a:endParaRPr lang="it-IT" dirty="0"/>
          </a:p>
          <a:p>
            <a:pPr algn="ctr"/>
            <a:r>
              <a:rPr lang="it-IT" dirty="0"/>
              <a:t>Il 30% delle famiglie non si fida a bere l’acqua del rubinetto.</a:t>
            </a:r>
          </a:p>
          <a:p>
            <a:pPr algn="ctr"/>
            <a:endParaRPr lang="it-IT" dirty="0"/>
          </a:p>
          <a:p>
            <a:pPr algn="ctr"/>
            <a:r>
              <a:rPr lang="it-IT" dirty="0"/>
              <a:t>Il 38,2% dell’acqua immessa nelle reti di distribuzione va dispersa.</a:t>
            </a:r>
          </a:p>
        </p:txBody>
      </p:sp>
      <p:sp>
        <p:nvSpPr>
          <p:cNvPr id="5" name="CasellaDiTesto 4"/>
          <p:cNvSpPr txBox="1"/>
          <p:nvPr/>
        </p:nvSpPr>
        <p:spPr>
          <a:xfrm>
            <a:off x="452993" y="4687692"/>
            <a:ext cx="5165120" cy="1328023"/>
          </a:xfrm>
          <a:prstGeom prst="roundRect">
            <a:avLst/>
          </a:prstGeom>
          <a:gradFill>
            <a:gsLst>
              <a:gs pos="0">
                <a:schemeClr val="accent6">
                  <a:lumMod val="40000"/>
                  <a:lumOff val="60000"/>
                </a:schemeClr>
              </a:gs>
              <a:gs pos="0">
                <a:schemeClr val="accent2">
                  <a:satMod val="110000"/>
                  <a:lumMod val="100000"/>
                  <a:shade val="100000"/>
                </a:schemeClr>
              </a:gs>
              <a:gs pos="92000">
                <a:schemeClr val="accent1">
                  <a:lumMod val="75000"/>
                </a:schemeClr>
              </a:gs>
            </a:gsLst>
          </a:gra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endParaRPr lang="it-IT" dirty="0"/>
          </a:p>
          <a:p>
            <a:pPr algn="ctr"/>
            <a:r>
              <a:rPr lang="it-IT" b="1" dirty="0"/>
              <a:t>Il 40% della popolazione mondiale </a:t>
            </a:r>
          </a:p>
          <a:p>
            <a:pPr algn="ctr"/>
            <a:r>
              <a:rPr lang="it-IT" b="1" dirty="0"/>
              <a:t>soffre di scarsità d’acqua.</a:t>
            </a:r>
          </a:p>
          <a:p>
            <a:pPr algn="ctr"/>
            <a:endParaRPr lang="it-IT" dirty="0"/>
          </a:p>
        </p:txBody>
      </p:sp>
      <p:sp>
        <p:nvSpPr>
          <p:cNvPr id="4" name="Titolo 3"/>
          <p:cNvSpPr>
            <a:spLocks noGrp="1"/>
          </p:cNvSpPr>
          <p:nvPr>
            <p:ph type="title"/>
          </p:nvPr>
        </p:nvSpPr>
        <p:spPr/>
        <p:txBody>
          <a:bodyPr/>
          <a:lstStyle/>
          <a:p>
            <a:r>
              <a:rPr lang="it-IT" dirty="0"/>
              <a:t>Acqua</a:t>
            </a:r>
          </a:p>
        </p:txBody>
      </p:sp>
      <p:pic>
        <p:nvPicPr>
          <p:cNvPr id="7" name="Immagine 6" descr="Immagine che contiene segnale, disegnando&#10;&#10;Descrizione generata automaticamente">
            <a:extLst>
              <a:ext uri="{FF2B5EF4-FFF2-40B4-BE49-F238E27FC236}">
                <a16:creationId xmlns:a16="http://schemas.microsoft.com/office/drawing/2014/main" id="{FFE42E82-6CA9-4769-A3B8-B041554277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7328" y="1449660"/>
            <a:ext cx="1586742" cy="1586742"/>
          </a:xfrm>
          <a:prstGeom prst="rect">
            <a:avLst/>
          </a:prstGeom>
        </p:spPr>
      </p:pic>
    </p:spTree>
    <p:extLst>
      <p:ext uri="{BB962C8B-B14F-4D97-AF65-F5344CB8AC3E}">
        <p14:creationId xmlns:p14="http://schemas.microsoft.com/office/powerpoint/2010/main" val="1260887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testo, screenshot&#10;&#10;Descrizione generata automaticamente">
            <a:extLst>
              <a:ext uri="{FF2B5EF4-FFF2-40B4-BE49-F238E27FC236}">
                <a16:creationId xmlns:a16="http://schemas.microsoft.com/office/drawing/2014/main" id="{96B80454-E3E3-410C-9362-1325A492E9F2}"/>
              </a:ext>
            </a:extLst>
          </p:cNvPr>
          <p:cNvPicPr>
            <a:picLocks noChangeAspect="1"/>
          </p:cNvPicPr>
          <p:nvPr/>
        </p:nvPicPr>
        <p:blipFill rotWithShape="1">
          <a:blip r:embed="rId2">
            <a:extLst>
              <a:ext uri="{28A0092B-C50C-407E-A947-70E740481C1C}">
                <a14:useLocalDpi xmlns:a14="http://schemas.microsoft.com/office/drawing/2010/main" val="0"/>
              </a:ext>
            </a:extLst>
          </a:blip>
          <a:srcRect l="2724" t="2542" r="4319" b="2062"/>
          <a:stretch/>
        </p:blipFill>
        <p:spPr>
          <a:xfrm>
            <a:off x="1292087" y="911783"/>
            <a:ext cx="6559826" cy="4784035"/>
          </a:xfrm>
          <a:prstGeom prst="rect">
            <a:avLst/>
          </a:prstGeom>
        </p:spPr>
      </p:pic>
      <p:sp>
        <p:nvSpPr>
          <p:cNvPr id="5" name="CasellaDiTesto 4">
            <a:extLst>
              <a:ext uri="{FF2B5EF4-FFF2-40B4-BE49-F238E27FC236}">
                <a16:creationId xmlns:a16="http://schemas.microsoft.com/office/drawing/2014/main" id="{5F1E3F84-9A34-413E-B0F1-41920121A088}"/>
              </a:ext>
            </a:extLst>
          </p:cNvPr>
          <p:cNvSpPr txBox="1"/>
          <p:nvPr/>
        </p:nvSpPr>
        <p:spPr>
          <a:xfrm>
            <a:off x="198782" y="5695818"/>
            <a:ext cx="5088835" cy="461665"/>
          </a:xfrm>
          <a:prstGeom prst="rect">
            <a:avLst/>
          </a:prstGeom>
          <a:noFill/>
        </p:spPr>
        <p:txBody>
          <a:bodyPr wrap="square" rtlCol="0">
            <a:spAutoFit/>
          </a:bodyPr>
          <a:lstStyle/>
          <a:p>
            <a:r>
              <a:rPr lang="en-GB" sz="1200" dirty="0"/>
              <a:t>Fonte: </a:t>
            </a:r>
            <a:r>
              <a:rPr lang="it-IT" sz="1200" dirty="0"/>
              <a:t>Gruppohera.it. (2019). </a:t>
            </a:r>
            <a:r>
              <a:rPr lang="it-IT" sz="1200" i="1" dirty="0"/>
              <a:t>Preferire l'acqua di rubinetto genera vantaggi economici e ambientali - Report in buone acque - Gruppo Hera</a:t>
            </a:r>
            <a:r>
              <a:rPr lang="it-IT" sz="1200" dirty="0"/>
              <a:t>. </a:t>
            </a:r>
            <a:endParaRPr lang="en-GB" dirty="0"/>
          </a:p>
        </p:txBody>
      </p:sp>
      <p:pic>
        <p:nvPicPr>
          <p:cNvPr id="6" name="Immagine 5">
            <a:extLst>
              <a:ext uri="{FF2B5EF4-FFF2-40B4-BE49-F238E27FC236}">
                <a16:creationId xmlns:a16="http://schemas.microsoft.com/office/drawing/2014/main" id="{0C81E048-4395-4447-974A-A92C84D68C07}"/>
              </a:ext>
            </a:extLst>
          </p:cNvPr>
          <p:cNvPicPr>
            <a:picLocks noChangeAspect="1"/>
          </p:cNvPicPr>
          <p:nvPr/>
        </p:nvPicPr>
        <p:blipFill>
          <a:blip r:embed="rId3"/>
          <a:stretch>
            <a:fillRect/>
          </a:stretch>
        </p:blipFill>
        <p:spPr>
          <a:xfrm>
            <a:off x="198782" y="1257438"/>
            <a:ext cx="1025866" cy="1021935"/>
          </a:xfrm>
          <a:prstGeom prst="rect">
            <a:avLst/>
          </a:prstGeom>
        </p:spPr>
      </p:pic>
    </p:spTree>
    <p:extLst>
      <p:ext uri="{BB962C8B-B14F-4D97-AF65-F5344CB8AC3E}">
        <p14:creationId xmlns:p14="http://schemas.microsoft.com/office/powerpoint/2010/main" val="681720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699971D-0C11-45F0-ADC8-3846414AAB93}"/>
              </a:ext>
            </a:extLst>
          </p:cNvPr>
          <p:cNvSpPr txBox="1"/>
          <p:nvPr/>
        </p:nvSpPr>
        <p:spPr>
          <a:xfrm>
            <a:off x="198782" y="5706453"/>
            <a:ext cx="5088835" cy="461665"/>
          </a:xfrm>
          <a:prstGeom prst="rect">
            <a:avLst/>
          </a:prstGeom>
          <a:noFill/>
        </p:spPr>
        <p:txBody>
          <a:bodyPr wrap="square" rtlCol="0">
            <a:spAutoFit/>
          </a:bodyPr>
          <a:lstStyle/>
          <a:p>
            <a:r>
              <a:rPr lang="en-GB" sz="1200" dirty="0"/>
              <a:t>Fonte: </a:t>
            </a:r>
            <a:r>
              <a:rPr lang="it-IT" sz="1200" dirty="0"/>
              <a:t>Gruppohera.it. (2019). </a:t>
            </a:r>
            <a:r>
              <a:rPr lang="it-IT" sz="1200" i="1" dirty="0"/>
              <a:t>Preferire l'acqua di rubinetto genera vantaggi economici e ambientali - Report in buone acque - Gruppo Hera</a:t>
            </a:r>
            <a:r>
              <a:rPr lang="it-IT" sz="1200" dirty="0"/>
              <a:t>. </a:t>
            </a:r>
            <a:endParaRPr lang="en-GB" dirty="0"/>
          </a:p>
        </p:txBody>
      </p:sp>
      <p:pic>
        <p:nvPicPr>
          <p:cNvPr id="5" name="Immagine 4" descr="Immagine che contiene screenshot&#10;&#10;Descrizione generata automaticamente">
            <a:extLst>
              <a:ext uri="{FF2B5EF4-FFF2-40B4-BE49-F238E27FC236}">
                <a16:creationId xmlns:a16="http://schemas.microsoft.com/office/drawing/2014/main" id="{C4B8E287-B574-4A58-AB74-A96E99DC6812}"/>
              </a:ext>
            </a:extLst>
          </p:cNvPr>
          <p:cNvPicPr>
            <a:picLocks noChangeAspect="1"/>
          </p:cNvPicPr>
          <p:nvPr/>
        </p:nvPicPr>
        <p:blipFill rotWithShape="1">
          <a:blip r:embed="rId3">
            <a:extLst>
              <a:ext uri="{28A0092B-C50C-407E-A947-70E740481C1C}">
                <a14:useLocalDpi xmlns:a14="http://schemas.microsoft.com/office/drawing/2010/main" val="0"/>
              </a:ext>
            </a:extLst>
          </a:blip>
          <a:srcRect l="2983" r="7892"/>
          <a:stretch/>
        </p:blipFill>
        <p:spPr>
          <a:xfrm>
            <a:off x="1444487" y="689882"/>
            <a:ext cx="6255026" cy="4995301"/>
          </a:xfrm>
          <a:prstGeom prst="rect">
            <a:avLst/>
          </a:prstGeom>
        </p:spPr>
      </p:pic>
      <p:pic>
        <p:nvPicPr>
          <p:cNvPr id="6" name="Immagine 5">
            <a:extLst>
              <a:ext uri="{FF2B5EF4-FFF2-40B4-BE49-F238E27FC236}">
                <a16:creationId xmlns:a16="http://schemas.microsoft.com/office/drawing/2014/main" id="{3D053016-8221-4E24-AFD7-467EC8BAB793}"/>
              </a:ext>
            </a:extLst>
          </p:cNvPr>
          <p:cNvPicPr>
            <a:picLocks noChangeAspect="1"/>
          </p:cNvPicPr>
          <p:nvPr/>
        </p:nvPicPr>
        <p:blipFill>
          <a:blip r:embed="rId4"/>
          <a:stretch>
            <a:fillRect/>
          </a:stretch>
        </p:blipFill>
        <p:spPr>
          <a:xfrm>
            <a:off x="7825184" y="901373"/>
            <a:ext cx="993687" cy="993687"/>
          </a:xfrm>
          <a:prstGeom prst="rect">
            <a:avLst/>
          </a:prstGeom>
        </p:spPr>
      </p:pic>
    </p:spTree>
    <p:extLst>
      <p:ext uri="{BB962C8B-B14F-4D97-AF65-F5344CB8AC3E}">
        <p14:creationId xmlns:p14="http://schemas.microsoft.com/office/powerpoint/2010/main" val="2400567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DA4FAE5B-6111-4EAE-B93A-DEABD1C359C5}"/>
              </a:ext>
            </a:extLst>
          </p:cNvPr>
          <p:cNvSpPr/>
          <p:nvPr/>
        </p:nvSpPr>
        <p:spPr>
          <a:xfrm>
            <a:off x="5029199" y="2512587"/>
            <a:ext cx="3876261" cy="3323987"/>
          </a:xfrm>
          <a:prstGeom prst="rect">
            <a:avLst/>
          </a:prstGeom>
        </p:spPr>
        <p:txBody>
          <a:bodyPr wrap="square">
            <a:spAutoFit/>
          </a:bodyPr>
          <a:lstStyle/>
          <a:p>
            <a:pPr algn="ctr"/>
            <a:r>
              <a:rPr lang="it-IT" sz="1400" dirty="0"/>
              <a:t>Il 13% della popolazione mondiale non ha ancora accesso all'elettricità moderna.</a:t>
            </a:r>
          </a:p>
          <a:p>
            <a:pPr algn="ctr"/>
            <a:endParaRPr lang="it-IT" sz="1400" dirty="0"/>
          </a:p>
          <a:p>
            <a:pPr algn="ctr"/>
            <a:r>
              <a:rPr lang="it-IT" sz="1400" dirty="0"/>
              <a:t>3 miliardi di persone si affidano a legna, carbone o rifiuti animali per cucinare e per riscaldarsi.</a:t>
            </a:r>
          </a:p>
          <a:p>
            <a:pPr algn="ctr"/>
            <a:endParaRPr lang="it-IT" sz="1400" dirty="0"/>
          </a:p>
          <a:p>
            <a:pPr algn="ctr"/>
            <a:r>
              <a:rPr lang="it-IT" sz="1400" dirty="0"/>
              <a:t>L'energia è il principale contributore del cambiamento climatico, responsabile di circa il 60% delle emissioni totali di gas serra a livello mondiale. </a:t>
            </a:r>
          </a:p>
          <a:p>
            <a:pPr algn="ctr"/>
            <a:endParaRPr lang="it-IT" sz="1400" dirty="0"/>
          </a:p>
          <a:p>
            <a:pPr algn="ctr"/>
            <a:r>
              <a:rPr lang="it-IT" sz="1400" dirty="0"/>
              <a:t>La quota di energia rinnovabile nel consumo finale di energia ha raggiunto il 17,5% nel 2015.</a:t>
            </a:r>
            <a:endParaRPr lang="en-GB" sz="1400" dirty="0"/>
          </a:p>
        </p:txBody>
      </p:sp>
      <p:sp>
        <p:nvSpPr>
          <p:cNvPr id="5" name="Rettangolo 4">
            <a:extLst>
              <a:ext uri="{FF2B5EF4-FFF2-40B4-BE49-F238E27FC236}">
                <a16:creationId xmlns:a16="http://schemas.microsoft.com/office/drawing/2014/main" id="{905A0AF0-10DE-4DD7-A87B-8153362350E3}"/>
              </a:ext>
            </a:extLst>
          </p:cNvPr>
          <p:cNvSpPr/>
          <p:nvPr/>
        </p:nvSpPr>
        <p:spPr>
          <a:xfrm>
            <a:off x="3429000" y="576954"/>
            <a:ext cx="2286000" cy="769441"/>
          </a:xfrm>
          <a:prstGeom prst="rect">
            <a:avLst/>
          </a:prstGeom>
        </p:spPr>
        <p:txBody>
          <a:bodyPr wrap="square">
            <a:spAutoFit/>
          </a:bodyPr>
          <a:lstStyle/>
          <a:p>
            <a:r>
              <a:rPr lang="it-IT" sz="4400" dirty="0">
                <a:latin typeface="+mj-lt"/>
              </a:rPr>
              <a:t>Energia</a:t>
            </a:r>
            <a:endParaRPr lang="en-GB" sz="4400" dirty="0">
              <a:latin typeface="+mj-lt"/>
            </a:endParaRPr>
          </a:p>
        </p:txBody>
      </p:sp>
      <p:pic>
        <p:nvPicPr>
          <p:cNvPr id="7" name="Immagine 6" descr="Immagine che contiene mulino a vento, oggetto, erba, esterni&#10;&#10;Descrizione generata automaticamente">
            <a:extLst>
              <a:ext uri="{FF2B5EF4-FFF2-40B4-BE49-F238E27FC236}">
                <a16:creationId xmlns:a16="http://schemas.microsoft.com/office/drawing/2014/main" id="{849F4C3C-7DCA-4C93-AF30-2A4EFF1BC5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927" t="10849" r="28420" b="18642"/>
          <a:stretch/>
        </p:blipFill>
        <p:spPr>
          <a:xfrm>
            <a:off x="496955" y="1590261"/>
            <a:ext cx="4532244" cy="4246313"/>
          </a:xfrm>
          <a:prstGeom prst="rect">
            <a:avLst/>
          </a:prstGeom>
        </p:spPr>
      </p:pic>
      <p:pic>
        <p:nvPicPr>
          <p:cNvPr id="9" name="Immagine 8" descr="Immagine che contiene disegnando, cibo, segnale&#10;&#10;Descrizione generata automaticamente">
            <a:extLst>
              <a:ext uri="{FF2B5EF4-FFF2-40B4-BE49-F238E27FC236}">
                <a16:creationId xmlns:a16="http://schemas.microsoft.com/office/drawing/2014/main" id="{271D40B4-AA51-4E27-A11C-2EBD1A8750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7144" y="1075681"/>
            <a:ext cx="1300370" cy="1300370"/>
          </a:xfrm>
          <a:prstGeom prst="rect">
            <a:avLst/>
          </a:prstGeom>
        </p:spPr>
      </p:pic>
    </p:spTree>
    <p:extLst>
      <p:ext uri="{BB962C8B-B14F-4D97-AF65-F5344CB8AC3E}">
        <p14:creationId xmlns:p14="http://schemas.microsoft.com/office/powerpoint/2010/main" val="1086340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572000" y="1734745"/>
            <a:ext cx="4276944" cy="1754326"/>
          </a:xfrm>
          <a:prstGeom prst="rect">
            <a:avLst/>
          </a:prstGeom>
          <a:noFill/>
        </p:spPr>
        <p:txBody>
          <a:bodyPr wrap="square" rtlCol="0">
            <a:spAutoFit/>
          </a:bodyPr>
          <a:lstStyle/>
          <a:p>
            <a:r>
              <a:rPr lang="it-IT" altLang="it-IT" b="1" dirty="0"/>
              <a:t>L’ITALIA È IL PRIMO PAESE IN EUROPA PER NUMERO DI NEET</a:t>
            </a:r>
          </a:p>
          <a:p>
            <a:endParaRPr lang="it-IT" altLang="it-IT" dirty="0"/>
          </a:p>
          <a:p>
            <a:r>
              <a:rPr lang="it-IT" altLang="it-IT" dirty="0"/>
              <a:t>Oltre 2 milioni di giovani.</a:t>
            </a:r>
          </a:p>
          <a:p>
            <a:endParaRPr lang="it-IT" altLang="it-IT" dirty="0"/>
          </a:p>
          <a:p>
            <a:endParaRPr lang="it-IT" dirty="0"/>
          </a:p>
        </p:txBody>
      </p:sp>
      <p:sp>
        <p:nvSpPr>
          <p:cNvPr id="4" name="Titolo 3"/>
          <p:cNvSpPr>
            <a:spLocks noGrp="1"/>
          </p:cNvSpPr>
          <p:nvPr>
            <p:ph type="title"/>
          </p:nvPr>
        </p:nvSpPr>
        <p:spPr>
          <a:xfrm>
            <a:off x="893063" y="611896"/>
            <a:ext cx="7357874" cy="794077"/>
          </a:xfrm>
        </p:spPr>
        <p:txBody>
          <a:bodyPr/>
          <a:lstStyle/>
          <a:p>
            <a:r>
              <a:rPr lang="it-IT" dirty="0"/>
              <a:t>Lavoro</a:t>
            </a:r>
          </a:p>
        </p:txBody>
      </p:sp>
      <p:pic>
        <p:nvPicPr>
          <p:cNvPr id="5" name="Immagine 4">
            <a:extLst>
              <a:ext uri="{FF2B5EF4-FFF2-40B4-BE49-F238E27FC236}">
                <a16:creationId xmlns:a16="http://schemas.microsoft.com/office/drawing/2014/main" id="{F22B9392-79C8-49B3-92AF-72DFC176EF58}"/>
              </a:ext>
            </a:extLst>
          </p:cNvPr>
          <p:cNvPicPr>
            <a:picLocks noChangeAspect="1"/>
          </p:cNvPicPr>
          <p:nvPr/>
        </p:nvPicPr>
        <p:blipFill rotWithShape="1">
          <a:blip r:embed="rId3"/>
          <a:srcRect l="22339" t="26977" r="4393" b="-639"/>
          <a:stretch/>
        </p:blipFill>
        <p:spPr>
          <a:xfrm>
            <a:off x="3210977" y="3602117"/>
            <a:ext cx="5841420" cy="2643987"/>
          </a:xfrm>
          <a:prstGeom prst="rect">
            <a:avLst/>
          </a:prstGeom>
        </p:spPr>
      </p:pic>
      <p:pic>
        <p:nvPicPr>
          <p:cNvPr id="2" name="Immagine 1"/>
          <p:cNvPicPr>
            <a:picLocks noChangeAspect="1"/>
          </p:cNvPicPr>
          <p:nvPr/>
        </p:nvPicPr>
        <p:blipFill rotWithShape="1">
          <a:blip r:embed="rId4">
            <a:extLst>
              <a:ext uri="{28A0092B-C50C-407E-A947-70E740481C1C}">
                <a14:useLocalDpi xmlns:a14="http://schemas.microsoft.com/office/drawing/2010/main" val="0"/>
              </a:ext>
            </a:extLst>
          </a:blip>
          <a:srcRect l="3251" t="35785" r="5769" b="13215"/>
          <a:stretch/>
        </p:blipFill>
        <p:spPr>
          <a:xfrm>
            <a:off x="154449" y="1706998"/>
            <a:ext cx="4276944" cy="2009775"/>
          </a:xfrm>
          <a:prstGeom prst="rect">
            <a:avLst/>
          </a:prstGeom>
        </p:spPr>
      </p:pic>
      <p:sp>
        <p:nvSpPr>
          <p:cNvPr id="6" name="CasellaDiTesto 5">
            <a:extLst>
              <a:ext uri="{FF2B5EF4-FFF2-40B4-BE49-F238E27FC236}">
                <a16:creationId xmlns:a16="http://schemas.microsoft.com/office/drawing/2014/main" id="{FC0A169C-9F88-4C33-AAEB-EFAC416E96CB}"/>
              </a:ext>
            </a:extLst>
          </p:cNvPr>
          <p:cNvSpPr txBox="1"/>
          <p:nvPr/>
        </p:nvSpPr>
        <p:spPr>
          <a:xfrm>
            <a:off x="0" y="5520454"/>
            <a:ext cx="3012315" cy="600164"/>
          </a:xfrm>
          <a:prstGeom prst="rect">
            <a:avLst/>
          </a:prstGeom>
          <a:noFill/>
        </p:spPr>
        <p:txBody>
          <a:bodyPr wrap="square" rtlCol="0">
            <a:spAutoFit/>
          </a:bodyPr>
          <a:lstStyle/>
          <a:p>
            <a:pPr algn="r"/>
            <a:r>
              <a:rPr lang="en-GB" sz="1100" dirty="0"/>
              <a:t>Fonte: </a:t>
            </a:r>
            <a:r>
              <a:rPr lang="en-GB" sz="1100" dirty="0" err="1"/>
              <a:t>Bovini</a:t>
            </a:r>
            <a:r>
              <a:rPr lang="en-GB" sz="1100" dirty="0"/>
              <a:t> and </a:t>
            </a:r>
            <a:r>
              <a:rPr lang="en-GB" sz="1100" dirty="0" err="1"/>
              <a:t>Unipolis</a:t>
            </a:r>
            <a:r>
              <a:rPr lang="en-GB" sz="1100" dirty="0"/>
              <a:t>, 2019 – </a:t>
            </a:r>
          </a:p>
          <a:p>
            <a:pPr algn="r"/>
            <a:r>
              <a:rPr lang="it-IT" sz="1100" i="1" dirty="0"/>
              <a:t>Lo sviluppo sostenibile in Emilia-Romagna e nella città metropolitana</a:t>
            </a:r>
            <a:r>
              <a:rPr lang="it-IT" sz="1100" dirty="0"/>
              <a:t>.</a:t>
            </a:r>
            <a:endParaRPr lang="en-GB" sz="1100" dirty="0"/>
          </a:p>
        </p:txBody>
      </p:sp>
      <p:pic>
        <p:nvPicPr>
          <p:cNvPr id="8" name="Immagine 7" descr="Immagine che contiene disegnando, segnale&#10;&#10;Descrizione generata automaticamente">
            <a:extLst>
              <a:ext uri="{FF2B5EF4-FFF2-40B4-BE49-F238E27FC236}">
                <a16:creationId xmlns:a16="http://schemas.microsoft.com/office/drawing/2014/main" id="{4EA30C3D-FFAA-4298-B1E2-043E45B990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475" y="3918729"/>
            <a:ext cx="1232273" cy="1232273"/>
          </a:xfrm>
          <a:prstGeom prst="rect">
            <a:avLst/>
          </a:prstGeom>
        </p:spPr>
      </p:pic>
      <p:pic>
        <p:nvPicPr>
          <p:cNvPr id="9" name="Immagine 8" descr="Immagine che contiene vicino, arancia, schermo, televisione&#10;&#10;Descrizione generata automaticamente">
            <a:extLst>
              <a:ext uri="{FF2B5EF4-FFF2-40B4-BE49-F238E27FC236}">
                <a16:creationId xmlns:a16="http://schemas.microsoft.com/office/drawing/2014/main" id="{47BAA4AC-E923-422E-95F7-2F9C5DEEC1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0660" y="3052710"/>
            <a:ext cx="3757420" cy="664063"/>
          </a:xfrm>
          <a:prstGeom prst="rect">
            <a:avLst/>
          </a:prstGeom>
        </p:spPr>
      </p:pic>
    </p:spTree>
    <p:extLst>
      <p:ext uri="{BB962C8B-B14F-4D97-AF65-F5344CB8AC3E}">
        <p14:creationId xmlns:p14="http://schemas.microsoft.com/office/powerpoint/2010/main" val="4283284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Sviluppo sostenibile</a:t>
            </a:r>
          </a:p>
        </p:txBody>
      </p:sp>
      <p:sp>
        <p:nvSpPr>
          <p:cNvPr id="3" name="Segnaposto contenuto 2"/>
          <p:cNvSpPr>
            <a:spLocks noGrp="1"/>
          </p:cNvSpPr>
          <p:nvPr>
            <p:ph idx="1"/>
          </p:nvPr>
        </p:nvSpPr>
        <p:spPr>
          <a:xfrm>
            <a:off x="685800" y="1981200"/>
            <a:ext cx="5505450" cy="4114800"/>
          </a:xfrm>
        </p:spPr>
        <p:txBody>
          <a:bodyPr/>
          <a:lstStyle/>
          <a:p>
            <a:pPr marL="0" indent="0">
              <a:buNone/>
            </a:pPr>
            <a:r>
              <a:rPr lang="it-IT" sz="2800" dirty="0"/>
              <a:t>“Lo sviluppo che è in grado di soddisfare i bisogni delle generazioni attuali senza compromettere la possibilità che le generazioni future riescano a soddisfare i propri”</a:t>
            </a:r>
          </a:p>
          <a:p>
            <a:pPr marL="0" indent="0">
              <a:buNone/>
            </a:pPr>
            <a:endParaRPr lang="it-IT" dirty="0"/>
          </a:p>
          <a:p>
            <a:pPr marL="0" indent="0">
              <a:buNone/>
            </a:pPr>
            <a:r>
              <a:rPr lang="it-IT" dirty="0">
                <a:solidFill>
                  <a:srgbClr val="C00000"/>
                </a:solidFill>
              </a:rPr>
              <a:t>1987</a:t>
            </a:r>
          </a:p>
          <a:p>
            <a:pPr marL="0" indent="0">
              <a:buNone/>
            </a:pPr>
            <a:r>
              <a:rPr lang="it-IT" sz="1600" i="1" dirty="0"/>
              <a:t>Commissione mondiale su Ambiente e Sviluppo</a:t>
            </a:r>
          </a:p>
        </p:txBody>
      </p:sp>
      <p:pic>
        <p:nvPicPr>
          <p:cNvPr id="4" name="Immagine 3"/>
          <p:cNvPicPr>
            <a:picLocks noChangeAspect="1"/>
          </p:cNvPicPr>
          <p:nvPr/>
        </p:nvPicPr>
        <p:blipFill>
          <a:blip r:embed="rId3"/>
          <a:stretch>
            <a:fillRect/>
          </a:stretch>
        </p:blipFill>
        <p:spPr>
          <a:xfrm>
            <a:off x="6292596" y="2694818"/>
            <a:ext cx="2413254" cy="1915281"/>
          </a:xfrm>
          <a:prstGeom prst="rect">
            <a:avLst/>
          </a:prstGeom>
        </p:spPr>
      </p:pic>
    </p:spTree>
    <p:extLst>
      <p:ext uri="{BB962C8B-B14F-4D97-AF65-F5344CB8AC3E}">
        <p14:creationId xmlns:p14="http://schemas.microsoft.com/office/powerpoint/2010/main" val="1471220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8EA926-C809-4BF9-AA9B-B57F52B38236}"/>
              </a:ext>
            </a:extLst>
          </p:cNvPr>
          <p:cNvSpPr>
            <a:spLocks noGrp="1"/>
          </p:cNvSpPr>
          <p:nvPr>
            <p:ph type="title"/>
          </p:nvPr>
        </p:nvSpPr>
        <p:spPr>
          <a:xfrm>
            <a:off x="288235" y="735932"/>
            <a:ext cx="7772400" cy="1143000"/>
          </a:xfrm>
        </p:spPr>
        <p:txBody>
          <a:bodyPr/>
          <a:lstStyle/>
          <a:p>
            <a:r>
              <a:rPr lang="en-GB" dirty="0" err="1"/>
              <a:t>Infrastrutture</a:t>
            </a:r>
            <a:endParaRPr lang="en-GB" dirty="0"/>
          </a:p>
        </p:txBody>
      </p:sp>
      <p:sp>
        <p:nvSpPr>
          <p:cNvPr id="4" name="Rettangolo 3">
            <a:extLst>
              <a:ext uri="{FF2B5EF4-FFF2-40B4-BE49-F238E27FC236}">
                <a16:creationId xmlns:a16="http://schemas.microsoft.com/office/drawing/2014/main" id="{BC334029-7D03-468B-8E9D-FC19F82AF531}"/>
              </a:ext>
            </a:extLst>
          </p:cNvPr>
          <p:cNvSpPr/>
          <p:nvPr/>
        </p:nvSpPr>
        <p:spPr>
          <a:xfrm>
            <a:off x="5501514" y="2616464"/>
            <a:ext cx="3125649" cy="2800767"/>
          </a:xfrm>
          <a:prstGeom prst="rect">
            <a:avLst/>
          </a:prstGeom>
        </p:spPr>
        <p:txBody>
          <a:bodyPr wrap="square">
            <a:spAutoFit/>
          </a:bodyPr>
          <a:lstStyle/>
          <a:p>
            <a:pPr algn="ctr"/>
            <a:r>
              <a:rPr lang="it-IT" sz="1600" dirty="0"/>
              <a:t>Le infrastrutture di base come le strade, le tecnologie dell'informazione e della comunicazione, i servizi igienici, l'energia elettrica e l'acqua rimangono scarse in molti paesi in via di sviluppo.</a:t>
            </a:r>
          </a:p>
          <a:p>
            <a:pPr algn="ctr"/>
            <a:endParaRPr lang="it-IT" sz="1600" dirty="0"/>
          </a:p>
          <a:p>
            <a:pPr algn="ctr"/>
            <a:r>
              <a:rPr lang="it-IT" sz="1600" dirty="0"/>
              <a:t>Il </a:t>
            </a:r>
            <a:r>
              <a:rPr lang="it-IT" sz="1600" b="1" dirty="0"/>
              <a:t>16% della popolazione mondiale</a:t>
            </a:r>
            <a:r>
              <a:rPr lang="it-IT" sz="1600" dirty="0"/>
              <a:t> non ha accesso alle reti mobili a banda larga.</a:t>
            </a:r>
            <a:endParaRPr lang="en-GB" sz="1600" dirty="0"/>
          </a:p>
        </p:txBody>
      </p:sp>
      <p:pic>
        <p:nvPicPr>
          <p:cNvPr id="6" name="Immagine 5" descr="Immagine che contiene disegnando&#10;&#10;Descrizione generata automaticamente">
            <a:extLst>
              <a:ext uri="{FF2B5EF4-FFF2-40B4-BE49-F238E27FC236}">
                <a16:creationId xmlns:a16="http://schemas.microsoft.com/office/drawing/2014/main" id="{0B695D84-CE7F-4C23-A4E5-050B4C5F22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2839" y="1440769"/>
            <a:ext cx="1143001" cy="1143001"/>
          </a:xfrm>
          <a:prstGeom prst="rect">
            <a:avLst/>
          </a:prstGeom>
        </p:spPr>
      </p:pic>
      <p:pic>
        <p:nvPicPr>
          <p:cNvPr id="8" name="Immagine 7" descr="Immagine che contiene rotaie, esterni, treno, sedendo&#10;&#10;Descrizione generata automaticamente">
            <a:extLst>
              <a:ext uri="{FF2B5EF4-FFF2-40B4-BE49-F238E27FC236}">
                <a16:creationId xmlns:a16="http://schemas.microsoft.com/office/drawing/2014/main" id="{0DFCFF38-A804-4594-8456-D8FB503DB6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911626"/>
            <a:ext cx="4660210" cy="3490912"/>
          </a:xfrm>
          <a:prstGeom prst="rect">
            <a:avLst/>
          </a:prstGeom>
        </p:spPr>
      </p:pic>
    </p:spTree>
    <p:extLst>
      <p:ext uri="{BB962C8B-B14F-4D97-AF65-F5344CB8AC3E}">
        <p14:creationId xmlns:p14="http://schemas.microsoft.com/office/powerpoint/2010/main" val="4120874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75430" y="609600"/>
            <a:ext cx="6059557" cy="1143000"/>
          </a:xfrm>
        </p:spPr>
        <p:txBody>
          <a:bodyPr/>
          <a:lstStyle/>
          <a:p>
            <a:r>
              <a:rPr lang="it-IT"/>
              <a:t>Uguaglianza</a:t>
            </a:r>
            <a:endParaRPr lang="it-IT" dirty="0"/>
          </a:p>
        </p:txBody>
      </p:sp>
      <p:pic>
        <p:nvPicPr>
          <p:cNvPr id="6" name="Immagine 5" descr="Immagine che contiene disegnando, segnale&#10;&#10;Descrizione generata automaticamente">
            <a:extLst>
              <a:ext uri="{FF2B5EF4-FFF2-40B4-BE49-F238E27FC236}">
                <a16:creationId xmlns:a16="http://schemas.microsoft.com/office/drawing/2014/main" id="{AE3EC899-E7E6-4B1F-B996-E55B2444B5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8988" y="1752600"/>
            <a:ext cx="1239582" cy="1239582"/>
          </a:xfrm>
          <a:prstGeom prst="rect">
            <a:avLst/>
          </a:prstGeom>
        </p:spPr>
      </p:pic>
      <p:sp>
        <p:nvSpPr>
          <p:cNvPr id="7" name="Rettangolo 6">
            <a:extLst>
              <a:ext uri="{FF2B5EF4-FFF2-40B4-BE49-F238E27FC236}">
                <a16:creationId xmlns:a16="http://schemas.microsoft.com/office/drawing/2014/main" id="{28F0268B-9989-453D-A627-8215E8F063B6}"/>
              </a:ext>
            </a:extLst>
          </p:cNvPr>
          <p:cNvSpPr/>
          <p:nvPr/>
        </p:nvSpPr>
        <p:spPr>
          <a:xfrm>
            <a:off x="5608214" y="3040351"/>
            <a:ext cx="3081130" cy="2308324"/>
          </a:xfrm>
          <a:prstGeom prst="rect">
            <a:avLst/>
          </a:prstGeom>
        </p:spPr>
        <p:txBody>
          <a:bodyPr wrap="square">
            <a:spAutoFit/>
          </a:bodyPr>
          <a:lstStyle/>
          <a:p>
            <a:pPr algn="ctr"/>
            <a:r>
              <a:rPr lang="it-IT" dirty="0"/>
              <a:t>La ricchezza è sempre più concentrata in poche mani: Nel 2018 </a:t>
            </a:r>
            <a:r>
              <a:rPr lang="it-IT" b="1" dirty="0"/>
              <a:t>soltanto 26 individui</a:t>
            </a:r>
            <a:r>
              <a:rPr lang="it-IT" dirty="0"/>
              <a:t> (contro i 43 del 2017) ne possedevano tanta quanto la metà più povera dell’umanità, </a:t>
            </a:r>
            <a:r>
              <a:rPr lang="it-IT" b="1" dirty="0"/>
              <a:t>ossia 3,8</a:t>
            </a:r>
          </a:p>
          <a:p>
            <a:pPr algn="ctr"/>
            <a:r>
              <a:rPr lang="it-IT" b="1" dirty="0"/>
              <a:t>miliardi di persone.</a:t>
            </a:r>
            <a:endParaRPr lang="en-GB" b="1" dirty="0"/>
          </a:p>
        </p:txBody>
      </p:sp>
      <p:sp>
        <p:nvSpPr>
          <p:cNvPr id="8" name="Rettangolo 7">
            <a:extLst>
              <a:ext uri="{FF2B5EF4-FFF2-40B4-BE49-F238E27FC236}">
                <a16:creationId xmlns:a16="http://schemas.microsoft.com/office/drawing/2014/main" id="{37D6FAE5-54FF-4140-8204-AB38DF2AA54A}"/>
              </a:ext>
            </a:extLst>
          </p:cNvPr>
          <p:cNvSpPr/>
          <p:nvPr/>
        </p:nvSpPr>
        <p:spPr>
          <a:xfrm>
            <a:off x="4242988" y="5690007"/>
            <a:ext cx="4572000" cy="369332"/>
          </a:xfrm>
          <a:prstGeom prst="rect">
            <a:avLst/>
          </a:prstGeom>
        </p:spPr>
        <p:txBody>
          <a:bodyPr>
            <a:spAutoFit/>
          </a:bodyPr>
          <a:lstStyle/>
          <a:p>
            <a:pPr algn="r"/>
            <a:r>
              <a:rPr lang="it-IT" sz="1200" dirty="0"/>
              <a:t>Fonte: Oxfam (2019). Bene Pubblico o Ricchezza Privata</a:t>
            </a:r>
            <a:r>
              <a:rPr lang="it-IT" dirty="0"/>
              <a:t>.</a:t>
            </a:r>
            <a:endParaRPr lang="en-GB" dirty="0"/>
          </a:p>
        </p:txBody>
      </p:sp>
      <p:pic>
        <p:nvPicPr>
          <p:cNvPr id="10" name="Immagine 9" descr="Immagine che contiene tavolo, interni, sedendo, piccolo&#10;&#10;Descrizione generata automaticamente">
            <a:extLst>
              <a:ext uri="{FF2B5EF4-FFF2-40B4-BE49-F238E27FC236}">
                <a16:creationId xmlns:a16="http://schemas.microsoft.com/office/drawing/2014/main" id="{279551CB-2B91-47E4-8B97-CE45BD1A9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656" y="1800769"/>
            <a:ext cx="5153558" cy="3540257"/>
          </a:xfrm>
          <a:prstGeom prst="rect">
            <a:avLst/>
          </a:prstGeom>
        </p:spPr>
      </p:pic>
    </p:spTree>
    <p:extLst>
      <p:ext uri="{BB962C8B-B14F-4D97-AF65-F5344CB8AC3E}">
        <p14:creationId xmlns:p14="http://schemas.microsoft.com/office/powerpoint/2010/main" val="3831422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FD414A2D-BBB6-4779-A039-3A37479939B5}"/>
              </a:ext>
            </a:extLst>
          </p:cNvPr>
          <p:cNvSpPr txBox="1"/>
          <p:nvPr/>
        </p:nvSpPr>
        <p:spPr>
          <a:xfrm>
            <a:off x="2014331" y="4215499"/>
            <a:ext cx="2557669" cy="1477328"/>
          </a:xfrm>
          <a:prstGeom prst="rect">
            <a:avLst/>
          </a:prstGeom>
          <a:noFill/>
        </p:spPr>
        <p:txBody>
          <a:bodyPr wrap="square" rtlCol="0">
            <a:spAutoFit/>
          </a:bodyPr>
          <a:lstStyle/>
          <a:p>
            <a:pPr algn="ctr"/>
            <a:r>
              <a:rPr lang="it-IT" b="1" dirty="0">
                <a:solidFill>
                  <a:schemeClr val="accent5">
                    <a:lumMod val="25000"/>
                  </a:schemeClr>
                </a:solidFill>
                <a:latin typeface="+mj-lt"/>
              </a:rPr>
              <a:t>IN MEDIA, UN ITALIANO PRODUCE </a:t>
            </a:r>
          </a:p>
          <a:p>
            <a:pPr algn="ctr"/>
            <a:r>
              <a:rPr lang="it-IT" b="1" dirty="0">
                <a:solidFill>
                  <a:schemeClr val="accent5">
                    <a:lumMod val="25000"/>
                  </a:schemeClr>
                </a:solidFill>
                <a:latin typeface="+mj-lt"/>
              </a:rPr>
              <a:t>1,3 KG DI SPAZZATURA</a:t>
            </a:r>
          </a:p>
          <a:p>
            <a:pPr algn="ctr"/>
            <a:r>
              <a:rPr lang="it-IT" b="1" dirty="0">
                <a:solidFill>
                  <a:schemeClr val="accent5">
                    <a:lumMod val="25000"/>
                  </a:schemeClr>
                </a:solidFill>
                <a:latin typeface="+mj-lt"/>
              </a:rPr>
              <a:t> AL GIORNO</a:t>
            </a:r>
          </a:p>
        </p:txBody>
      </p:sp>
      <p:pic>
        <p:nvPicPr>
          <p:cNvPr id="6" name="Immagine 5">
            <a:extLst>
              <a:ext uri="{FF2B5EF4-FFF2-40B4-BE49-F238E27FC236}">
                <a16:creationId xmlns:a16="http://schemas.microsoft.com/office/drawing/2014/main" id="{A9484967-981C-4A22-8FBD-7E89D7975E99}"/>
              </a:ext>
            </a:extLst>
          </p:cNvPr>
          <p:cNvPicPr>
            <a:picLocks noChangeAspect="1"/>
          </p:cNvPicPr>
          <p:nvPr/>
        </p:nvPicPr>
        <p:blipFill rotWithShape="1">
          <a:blip r:embed="rId3"/>
          <a:srcRect l="9837" t="5466" r="9091" b="-2"/>
          <a:stretch/>
        </p:blipFill>
        <p:spPr>
          <a:xfrm>
            <a:off x="2053824" y="1934023"/>
            <a:ext cx="2461957" cy="2224147"/>
          </a:xfrm>
          <a:prstGeom prst="rect">
            <a:avLst/>
          </a:prstGeom>
        </p:spPr>
      </p:pic>
      <p:pic>
        <p:nvPicPr>
          <p:cNvPr id="8" name="Immagine 7" descr="Immagine che contiene testo&#10;&#10;Descrizione generata automaticamente">
            <a:extLst>
              <a:ext uri="{FF2B5EF4-FFF2-40B4-BE49-F238E27FC236}">
                <a16:creationId xmlns:a16="http://schemas.microsoft.com/office/drawing/2014/main" id="{ED06EBE8-8814-42F4-86DE-FAEB809F223C}"/>
              </a:ext>
            </a:extLst>
          </p:cNvPr>
          <p:cNvPicPr>
            <a:picLocks noChangeAspect="1"/>
          </p:cNvPicPr>
          <p:nvPr/>
        </p:nvPicPr>
        <p:blipFill rotWithShape="1">
          <a:blip r:embed="rId4">
            <a:extLst>
              <a:ext uri="{28A0092B-C50C-407E-A947-70E740481C1C}">
                <a14:useLocalDpi xmlns:a14="http://schemas.microsoft.com/office/drawing/2010/main" val="0"/>
              </a:ext>
            </a:extLst>
          </a:blip>
          <a:srcRect t="4932"/>
          <a:stretch/>
        </p:blipFill>
        <p:spPr>
          <a:xfrm>
            <a:off x="4815774" y="2049133"/>
            <a:ext cx="3686912" cy="3643694"/>
          </a:xfrm>
          <a:prstGeom prst="rect">
            <a:avLst/>
          </a:prstGeom>
        </p:spPr>
      </p:pic>
      <p:sp>
        <p:nvSpPr>
          <p:cNvPr id="9" name="CasellaDiTesto 8">
            <a:extLst>
              <a:ext uri="{FF2B5EF4-FFF2-40B4-BE49-F238E27FC236}">
                <a16:creationId xmlns:a16="http://schemas.microsoft.com/office/drawing/2014/main" id="{04584FFF-9B25-45D3-8FC6-218C9482A74A}"/>
              </a:ext>
            </a:extLst>
          </p:cNvPr>
          <p:cNvSpPr txBox="1"/>
          <p:nvPr/>
        </p:nvSpPr>
        <p:spPr>
          <a:xfrm>
            <a:off x="548030" y="459353"/>
            <a:ext cx="7695638" cy="1446550"/>
          </a:xfrm>
          <a:prstGeom prst="rect">
            <a:avLst/>
          </a:prstGeom>
          <a:noFill/>
        </p:spPr>
        <p:txBody>
          <a:bodyPr wrap="square" rtlCol="0">
            <a:spAutoFit/>
          </a:bodyPr>
          <a:lstStyle/>
          <a:p>
            <a:pPr algn="ctr"/>
            <a:r>
              <a:rPr lang="it-IT" sz="4400" dirty="0">
                <a:latin typeface="+mj-lt"/>
              </a:rPr>
              <a:t>Consumo e produzione responsabili</a:t>
            </a:r>
            <a:endParaRPr lang="it-IT" dirty="0"/>
          </a:p>
        </p:txBody>
      </p:sp>
      <p:sp>
        <p:nvSpPr>
          <p:cNvPr id="10" name="CasellaDiTesto 9">
            <a:extLst>
              <a:ext uri="{FF2B5EF4-FFF2-40B4-BE49-F238E27FC236}">
                <a16:creationId xmlns:a16="http://schemas.microsoft.com/office/drawing/2014/main" id="{043A69FC-FFC7-4085-B714-82FE402EF5A6}"/>
              </a:ext>
            </a:extLst>
          </p:cNvPr>
          <p:cNvSpPr txBox="1"/>
          <p:nvPr/>
        </p:nvSpPr>
        <p:spPr>
          <a:xfrm>
            <a:off x="4913719" y="1856105"/>
            <a:ext cx="1563312" cy="584775"/>
          </a:xfrm>
          <a:prstGeom prst="rect">
            <a:avLst/>
          </a:prstGeom>
          <a:solidFill>
            <a:schemeClr val="bg1"/>
          </a:solidFill>
        </p:spPr>
        <p:txBody>
          <a:bodyPr wrap="square" rtlCol="0">
            <a:spAutoFit/>
          </a:bodyPr>
          <a:lstStyle/>
          <a:p>
            <a:r>
              <a:rPr lang="it-IT" sz="1600" b="1" dirty="0"/>
              <a:t>sfruttamento di risorse</a:t>
            </a:r>
          </a:p>
        </p:txBody>
      </p:sp>
      <p:sp>
        <p:nvSpPr>
          <p:cNvPr id="11" name="CasellaDiTesto 10">
            <a:extLst>
              <a:ext uri="{FF2B5EF4-FFF2-40B4-BE49-F238E27FC236}">
                <a16:creationId xmlns:a16="http://schemas.microsoft.com/office/drawing/2014/main" id="{5A4D2075-E278-44E0-9F4E-B555EE11CD26}"/>
              </a:ext>
            </a:extLst>
          </p:cNvPr>
          <p:cNvSpPr txBox="1"/>
          <p:nvPr/>
        </p:nvSpPr>
        <p:spPr>
          <a:xfrm>
            <a:off x="6018309" y="2348800"/>
            <a:ext cx="1376404" cy="338554"/>
          </a:xfrm>
          <a:prstGeom prst="rect">
            <a:avLst/>
          </a:prstGeom>
          <a:solidFill>
            <a:schemeClr val="bg1"/>
          </a:solidFill>
        </p:spPr>
        <p:txBody>
          <a:bodyPr wrap="square" rtlCol="0">
            <a:spAutoFit/>
          </a:bodyPr>
          <a:lstStyle/>
          <a:p>
            <a:r>
              <a:rPr lang="it-IT" sz="1600" b="1" dirty="0"/>
              <a:t>produzione</a:t>
            </a:r>
          </a:p>
        </p:txBody>
      </p:sp>
      <p:sp>
        <p:nvSpPr>
          <p:cNvPr id="13" name="CasellaDiTesto 12">
            <a:extLst>
              <a:ext uri="{FF2B5EF4-FFF2-40B4-BE49-F238E27FC236}">
                <a16:creationId xmlns:a16="http://schemas.microsoft.com/office/drawing/2014/main" id="{515C3F70-47F5-4DE3-B401-314D366BAE5F}"/>
              </a:ext>
            </a:extLst>
          </p:cNvPr>
          <p:cNvSpPr txBox="1"/>
          <p:nvPr/>
        </p:nvSpPr>
        <p:spPr>
          <a:xfrm>
            <a:off x="5396953" y="3326675"/>
            <a:ext cx="1080078" cy="338554"/>
          </a:xfrm>
          <a:prstGeom prst="rect">
            <a:avLst/>
          </a:prstGeom>
          <a:solidFill>
            <a:schemeClr val="bg1"/>
          </a:solidFill>
        </p:spPr>
        <p:txBody>
          <a:bodyPr wrap="square" rtlCol="0">
            <a:spAutoFit/>
          </a:bodyPr>
          <a:lstStyle/>
          <a:p>
            <a:r>
              <a:rPr lang="it-IT" sz="1600" b="1" dirty="0"/>
              <a:t>utilizzo</a:t>
            </a:r>
          </a:p>
        </p:txBody>
      </p:sp>
      <p:sp>
        <p:nvSpPr>
          <p:cNvPr id="14" name="CasellaDiTesto 13">
            <a:extLst>
              <a:ext uri="{FF2B5EF4-FFF2-40B4-BE49-F238E27FC236}">
                <a16:creationId xmlns:a16="http://schemas.microsoft.com/office/drawing/2014/main" id="{F50330E4-0441-4EC5-BF27-D001C7CD3D68}"/>
              </a:ext>
            </a:extLst>
          </p:cNvPr>
          <p:cNvSpPr txBox="1"/>
          <p:nvPr/>
        </p:nvSpPr>
        <p:spPr>
          <a:xfrm>
            <a:off x="7077017" y="3532426"/>
            <a:ext cx="1655746" cy="338554"/>
          </a:xfrm>
          <a:prstGeom prst="rect">
            <a:avLst/>
          </a:prstGeom>
          <a:solidFill>
            <a:schemeClr val="bg1"/>
          </a:solidFill>
        </p:spPr>
        <p:txBody>
          <a:bodyPr wrap="square" rtlCol="0">
            <a:spAutoFit/>
          </a:bodyPr>
          <a:lstStyle/>
          <a:p>
            <a:r>
              <a:rPr lang="it-IT" sz="1600" b="1" dirty="0"/>
              <a:t>smaltimento</a:t>
            </a:r>
          </a:p>
        </p:txBody>
      </p:sp>
      <p:sp>
        <p:nvSpPr>
          <p:cNvPr id="15" name="CasellaDiTesto 14">
            <a:extLst>
              <a:ext uri="{FF2B5EF4-FFF2-40B4-BE49-F238E27FC236}">
                <a16:creationId xmlns:a16="http://schemas.microsoft.com/office/drawing/2014/main" id="{F7B4D428-9113-49D3-A711-50DACD6E6BB1}"/>
              </a:ext>
            </a:extLst>
          </p:cNvPr>
          <p:cNvSpPr txBox="1"/>
          <p:nvPr/>
        </p:nvSpPr>
        <p:spPr>
          <a:xfrm>
            <a:off x="6585954" y="4643105"/>
            <a:ext cx="1998573" cy="400110"/>
          </a:xfrm>
          <a:prstGeom prst="rect">
            <a:avLst/>
          </a:prstGeom>
          <a:solidFill>
            <a:schemeClr val="bg1"/>
          </a:solidFill>
        </p:spPr>
        <p:txBody>
          <a:bodyPr wrap="square" rtlCol="0">
            <a:spAutoFit/>
          </a:bodyPr>
          <a:lstStyle/>
          <a:p>
            <a:r>
              <a:rPr lang="it-IT" sz="2000" b="1" dirty="0"/>
              <a:t>inquinamento</a:t>
            </a:r>
          </a:p>
        </p:txBody>
      </p:sp>
      <p:pic>
        <p:nvPicPr>
          <p:cNvPr id="4" name="Immagine 3" descr="Immagine che contiene disegnando&#10;&#10;Descrizione generata automaticamente">
            <a:extLst>
              <a:ext uri="{FF2B5EF4-FFF2-40B4-BE49-F238E27FC236}">
                <a16:creationId xmlns:a16="http://schemas.microsoft.com/office/drawing/2014/main" id="{CB4E9688-0FF2-4F5F-90D9-0B8E365889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301" y="1934023"/>
            <a:ext cx="1154596" cy="1154596"/>
          </a:xfrm>
          <a:prstGeom prst="rect">
            <a:avLst/>
          </a:prstGeom>
        </p:spPr>
      </p:pic>
      <p:pic>
        <p:nvPicPr>
          <p:cNvPr id="12" name="Immagine 11" descr="Immagine che contiene cibo, disegnando&#10;&#10;Descrizione generata automaticamente">
            <a:extLst>
              <a:ext uri="{FF2B5EF4-FFF2-40B4-BE49-F238E27FC236}">
                <a16:creationId xmlns:a16="http://schemas.microsoft.com/office/drawing/2014/main" id="{8464B13E-DC38-4A08-AD24-EFDEA964037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9301" y="3293682"/>
            <a:ext cx="1154596" cy="1154596"/>
          </a:xfrm>
          <a:prstGeom prst="rect">
            <a:avLst/>
          </a:prstGeom>
        </p:spPr>
      </p:pic>
    </p:spTree>
    <p:extLst>
      <p:ext uri="{BB962C8B-B14F-4D97-AF65-F5344CB8AC3E}">
        <p14:creationId xmlns:p14="http://schemas.microsoft.com/office/powerpoint/2010/main" val="2099631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11F497D-F20B-4639-AEB4-E9378D84523F}"/>
              </a:ext>
            </a:extLst>
          </p:cNvPr>
          <p:cNvSpPr txBox="1"/>
          <p:nvPr/>
        </p:nvSpPr>
        <p:spPr>
          <a:xfrm>
            <a:off x="1954696" y="689112"/>
            <a:ext cx="5764695" cy="769441"/>
          </a:xfrm>
          <a:prstGeom prst="rect">
            <a:avLst/>
          </a:prstGeom>
          <a:noFill/>
        </p:spPr>
        <p:txBody>
          <a:bodyPr wrap="square" rtlCol="0">
            <a:spAutoFit/>
          </a:bodyPr>
          <a:lstStyle/>
          <a:p>
            <a:r>
              <a:rPr lang="en-GB" sz="4400" dirty="0" err="1"/>
              <a:t>Raccolta</a:t>
            </a:r>
            <a:r>
              <a:rPr lang="en-GB" sz="4400" dirty="0"/>
              <a:t> </a:t>
            </a:r>
            <a:r>
              <a:rPr lang="en-GB" sz="4400" dirty="0" err="1"/>
              <a:t>differenziata</a:t>
            </a:r>
            <a:endParaRPr lang="en-GB" sz="4400" dirty="0"/>
          </a:p>
        </p:txBody>
      </p:sp>
      <p:pic>
        <p:nvPicPr>
          <p:cNvPr id="8" name="Immagine 7" descr="Immagine che contiene screenshot&#10;&#10;Descrizione generata automaticamente">
            <a:extLst>
              <a:ext uri="{FF2B5EF4-FFF2-40B4-BE49-F238E27FC236}">
                <a16:creationId xmlns:a16="http://schemas.microsoft.com/office/drawing/2014/main" id="{E0697E3E-C605-4F8E-83AC-69C2961976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9652" y="1754669"/>
            <a:ext cx="6619461" cy="3838368"/>
          </a:xfrm>
          <a:prstGeom prst="rect">
            <a:avLst/>
          </a:prstGeom>
        </p:spPr>
      </p:pic>
      <p:pic>
        <p:nvPicPr>
          <p:cNvPr id="6" name="Immagine 5" descr="Immagine che contiene verde, disegnando, segnale&#10;&#10;Descrizione generata automaticamente">
            <a:extLst>
              <a:ext uri="{FF2B5EF4-FFF2-40B4-BE49-F238E27FC236}">
                <a16:creationId xmlns:a16="http://schemas.microsoft.com/office/drawing/2014/main" id="{436EC7D8-6935-4C91-B154-2649B8D337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85" t="8751" r="6153" b="4442"/>
          <a:stretch/>
        </p:blipFill>
        <p:spPr>
          <a:xfrm>
            <a:off x="4201975" y="2284167"/>
            <a:ext cx="1594814" cy="1459830"/>
          </a:xfrm>
          <a:prstGeom prst="rect">
            <a:avLst/>
          </a:prstGeom>
        </p:spPr>
      </p:pic>
      <p:sp>
        <p:nvSpPr>
          <p:cNvPr id="9" name="CasellaDiTesto 8">
            <a:extLst>
              <a:ext uri="{FF2B5EF4-FFF2-40B4-BE49-F238E27FC236}">
                <a16:creationId xmlns:a16="http://schemas.microsoft.com/office/drawing/2014/main" id="{11BF9C1E-16D3-4304-B1DC-F9FAA14BBAA2}"/>
              </a:ext>
            </a:extLst>
          </p:cNvPr>
          <p:cNvSpPr txBox="1"/>
          <p:nvPr/>
        </p:nvSpPr>
        <p:spPr>
          <a:xfrm>
            <a:off x="6231255" y="1937198"/>
            <a:ext cx="781877" cy="338554"/>
          </a:xfrm>
          <a:prstGeom prst="rect">
            <a:avLst/>
          </a:prstGeom>
          <a:noFill/>
        </p:spPr>
        <p:txBody>
          <a:bodyPr wrap="square" rtlCol="0">
            <a:spAutoFit/>
          </a:bodyPr>
          <a:lstStyle/>
          <a:p>
            <a:r>
              <a:rPr lang="en-GB" sz="1600" dirty="0">
                <a:solidFill>
                  <a:schemeClr val="accent2">
                    <a:lumMod val="60000"/>
                    <a:lumOff val="40000"/>
                  </a:schemeClr>
                </a:solidFill>
              </a:rPr>
              <a:t>63,8%</a:t>
            </a:r>
          </a:p>
        </p:txBody>
      </p:sp>
      <p:sp>
        <p:nvSpPr>
          <p:cNvPr id="10" name="CasellaDiTesto 9">
            <a:extLst>
              <a:ext uri="{FF2B5EF4-FFF2-40B4-BE49-F238E27FC236}">
                <a16:creationId xmlns:a16="http://schemas.microsoft.com/office/drawing/2014/main" id="{DE0ACC0D-1AC3-4816-8B5C-C3B5FD1F335B}"/>
              </a:ext>
            </a:extLst>
          </p:cNvPr>
          <p:cNvSpPr txBox="1"/>
          <p:nvPr/>
        </p:nvSpPr>
        <p:spPr>
          <a:xfrm>
            <a:off x="2127492" y="3673853"/>
            <a:ext cx="781877" cy="338554"/>
          </a:xfrm>
          <a:prstGeom prst="rect">
            <a:avLst/>
          </a:prstGeom>
          <a:noFill/>
        </p:spPr>
        <p:txBody>
          <a:bodyPr wrap="square" rtlCol="0">
            <a:spAutoFit/>
          </a:bodyPr>
          <a:lstStyle/>
          <a:p>
            <a:r>
              <a:rPr lang="en-GB" sz="1600" dirty="0">
                <a:solidFill>
                  <a:schemeClr val="accent2">
                    <a:lumMod val="60000"/>
                    <a:lumOff val="40000"/>
                  </a:schemeClr>
                </a:solidFill>
              </a:rPr>
              <a:t>55,5%</a:t>
            </a:r>
          </a:p>
        </p:txBody>
      </p:sp>
      <p:sp>
        <p:nvSpPr>
          <p:cNvPr id="11" name="CasellaDiTesto 10">
            <a:extLst>
              <a:ext uri="{FF2B5EF4-FFF2-40B4-BE49-F238E27FC236}">
                <a16:creationId xmlns:a16="http://schemas.microsoft.com/office/drawing/2014/main" id="{ED72CA41-BBBD-43FA-A5DC-82D902BD239F}"/>
              </a:ext>
            </a:extLst>
          </p:cNvPr>
          <p:cNvSpPr txBox="1"/>
          <p:nvPr/>
        </p:nvSpPr>
        <p:spPr>
          <a:xfrm>
            <a:off x="119269" y="5683233"/>
            <a:ext cx="5115340" cy="430887"/>
          </a:xfrm>
          <a:prstGeom prst="rect">
            <a:avLst/>
          </a:prstGeom>
          <a:noFill/>
        </p:spPr>
        <p:txBody>
          <a:bodyPr wrap="square" rtlCol="0">
            <a:spAutoFit/>
          </a:bodyPr>
          <a:lstStyle/>
          <a:p>
            <a:r>
              <a:rPr lang="en-GB" sz="1100" dirty="0"/>
              <a:t>Fonte: </a:t>
            </a:r>
            <a:r>
              <a:rPr lang="en-GB" sz="1100" dirty="0" err="1"/>
              <a:t>Bovini</a:t>
            </a:r>
            <a:r>
              <a:rPr lang="en-GB" sz="1100" dirty="0"/>
              <a:t> and </a:t>
            </a:r>
            <a:r>
              <a:rPr lang="en-GB" sz="1100" dirty="0" err="1"/>
              <a:t>Unipolis</a:t>
            </a:r>
            <a:r>
              <a:rPr lang="en-GB" sz="1100" dirty="0"/>
              <a:t>, 2019 –  </a:t>
            </a:r>
            <a:r>
              <a:rPr lang="it-IT" sz="1100" i="1" dirty="0"/>
              <a:t>Lo sviluppo sostenibile in Emilia-Romagna e nella città metropolitana</a:t>
            </a:r>
            <a:r>
              <a:rPr lang="it-IT" sz="1100" dirty="0"/>
              <a:t>.</a:t>
            </a:r>
            <a:endParaRPr lang="en-GB" sz="1100" dirty="0"/>
          </a:p>
        </p:txBody>
      </p:sp>
      <p:pic>
        <p:nvPicPr>
          <p:cNvPr id="3" name="Immagine 2">
            <a:extLst>
              <a:ext uri="{FF2B5EF4-FFF2-40B4-BE49-F238E27FC236}">
                <a16:creationId xmlns:a16="http://schemas.microsoft.com/office/drawing/2014/main" id="{41B80AC9-E3D3-40BE-8098-7C189CE59726}"/>
              </a:ext>
            </a:extLst>
          </p:cNvPr>
          <p:cNvPicPr>
            <a:picLocks noChangeAspect="1"/>
          </p:cNvPicPr>
          <p:nvPr/>
        </p:nvPicPr>
        <p:blipFill>
          <a:blip r:embed="rId4"/>
          <a:stretch>
            <a:fillRect/>
          </a:stretch>
        </p:blipFill>
        <p:spPr>
          <a:xfrm>
            <a:off x="328339" y="1073832"/>
            <a:ext cx="1152244" cy="1158340"/>
          </a:xfrm>
          <a:prstGeom prst="rect">
            <a:avLst/>
          </a:prstGeom>
        </p:spPr>
      </p:pic>
      <p:pic>
        <p:nvPicPr>
          <p:cNvPr id="5" name="Immagine 4" descr="Immagine che contiene cibo, disegnando&#10;&#10;Descrizione generata automaticamente">
            <a:extLst>
              <a:ext uri="{FF2B5EF4-FFF2-40B4-BE49-F238E27FC236}">
                <a16:creationId xmlns:a16="http://schemas.microsoft.com/office/drawing/2014/main" id="{9FEEE326-425F-4AFB-A347-26914B495B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339" y="2474439"/>
            <a:ext cx="1152244" cy="1152244"/>
          </a:xfrm>
          <a:prstGeom prst="rect">
            <a:avLst/>
          </a:prstGeom>
        </p:spPr>
      </p:pic>
    </p:spTree>
    <p:extLst>
      <p:ext uri="{BB962C8B-B14F-4D97-AF65-F5344CB8AC3E}">
        <p14:creationId xmlns:p14="http://schemas.microsoft.com/office/powerpoint/2010/main" val="1559401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7C01B4-BA3E-43F3-9320-EC1F41D928D1}"/>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eaLnBrk="1" hangingPunct="1">
              <a:lnSpc>
                <a:spcPct val="90000"/>
              </a:lnSpc>
            </a:pPr>
            <a:r>
              <a:rPr lang="en-US" kern="1200" dirty="0">
                <a:solidFill>
                  <a:schemeClr val="tx1"/>
                </a:solidFill>
                <a:latin typeface="+mj-lt"/>
                <a:ea typeface="+mj-ea"/>
                <a:cs typeface="+mj-cs"/>
              </a:rPr>
              <a:t>Economia </a:t>
            </a:r>
            <a:r>
              <a:rPr lang="en-US" kern="1200" dirty="0" err="1">
                <a:solidFill>
                  <a:schemeClr val="tx1"/>
                </a:solidFill>
                <a:latin typeface="+mj-lt"/>
                <a:ea typeface="+mj-ea"/>
                <a:cs typeface="+mj-cs"/>
              </a:rPr>
              <a:t>circolare</a:t>
            </a:r>
            <a:endParaRPr lang="en-US" kern="1200" dirty="0">
              <a:solidFill>
                <a:schemeClr val="tx1"/>
              </a:solidFill>
              <a:latin typeface="+mj-lt"/>
              <a:ea typeface="+mj-ea"/>
              <a:cs typeface="+mj-cs"/>
            </a:endParaRPr>
          </a:p>
        </p:txBody>
      </p:sp>
      <p:pic>
        <p:nvPicPr>
          <p:cNvPr id="23" name="Immagine 22">
            <a:extLst>
              <a:ext uri="{FF2B5EF4-FFF2-40B4-BE49-F238E27FC236}">
                <a16:creationId xmlns:a16="http://schemas.microsoft.com/office/drawing/2014/main" id="{03B31304-53E7-4182-A4F1-41A6FB2904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2833" y="1573835"/>
            <a:ext cx="5322737" cy="4351338"/>
          </a:xfrm>
          <a:prstGeom prst="rect">
            <a:avLst/>
          </a:prstGeom>
        </p:spPr>
      </p:pic>
      <p:pic>
        <p:nvPicPr>
          <p:cNvPr id="3" name="Immagine 2">
            <a:extLst>
              <a:ext uri="{FF2B5EF4-FFF2-40B4-BE49-F238E27FC236}">
                <a16:creationId xmlns:a16="http://schemas.microsoft.com/office/drawing/2014/main" id="{CA24F4D9-4ADA-43AF-B53E-8E1617797535}"/>
              </a:ext>
            </a:extLst>
          </p:cNvPr>
          <p:cNvPicPr>
            <a:picLocks noChangeAspect="1"/>
          </p:cNvPicPr>
          <p:nvPr/>
        </p:nvPicPr>
        <p:blipFill>
          <a:blip r:embed="rId4"/>
          <a:stretch>
            <a:fillRect/>
          </a:stretch>
        </p:blipFill>
        <p:spPr>
          <a:xfrm>
            <a:off x="336931" y="1690688"/>
            <a:ext cx="1152244" cy="1158340"/>
          </a:xfrm>
          <a:prstGeom prst="rect">
            <a:avLst/>
          </a:prstGeom>
        </p:spPr>
      </p:pic>
      <p:pic>
        <p:nvPicPr>
          <p:cNvPr id="5" name="Immagine 4" descr="Immagine che contiene cibo, disegnando&#10;&#10;Descrizione generata automaticamente">
            <a:extLst>
              <a:ext uri="{FF2B5EF4-FFF2-40B4-BE49-F238E27FC236}">
                <a16:creationId xmlns:a16="http://schemas.microsoft.com/office/drawing/2014/main" id="{50FA7F5D-215D-49AD-8F40-B2C65B1213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932" y="3016252"/>
            <a:ext cx="1158340" cy="1158340"/>
          </a:xfrm>
          <a:prstGeom prst="rect">
            <a:avLst/>
          </a:prstGeom>
        </p:spPr>
      </p:pic>
    </p:spTree>
    <p:extLst>
      <p:ext uri="{BB962C8B-B14F-4D97-AF65-F5344CB8AC3E}">
        <p14:creationId xmlns:p14="http://schemas.microsoft.com/office/powerpoint/2010/main" val="3669184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3C82AFB-0987-49F9-AAE8-88402C6DD8AC}"/>
              </a:ext>
            </a:extLst>
          </p:cNvPr>
          <p:cNvPicPr>
            <a:picLocks noChangeAspect="1"/>
          </p:cNvPicPr>
          <p:nvPr/>
        </p:nvPicPr>
        <p:blipFill>
          <a:blip r:embed="rId3"/>
          <a:stretch>
            <a:fillRect/>
          </a:stretch>
        </p:blipFill>
        <p:spPr>
          <a:xfrm>
            <a:off x="424070" y="1590086"/>
            <a:ext cx="6758608" cy="3187771"/>
          </a:xfrm>
          <a:prstGeom prst="rect">
            <a:avLst/>
          </a:prstGeom>
        </p:spPr>
      </p:pic>
      <p:sp>
        <p:nvSpPr>
          <p:cNvPr id="2" name="Rettangolo 1">
            <a:extLst>
              <a:ext uri="{FF2B5EF4-FFF2-40B4-BE49-F238E27FC236}">
                <a16:creationId xmlns:a16="http://schemas.microsoft.com/office/drawing/2014/main" id="{1431008A-DFC2-4C0F-A37B-DC21C192A742}"/>
              </a:ext>
            </a:extLst>
          </p:cNvPr>
          <p:cNvSpPr/>
          <p:nvPr/>
        </p:nvSpPr>
        <p:spPr>
          <a:xfrm>
            <a:off x="724070" y="4777857"/>
            <a:ext cx="7869867" cy="1200329"/>
          </a:xfrm>
          <a:prstGeom prst="rect">
            <a:avLst/>
          </a:prstGeom>
        </p:spPr>
        <p:txBody>
          <a:bodyPr wrap="square">
            <a:spAutoFit/>
          </a:bodyPr>
          <a:lstStyle/>
          <a:p>
            <a:pPr algn="ctr"/>
            <a:r>
              <a:rPr lang="it-IT" b="1" dirty="0"/>
              <a:t>La principale e più urgente crisi ambientale è il cambiamento climatico</a:t>
            </a:r>
            <a:endParaRPr lang="it-IT" dirty="0"/>
          </a:p>
          <a:p>
            <a:pPr algn="ctr"/>
            <a:r>
              <a:rPr lang="it-IT" dirty="0"/>
              <a:t>Per questo saranno necessari profondi </a:t>
            </a:r>
            <a:r>
              <a:rPr lang="it-IT" b="1" dirty="0"/>
              <a:t>cambiamenti del modello di sviluppo globale e dei singoli Paesi, una rapida avanzata della green economy e una drastica riduzione del consumo di combustibili fossili.</a:t>
            </a:r>
          </a:p>
        </p:txBody>
      </p:sp>
      <p:sp>
        <p:nvSpPr>
          <p:cNvPr id="4" name="Titolo 3"/>
          <p:cNvSpPr>
            <a:spLocks noGrp="1"/>
          </p:cNvSpPr>
          <p:nvPr>
            <p:ph type="title"/>
          </p:nvPr>
        </p:nvSpPr>
        <p:spPr/>
        <p:txBody>
          <a:bodyPr/>
          <a:lstStyle/>
          <a:p>
            <a:r>
              <a:rPr lang="it-IT" dirty="0"/>
              <a:t>Ambiente</a:t>
            </a:r>
          </a:p>
        </p:txBody>
      </p:sp>
      <p:pic>
        <p:nvPicPr>
          <p:cNvPr id="6" name="Immagine 5" descr="Immagine che contiene segnale&#10;&#10;Descrizione generata automaticamente">
            <a:extLst>
              <a:ext uri="{FF2B5EF4-FFF2-40B4-BE49-F238E27FC236}">
                <a16:creationId xmlns:a16="http://schemas.microsoft.com/office/drawing/2014/main" id="{C209F106-3084-4A45-8529-A4993B0A72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6119" y="1045505"/>
            <a:ext cx="1512165" cy="1512165"/>
          </a:xfrm>
          <a:prstGeom prst="rect">
            <a:avLst/>
          </a:prstGeom>
        </p:spPr>
      </p:pic>
    </p:spTree>
    <p:extLst>
      <p:ext uri="{BB962C8B-B14F-4D97-AF65-F5344CB8AC3E}">
        <p14:creationId xmlns:p14="http://schemas.microsoft.com/office/powerpoint/2010/main" val="3618756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ambiente,inquinamento,oceani,ma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069" y="1639302"/>
            <a:ext cx="5215962" cy="416515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332069" y="5904661"/>
            <a:ext cx="4997450" cy="261610"/>
          </a:xfrm>
          <a:prstGeom prst="rect">
            <a:avLst/>
          </a:prstGeom>
          <a:noFill/>
        </p:spPr>
        <p:txBody>
          <a:bodyPr wrap="square" rtlCol="0">
            <a:spAutoFit/>
          </a:bodyPr>
          <a:lstStyle/>
          <a:p>
            <a:r>
              <a:rPr lang="it-IT" sz="1100" i="1" dirty="0"/>
              <a:t>Atollo corallino di </a:t>
            </a:r>
            <a:r>
              <a:rPr lang="it-IT" sz="1100" i="1" dirty="0" err="1"/>
              <a:t>Turneffe</a:t>
            </a:r>
            <a:r>
              <a:rPr lang="it-IT" sz="1100" i="1" dirty="0"/>
              <a:t>, in Belize. Foto National </a:t>
            </a:r>
            <a:r>
              <a:rPr lang="it-IT" sz="1100" i="1" dirty="0" err="1"/>
              <a:t>Geographic</a:t>
            </a:r>
            <a:endParaRPr lang="it-IT" sz="1100" dirty="0"/>
          </a:p>
        </p:txBody>
      </p:sp>
      <p:sp>
        <p:nvSpPr>
          <p:cNvPr id="4" name="CasellaDiTesto 3"/>
          <p:cNvSpPr txBox="1"/>
          <p:nvPr/>
        </p:nvSpPr>
        <p:spPr>
          <a:xfrm>
            <a:off x="5461686" y="2728476"/>
            <a:ext cx="3720507" cy="615553"/>
          </a:xfrm>
          <a:prstGeom prst="rect">
            <a:avLst/>
          </a:prstGeom>
          <a:noFill/>
        </p:spPr>
        <p:txBody>
          <a:bodyPr wrap="square" rtlCol="0">
            <a:spAutoFit/>
          </a:bodyPr>
          <a:lstStyle/>
          <a:p>
            <a:pPr algn="ctr"/>
            <a:r>
              <a:rPr lang="it-IT" sz="1600" dirty="0"/>
              <a:t>Ogni anno negli oceani finiscono circa </a:t>
            </a:r>
            <a:r>
              <a:rPr lang="it-IT" sz="1600" b="1" dirty="0"/>
              <a:t>8 milioni di tonnellate di plastica</a:t>
            </a:r>
            <a:r>
              <a:rPr lang="it-IT" b="1" dirty="0"/>
              <a:t>.</a:t>
            </a:r>
          </a:p>
        </p:txBody>
      </p:sp>
      <p:pic>
        <p:nvPicPr>
          <p:cNvPr id="6" name="Immagine 5" descr="Immagine che contiene disegnando, segnale&#10;&#10;Descrizione generata automaticamente">
            <a:extLst>
              <a:ext uri="{FF2B5EF4-FFF2-40B4-BE49-F238E27FC236}">
                <a16:creationId xmlns:a16="http://schemas.microsoft.com/office/drawing/2014/main" id="{E2F04B12-992D-4599-B3F9-31A4938F31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8397" y="1303983"/>
            <a:ext cx="1348682" cy="1348682"/>
          </a:xfrm>
          <a:prstGeom prst="rect">
            <a:avLst/>
          </a:prstGeom>
        </p:spPr>
      </p:pic>
      <p:sp>
        <p:nvSpPr>
          <p:cNvPr id="5" name="CasellaDiTesto 4">
            <a:extLst>
              <a:ext uri="{FF2B5EF4-FFF2-40B4-BE49-F238E27FC236}">
                <a16:creationId xmlns:a16="http://schemas.microsoft.com/office/drawing/2014/main" id="{18E07ACB-1868-4A1B-93BA-A71EB4C17446}"/>
              </a:ext>
            </a:extLst>
          </p:cNvPr>
          <p:cNvSpPr txBox="1"/>
          <p:nvPr/>
        </p:nvSpPr>
        <p:spPr>
          <a:xfrm>
            <a:off x="2395604" y="709995"/>
            <a:ext cx="5215962" cy="769441"/>
          </a:xfrm>
          <a:prstGeom prst="rect">
            <a:avLst/>
          </a:prstGeom>
          <a:noFill/>
        </p:spPr>
        <p:txBody>
          <a:bodyPr wrap="square" rtlCol="0">
            <a:spAutoFit/>
          </a:bodyPr>
          <a:lstStyle/>
          <a:p>
            <a:r>
              <a:rPr lang="en-GB" sz="4400" dirty="0">
                <a:latin typeface="+mj-lt"/>
              </a:rPr>
              <a:t>Mare ed </a:t>
            </a:r>
            <a:r>
              <a:rPr lang="en-GB" sz="4400" dirty="0" err="1">
                <a:latin typeface="+mj-lt"/>
              </a:rPr>
              <a:t>oceani</a:t>
            </a:r>
            <a:endParaRPr lang="en-GB" sz="4400" dirty="0">
              <a:latin typeface="+mj-lt"/>
            </a:endParaRPr>
          </a:p>
        </p:txBody>
      </p:sp>
      <p:sp>
        <p:nvSpPr>
          <p:cNvPr id="7" name="Rettangolo 6">
            <a:extLst>
              <a:ext uri="{FF2B5EF4-FFF2-40B4-BE49-F238E27FC236}">
                <a16:creationId xmlns:a16="http://schemas.microsoft.com/office/drawing/2014/main" id="{68B438A5-397F-4B28-AF1E-81B615227C73}"/>
              </a:ext>
            </a:extLst>
          </p:cNvPr>
          <p:cNvSpPr/>
          <p:nvPr/>
        </p:nvSpPr>
        <p:spPr>
          <a:xfrm>
            <a:off x="5725164" y="3234699"/>
            <a:ext cx="3246558" cy="2800767"/>
          </a:xfrm>
          <a:prstGeom prst="rect">
            <a:avLst/>
          </a:prstGeom>
        </p:spPr>
        <p:txBody>
          <a:bodyPr wrap="square">
            <a:spAutoFit/>
          </a:bodyPr>
          <a:lstStyle/>
          <a:p>
            <a:pPr algn="ctr"/>
            <a:r>
              <a:rPr lang="it-IT" sz="1600" dirty="0"/>
              <a:t>Gli oceani forniscono </a:t>
            </a:r>
            <a:r>
              <a:rPr lang="it-IT" sz="1600" b="1" dirty="0"/>
              <a:t>risorse naturali fondamentali</a:t>
            </a:r>
            <a:r>
              <a:rPr lang="it-IT" sz="1600" dirty="0"/>
              <a:t>, tra cui cibo, medicine, biocarburanti e altri prodotti. Essi contribuiscono alla ripartizione e alla rimozione dei rifiuti e dell'inquinamento. </a:t>
            </a:r>
          </a:p>
          <a:p>
            <a:pPr algn="ctr"/>
            <a:r>
              <a:rPr lang="it-IT" sz="1600" b="1" dirty="0"/>
              <a:t>I loro ecosistemi fungono da tampone per ridurre i danni delle tempeste</a:t>
            </a:r>
            <a:r>
              <a:rPr lang="it-IT" sz="1600" dirty="0"/>
              <a:t>. Mantenere puliti gli oceani supporta l'attenuazione del cambiamento climatico.</a:t>
            </a:r>
            <a:endParaRPr lang="en-GB" sz="1600" dirty="0"/>
          </a:p>
        </p:txBody>
      </p:sp>
    </p:spTree>
    <p:extLst>
      <p:ext uri="{BB962C8B-B14F-4D97-AF65-F5344CB8AC3E}">
        <p14:creationId xmlns:p14="http://schemas.microsoft.com/office/powerpoint/2010/main" val="2919096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571CDD8-A178-4F52-9164-3A40991BBAC6}"/>
              </a:ext>
            </a:extLst>
          </p:cNvPr>
          <p:cNvSpPr/>
          <p:nvPr/>
        </p:nvSpPr>
        <p:spPr>
          <a:xfrm>
            <a:off x="4479235" y="2723143"/>
            <a:ext cx="4459149" cy="584775"/>
          </a:xfrm>
          <a:prstGeom prst="rect">
            <a:avLst/>
          </a:prstGeom>
        </p:spPr>
        <p:txBody>
          <a:bodyPr wrap="square">
            <a:spAutoFit/>
          </a:bodyPr>
          <a:lstStyle/>
          <a:p>
            <a:pPr algn="ctr"/>
            <a:r>
              <a:rPr lang="it-IT" sz="1600" dirty="0"/>
              <a:t>Tra il 2010 e il 2015, il mondo ha perso 3,3 milioni di ettari di superficie forestale. </a:t>
            </a:r>
            <a:endParaRPr lang="en-GB" sz="1600" dirty="0"/>
          </a:p>
        </p:txBody>
      </p:sp>
      <p:sp>
        <p:nvSpPr>
          <p:cNvPr id="3" name="Rettangolo 2">
            <a:extLst>
              <a:ext uri="{FF2B5EF4-FFF2-40B4-BE49-F238E27FC236}">
                <a16:creationId xmlns:a16="http://schemas.microsoft.com/office/drawing/2014/main" id="{FBBA9C71-A5A4-4A23-81C8-9CD79C04C81B}"/>
              </a:ext>
            </a:extLst>
          </p:cNvPr>
          <p:cNvSpPr/>
          <p:nvPr/>
        </p:nvSpPr>
        <p:spPr>
          <a:xfrm>
            <a:off x="4479235" y="3501598"/>
            <a:ext cx="4333461" cy="1323439"/>
          </a:xfrm>
          <a:prstGeom prst="rect">
            <a:avLst/>
          </a:prstGeom>
        </p:spPr>
        <p:txBody>
          <a:bodyPr wrap="square">
            <a:spAutoFit/>
          </a:bodyPr>
          <a:lstStyle/>
          <a:p>
            <a:pPr algn="ctr"/>
            <a:r>
              <a:rPr lang="it-IT" sz="1600" dirty="0"/>
              <a:t>2,6 miliardi di persone dipendono direttamente dall'agricoltura, ma il 52 per cento dei terreni utilizzati per l'agricoltura è moderatamente o gravemente colpito dal degrado del suolo.</a:t>
            </a:r>
            <a:endParaRPr lang="en-GB" sz="1600" dirty="0"/>
          </a:p>
        </p:txBody>
      </p:sp>
      <p:sp>
        <p:nvSpPr>
          <p:cNvPr id="4" name="Rettangolo 3">
            <a:extLst>
              <a:ext uri="{FF2B5EF4-FFF2-40B4-BE49-F238E27FC236}">
                <a16:creationId xmlns:a16="http://schemas.microsoft.com/office/drawing/2014/main" id="{BEAA3058-D4AB-48DC-AA9F-D6E90356C778}"/>
              </a:ext>
            </a:extLst>
          </p:cNvPr>
          <p:cNvSpPr/>
          <p:nvPr/>
        </p:nvSpPr>
        <p:spPr>
          <a:xfrm>
            <a:off x="4709438" y="4863207"/>
            <a:ext cx="3873053" cy="830997"/>
          </a:xfrm>
          <a:prstGeom prst="rect">
            <a:avLst/>
          </a:prstGeom>
        </p:spPr>
        <p:txBody>
          <a:bodyPr wrap="square">
            <a:spAutoFit/>
          </a:bodyPr>
          <a:lstStyle/>
          <a:p>
            <a:pPr algn="ctr"/>
            <a:r>
              <a:rPr lang="it-IT" sz="1600" dirty="0"/>
              <a:t>Delle 8.300 razze animali conosciute, l'8% è estinto e il 22% è a rischio di estinzione.</a:t>
            </a:r>
            <a:endParaRPr lang="en-GB" sz="1600" dirty="0"/>
          </a:p>
        </p:txBody>
      </p:sp>
      <p:pic>
        <p:nvPicPr>
          <p:cNvPr id="6" name="Immagine 5" descr="Immagine che contiene natura, montagna, valle, esterni&#10;&#10;Descrizione generata automaticamente">
            <a:extLst>
              <a:ext uri="{FF2B5EF4-FFF2-40B4-BE49-F238E27FC236}">
                <a16:creationId xmlns:a16="http://schemas.microsoft.com/office/drawing/2014/main" id="{BFD9EB20-9C7D-49F7-83A7-7E01ED1EB8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304" y="1696354"/>
            <a:ext cx="4187926" cy="3997850"/>
          </a:xfrm>
          <a:prstGeom prst="rect">
            <a:avLst/>
          </a:prstGeom>
        </p:spPr>
      </p:pic>
      <p:pic>
        <p:nvPicPr>
          <p:cNvPr id="8" name="Immagine 7" descr="Immagine che contiene verde, segnale, palla, uomo&#10;&#10;Descrizione generata automaticamente">
            <a:extLst>
              <a:ext uri="{FF2B5EF4-FFF2-40B4-BE49-F238E27FC236}">
                <a16:creationId xmlns:a16="http://schemas.microsoft.com/office/drawing/2014/main" id="{BD8E3ED5-5072-4E4F-B26C-D1BBA40886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1072" y="973989"/>
            <a:ext cx="1555474" cy="1555474"/>
          </a:xfrm>
          <a:prstGeom prst="rect">
            <a:avLst/>
          </a:prstGeom>
        </p:spPr>
      </p:pic>
      <p:sp>
        <p:nvSpPr>
          <p:cNvPr id="9" name="CasellaDiTesto 8">
            <a:extLst>
              <a:ext uri="{FF2B5EF4-FFF2-40B4-BE49-F238E27FC236}">
                <a16:creationId xmlns:a16="http://schemas.microsoft.com/office/drawing/2014/main" id="{5EF5C0C8-47A8-42F7-9864-9D8BC0DF9172}"/>
              </a:ext>
            </a:extLst>
          </p:cNvPr>
          <p:cNvSpPr txBox="1"/>
          <p:nvPr/>
        </p:nvSpPr>
        <p:spPr>
          <a:xfrm>
            <a:off x="3670852" y="666683"/>
            <a:ext cx="2676940" cy="769441"/>
          </a:xfrm>
          <a:prstGeom prst="rect">
            <a:avLst/>
          </a:prstGeom>
          <a:noFill/>
        </p:spPr>
        <p:txBody>
          <a:bodyPr wrap="square" rtlCol="0">
            <a:spAutoFit/>
          </a:bodyPr>
          <a:lstStyle/>
          <a:p>
            <a:r>
              <a:rPr lang="en-GB" sz="4400" dirty="0">
                <a:latin typeface="+mj-lt"/>
              </a:rPr>
              <a:t>Terra</a:t>
            </a:r>
          </a:p>
        </p:txBody>
      </p:sp>
    </p:spTree>
    <p:extLst>
      <p:ext uri="{BB962C8B-B14F-4D97-AF65-F5344CB8AC3E}">
        <p14:creationId xmlns:p14="http://schemas.microsoft.com/office/powerpoint/2010/main" val="3934731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Risultati immagini per syria conflict un"/>
          <p:cNvPicPr>
            <a:picLocks noChangeAspect="1" noChangeArrowheads="1"/>
          </p:cNvPicPr>
          <p:nvPr/>
        </p:nvPicPr>
        <p:blipFill rotWithShape="1">
          <a:blip r:embed="rId3">
            <a:extLst>
              <a:ext uri="{28A0092B-C50C-407E-A947-70E740481C1C}">
                <a14:useLocalDpi xmlns:a14="http://schemas.microsoft.com/office/drawing/2010/main" val="0"/>
              </a:ext>
            </a:extLst>
          </a:blip>
          <a:srcRect l="5410" r="20820"/>
          <a:stretch/>
        </p:blipFill>
        <p:spPr bwMode="auto">
          <a:xfrm>
            <a:off x="498509" y="1762539"/>
            <a:ext cx="4817165" cy="4156777"/>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5546033" y="3554498"/>
            <a:ext cx="3266661" cy="923330"/>
          </a:xfrm>
          <a:prstGeom prst="rect">
            <a:avLst/>
          </a:prstGeom>
          <a:noFill/>
        </p:spPr>
        <p:txBody>
          <a:bodyPr wrap="square" rtlCol="0">
            <a:spAutoFit/>
          </a:bodyPr>
          <a:lstStyle/>
          <a:p>
            <a:pPr algn="ctr"/>
            <a:r>
              <a:rPr lang="it-IT" dirty="0"/>
              <a:t>Nel mondo sono attualmente in corso </a:t>
            </a:r>
            <a:r>
              <a:rPr lang="it-IT" b="1" dirty="0"/>
              <a:t>80 tra conflitti e situazioni di crisi.</a:t>
            </a:r>
          </a:p>
        </p:txBody>
      </p:sp>
      <p:sp>
        <p:nvSpPr>
          <p:cNvPr id="5" name="CasellaDiTesto 4"/>
          <p:cNvSpPr txBox="1"/>
          <p:nvPr/>
        </p:nvSpPr>
        <p:spPr>
          <a:xfrm>
            <a:off x="5388561" y="4510348"/>
            <a:ext cx="3662674" cy="1477328"/>
          </a:xfrm>
          <a:prstGeom prst="rect">
            <a:avLst/>
          </a:prstGeom>
          <a:noFill/>
        </p:spPr>
        <p:txBody>
          <a:bodyPr wrap="square" rtlCol="0">
            <a:spAutoFit/>
          </a:bodyPr>
          <a:lstStyle/>
          <a:p>
            <a:pPr algn="ctr"/>
            <a:r>
              <a:rPr lang="it-IT" b="1" dirty="0"/>
              <a:t>20 milioni </a:t>
            </a:r>
            <a:r>
              <a:rPr lang="it-IT" dirty="0"/>
              <a:t>di persone sono rifugiati, oltre 41 milioni di persone sono state sfollate all'interno del paese e almeno </a:t>
            </a:r>
          </a:p>
          <a:p>
            <a:pPr algn="ctr"/>
            <a:r>
              <a:rPr lang="it-IT" dirty="0"/>
              <a:t>4 milioni di persone sono apolidi.</a:t>
            </a:r>
          </a:p>
        </p:txBody>
      </p:sp>
      <p:sp>
        <p:nvSpPr>
          <p:cNvPr id="3" name="Titolo 2"/>
          <p:cNvSpPr>
            <a:spLocks noGrp="1"/>
          </p:cNvSpPr>
          <p:nvPr>
            <p:ph type="title"/>
          </p:nvPr>
        </p:nvSpPr>
        <p:spPr>
          <a:xfrm>
            <a:off x="593035" y="720280"/>
            <a:ext cx="7772400" cy="1143000"/>
          </a:xfrm>
        </p:spPr>
        <p:txBody>
          <a:bodyPr/>
          <a:lstStyle/>
          <a:p>
            <a:r>
              <a:rPr lang="it-IT" dirty="0"/>
              <a:t>Sicurezza</a:t>
            </a:r>
          </a:p>
        </p:txBody>
      </p:sp>
      <p:sp>
        <p:nvSpPr>
          <p:cNvPr id="4" name="Rettangolo 3">
            <a:extLst>
              <a:ext uri="{FF2B5EF4-FFF2-40B4-BE49-F238E27FC236}">
                <a16:creationId xmlns:a16="http://schemas.microsoft.com/office/drawing/2014/main" id="{07999F80-9F64-4D1C-9A7E-3CEE105900E9}"/>
              </a:ext>
            </a:extLst>
          </p:cNvPr>
          <p:cNvSpPr/>
          <p:nvPr/>
        </p:nvSpPr>
        <p:spPr>
          <a:xfrm>
            <a:off x="5473145" y="2379977"/>
            <a:ext cx="3412435" cy="1200329"/>
          </a:xfrm>
          <a:prstGeom prst="rect">
            <a:avLst/>
          </a:prstGeom>
        </p:spPr>
        <p:txBody>
          <a:bodyPr wrap="square">
            <a:spAutoFit/>
          </a:bodyPr>
          <a:lstStyle/>
          <a:p>
            <a:pPr algn="ctr"/>
            <a:r>
              <a:rPr lang="it-IT" dirty="0"/>
              <a:t>Circa </a:t>
            </a:r>
            <a:r>
              <a:rPr lang="it-IT" b="1" dirty="0"/>
              <a:t>28,5 milioni di bambini </a:t>
            </a:r>
            <a:r>
              <a:rPr lang="it-IT" dirty="0"/>
              <a:t>in età scolare non frequentano la scuola primaria e vivono in zone di conflitto.</a:t>
            </a:r>
            <a:endParaRPr lang="en-GB" dirty="0"/>
          </a:p>
        </p:txBody>
      </p:sp>
      <p:pic>
        <p:nvPicPr>
          <p:cNvPr id="7" name="Immagine 6" descr="Immagine che contiene segnale&#10;&#10;Descrizione generata automaticamente">
            <a:extLst>
              <a:ext uri="{FF2B5EF4-FFF2-40B4-BE49-F238E27FC236}">
                <a16:creationId xmlns:a16="http://schemas.microsoft.com/office/drawing/2014/main" id="{3940DC0E-7D5B-4C54-B04B-EFE646DA77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8517" y="1057867"/>
            <a:ext cx="1247258" cy="1247258"/>
          </a:xfrm>
          <a:prstGeom prst="rect">
            <a:avLst/>
          </a:prstGeom>
        </p:spPr>
      </p:pic>
    </p:spTree>
    <p:extLst>
      <p:ext uri="{BB962C8B-B14F-4D97-AF65-F5344CB8AC3E}">
        <p14:creationId xmlns:p14="http://schemas.microsoft.com/office/powerpoint/2010/main" val="3721026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DCEC0C-08D5-4BF0-9D8C-72117D2E12C4}"/>
              </a:ext>
            </a:extLst>
          </p:cNvPr>
          <p:cNvSpPr>
            <a:spLocks noGrp="1"/>
          </p:cNvSpPr>
          <p:nvPr>
            <p:ph type="title"/>
          </p:nvPr>
        </p:nvSpPr>
        <p:spPr>
          <a:xfrm>
            <a:off x="0" y="848139"/>
            <a:ext cx="7772400" cy="1143000"/>
          </a:xfrm>
        </p:spPr>
        <p:txBody>
          <a:bodyPr/>
          <a:lstStyle/>
          <a:p>
            <a:r>
              <a:rPr lang="en-GB" dirty="0"/>
              <a:t>Partnership</a:t>
            </a:r>
          </a:p>
        </p:txBody>
      </p:sp>
      <p:sp>
        <p:nvSpPr>
          <p:cNvPr id="4" name="Rettangolo 3">
            <a:extLst>
              <a:ext uri="{FF2B5EF4-FFF2-40B4-BE49-F238E27FC236}">
                <a16:creationId xmlns:a16="http://schemas.microsoft.com/office/drawing/2014/main" id="{4DBE91ED-8901-445C-9D46-61A24F464891}"/>
              </a:ext>
            </a:extLst>
          </p:cNvPr>
          <p:cNvSpPr/>
          <p:nvPr/>
        </p:nvSpPr>
        <p:spPr>
          <a:xfrm>
            <a:off x="5522844" y="3005770"/>
            <a:ext cx="3448878" cy="2800767"/>
          </a:xfrm>
          <a:prstGeom prst="rect">
            <a:avLst/>
          </a:prstGeom>
        </p:spPr>
        <p:txBody>
          <a:bodyPr wrap="square">
            <a:spAutoFit/>
          </a:bodyPr>
          <a:lstStyle/>
          <a:p>
            <a:pPr algn="ctr"/>
            <a:r>
              <a:rPr lang="it-IT" sz="1600" dirty="0"/>
              <a:t>Per raggiungere gli Obiettivi di Sviluppo Sostenibile c’è bisogno di una </a:t>
            </a:r>
            <a:r>
              <a:rPr lang="it-IT" sz="1600" b="1" dirty="0"/>
              <a:t>forte collaborazione</a:t>
            </a:r>
            <a:r>
              <a:rPr lang="it-IT" sz="1600" dirty="0"/>
              <a:t> tra governi, società civile, scienziati, università e il settore privato.</a:t>
            </a:r>
          </a:p>
          <a:p>
            <a:pPr algn="ctr"/>
            <a:endParaRPr lang="it-IT" sz="1600" dirty="0"/>
          </a:p>
          <a:p>
            <a:pPr algn="ctr"/>
            <a:r>
              <a:rPr lang="it-IT" sz="1600" dirty="0"/>
              <a:t>L'Agenda, con i suoi 17 Obiettivi è </a:t>
            </a:r>
            <a:r>
              <a:rPr lang="it-IT" sz="1600" b="1" dirty="0"/>
              <a:t>universale</a:t>
            </a:r>
            <a:r>
              <a:rPr lang="it-IT" sz="1600" dirty="0"/>
              <a:t> e chiede l'intervento di tutti i paesi, sia sviluppati che in via di sviluppo, per garantire che </a:t>
            </a:r>
            <a:r>
              <a:rPr lang="it-IT" sz="1600" b="1" dirty="0"/>
              <a:t>nessuno venga lasciato indietro. </a:t>
            </a:r>
            <a:endParaRPr lang="en-GB" sz="1600" b="1" dirty="0"/>
          </a:p>
        </p:txBody>
      </p:sp>
      <p:pic>
        <p:nvPicPr>
          <p:cNvPr id="6" name="Immagine 5" descr="Immagine che contiene interni, persona, tavolo, uomo&#10;&#10;Descrizione generata automaticamente">
            <a:extLst>
              <a:ext uri="{FF2B5EF4-FFF2-40B4-BE49-F238E27FC236}">
                <a16:creationId xmlns:a16="http://schemas.microsoft.com/office/drawing/2014/main" id="{E25819D1-2875-42A4-9EA2-3C0319D2A3E1}"/>
              </a:ext>
            </a:extLst>
          </p:cNvPr>
          <p:cNvPicPr>
            <a:picLocks noChangeAspect="1"/>
          </p:cNvPicPr>
          <p:nvPr/>
        </p:nvPicPr>
        <p:blipFill rotWithShape="1">
          <a:blip r:embed="rId2">
            <a:extLst>
              <a:ext uri="{28A0092B-C50C-407E-A947-70E740481C1C}">
                <a14:useLocalDpi xmlns:a14="http://schemas.microsoft.com/office/drawing/2010/main" val="0"/>
              </a:ext>
            </a:extLst>
          </a:blip>
          <a:srcRect l="11923" t="-259" r="15063" b="27007"/>
          <a:stretch/>
        </p:blipFill>
        <p:spPr>
          <a:xfrm>
            <a:off x="172278" y="2113218"/>
            <a:ext cx="5350566" cy="3693319"/>
          </a:xfrm>
          <a:prstGeom prst="rect">
            <a:avLst/>
          </a:prstGeom>
        </p:spPr>
      </p:pic>
      <p:pic>
        <p:nvPicPr>
          <p:cNvPr id="8" name="Immagine 7" descr="Immagine che contiene disegnando, segnale&#10;&#10;Descrizione generata automaticamente">
            <a:extLst>
              <a:ext uri="{FF2B5EF4-FFF2-40B4-BE49-F238E27FC236}">
                <a16:creationId xmlns:a16="http://schemas.microsoft.com/office/drawing/2014/main" id="{67E623CE-66C6-4717-85ED-8A30742DA3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3748" y="1419639"/>
            <a:ext cx="1366630" cy="1366630"/>
          </a:xfrm>
          <a:prstGeom prst="rect">
            <a:avLst/>
          </a:prstGeom>
        </p:spPr>
      </p:pic>
    </p:spTree>
    <p:extLst>
      <p:ext uri="{BB962C8B-B14F-4D97-AF65-F5344CB8AC3E}">
        <p14:creationId xmlns:p14="http://schemas.microsoft.com/office/powerpoint/2010/main" val="459577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25880" y="853260"/>
            <a:ext cx="8216076" cy="5151479"/>
          </a:xfrm>
          <a:prstGeom prst="rect">
            <a:avLst/>
          </a:prstGeom>
        </p:spPr>
      </p:pic>
      <p:sp>
        <p:nvSpPr>
          <p:cNvPr id="2" name="CasellaDiTesto 1">
            <a:extLst>
              <a:ext uri="{FF2B5EF4-FFF2-40B4-BE49-F238E27FC236}">
                <a16:creationId xmlns:a16="http://schemas.microsoft.com/office/drawing/2014/main" id="{DCB08F6D-1A98-4E3C-B800-4A4E2FB8BE1A}"/>
              </a:ext>
            </a:extLst>
          </p:cNvPr>
          <p:cNvSpPr txBox="1"/>
          <p:nvPr/>
        </p:nvSpPr>
        <p:spPr>
          <a:xfrm rot="2369614">
            <a:off x="7511970" y="2648106"/>
            <a:ext cx="1598292" cy="307777"/>
          </a:xfrm>
          <a:prstGeom prst="rect">
            <a:avLst/>
          </a:prstGeom>
          <a:noFill/>
        </p:spPr>
        <p:txBody>
          <a:bodyPr wrap="square" rtlCol="0">
            <a:spAutoFit/>
          </a:bodyPr>
          <a:lstStyle/>
          <a:p>
            <a:r>
              <a:rPr lang="en-GB" sz="1400" b="1" dirty="0">
                <a:solidFill>
                  <a:srgbClr val="FF0000"/>
                </a:solidFill>
              </a:rPr>
              <a:t>29 </a:t>
            </a:r>
            <a:r>
              <a:rPr lang="it-IT" sz="1400" b="1" dirty="0">
                <a:solidFill>
                  <a:srgbClr val="FF0000"/>
                </a:solidFill>
              </a:rPr>
              <a:t>Luglio</a:t>
            </a:r>
            <a:r>
              <a:rPr lang="en-GB" sz="1400" b="1" dirty="0">
                <a:solidFill>
                  <a:srgbClr val="FF0000"/>
                </a:solidFill>
              </a:rPr>
              <a:t> 2019</a:t>
            </a:r>
          </a:p>
        </p:txBody>
      </p:sp>
    </p:spTree>
    <p:extLst>
      <p:ext uri="{BB962C8B-B14F-4D97-AF65-F5344CB8AC3E}">
        <p14:creationId xmlns:p14="http://schemas.microsoft.com/office/powerpoint/2010/main" val="942913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Tutti possiamo fare qualcosa</a:t>
            </a:r>
          </a:p>
        </p:txBody>
      </p:sp>
      <p:pic>
        <p:nvPicPr>
          <p:cNvPr id="4" name="Segnaposto contenuto 3"/>
          <p:cNvPicPr>
            <a:picLocks noGrp="1" noChangeAspect="1"/>
          </p:cNvPicPr>
          <p:nvPr>
            <p:ph idx="1"/>
          </p:nvPr>
        </p:nvPicPr>
        <p:blipFill rotWithShape="1">
          <a:blip r:embed="rId3">
            <a:extLst>
              <a:ext uri="{28A0092B-C50C-407E-A947-70E740481C1C}">
                <a14:useLocalDpi xmlns:a14="http://schemas.microsoft.com/office/drawing/2010/main" val="0"/>
              </a:ext>
            </a:extLst>
          </a:blip>
          <a:srcRect t="8589"/>
          <a:stretch/>
        </p:blipFill>
        <p:spPr>
          <a:xfrm>
            <a:off x="76200" y="1752600"/>
            <a:ext cx="8991600" cy="4339098"/>
          </a:xfrm>
        </p:spPr>
      </p:pic>
    </p:spTree>
    <p:extLst>
      <p:ext uri="{BB962C8B-B14F-4D97-AF65-F5344CB8AC3E}">
        <p14:creationId xmlns:p14="http://schemas.microsoft.com/office/powerpoint/2010/main" val="542657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mani alzate">
            <a:extLst>
              <a:ext uri="{FF2B5EF4-FFF2-40B4-BE49-F238E27FC236}">
                <a16:creationId xmlns:a16="http://schemas.microsoft.com/office/drawing/2014/main" id="{40F45EF8-A39F-4585-ACAB-7430110887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4316" y="1162049"/>
            <a:ext cx="6859684" cy="4848225"/>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1">
            <a:extLst>
              <a:ext uri="{FF2B5EF4-FFF2-40B4-BE49-F238E27FC236}">
                <a16:creationId xmlns:a16="http://schemas.microsoft.com/office/drawing/2014/main" id="{C12708AD-EB32-4BDF-828C-0CB8A1C43D1D}"/>
              </a:ext>
            </a:extLst>
          </p:cNvPr>
          <p:cNvSpPr>
            <a:spLocks noGrp="1"/>
          </p:cNvSpPr>
          <p:nvPr>
            <p:ph type="title"/>
          </p:nvPr>
        </p:nvSpPr>
        <p:spPr>
          <a:xfrm>
            <a:off x="0" y="847725"/>
            <a:ext cx="3314700" cy="5162550"/>
          </a:xfrm>
          <a:solidFill>
            <a:schemeClr val="tx1"/>
          </a:solidFill>
        </p:spPr>
        <p:txBody>
          <a:bodyPr/>
          <a:lstStyle/>
          <a:p>
            <a:r>
              <a:rPr lang="it-IT" dirty="0">
                <a:solidFill>
                  <a:schemeClr val="bg1"/>
                </a:solidFill>
              </a:rPr>
              <a:t>Cosa puoi fare tu?</a:t>
            </a:r>
          </a:p>
        </p:txBody>
      </p:sp>
    </p:spTree>
    <p:extLst>
      <p:ext uri="{BB962C8B-B14F-4D97-AF65-F5344CB8AC3E}">
        <p14:creationId xmlns:p14="http://schemas.microsoft.com/office/powerpoint/2010/main" val="928664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Proprio tutti…</a:t>
            </a:r>
          </a:p>
        </p:txBody>
      </p:sp>
      <p:pic>
        <p:nvPicPr>
          <p:cNvPr id="6" name="Immagine 5"/>
          <p:cNvPicPr>
            <a:picLocks noChangeAspect="1"/>
          </p:cNvPicPr>
          <p:nvPr/>
        </p:nvPicPr>
        <p:blipFill>
          <a:blip r:embed="rId3"/>
          <a:stretch>
            <a:fillRect/>
          </a:stretch>
        </p:blipFill>
        <p:spPr>
          <a:xfrm>
            <a:off x="565680" y="1752600"/>
            <a:ext cx="6225645" cy="3448050"/>
          </a:xfrm>
          <a:prstGeom prst="rect">
            <a:avLst/>
          </a:prstGeom>
        </p:spPr>
      </p:pic>
      <p:sp>
        <p:nvSpPr>
          <p:cNvPr id="8" name="CasellaDiTesto 7"/>
          <p:cNvSpPr txBox="1"/>
          <p:nvPr/>
        </p:nvSpPr>
        <p:spPr>
          <a:xfrm>
            <a:off x="1337206" y="5200650"/>
            <a:ext cx="6473294" cy="369332"/>
          </a:xfrm>
          <a:prstGeom prst="rect">
            <a:avLst/>
          </a:prstGeom>
          <a:noFill/>
        </p:spPr>
        <p:txBody>
          <a:bodyPr wrap="square" rtlCol="0">
            <a:spAutoFit/>
          </a:bodyPr>
          <a:lstStyle/>
          <a:p>
            <a:pPr algn="ctr"/>
            <a:r>
              <a:rPr lang="it-IT" dirty="0">
                <a:hlinkClick r:id="rId4"/>
              </a:rPr>
              <a:t>http://www.un.org/sustainabledevelopment/takeaction/</a:t>
            </a:r>
            <a:r>
              <a:rPr lang="it-IT" dirty="0"/>
              <a:t> </a:t>
            </a:r>
          </a:p>
        </p:txBody>
      </p:sp>
      <p:sp>
        <p:nvSpPr>
          <p:cNvPr id="9" name="CasellaDiTesto 8"/>
          <p:cNvSpPr txBox="1"/>
          <p:nvPr/>
        </p:nvSpPr>
        <p:spPr>
          <a:xfrm>
            <a:off x="7096125" y="2495550"/>
            <a:ext cx="2124075" cy="2308324"/>
          </a:xfrm>
          <a:prstGeom prst="rect">
            <a:avLst/>
          </a:prstGeom>
          <a:noFill/>
        </p:spPr>
        <p:txBody>
          <a:bodyPr wrap="square" rtlCol="0">
            <a:spAutoFit/>
          </a:bodyPr>
          <a:lstStyle/>
          <a:p>
            <a:r>
              <a:rPr lang="it-IT" dirty="0">
                <a:solidFill>
                  <a:schemeClr val="accent1">
                    <a:lumMod val="50000"/>
                  </a:schemeClr>
                </a:solidFill>
                <a:latin typeface="Century Gothic" panose="020B0502020202020204" pitchFamily="34" charset="0"/>
              </a:rPr>
              <a:t>Ogni essere umano sulla terra, anche la persona più indifferente e pigra tra noi, è parte della soluzione.</a:t>
            </a:r>
          </a:p>
        </p:txBody>
      </p:sp>
    </p:spTree>
    <p:extLst>
      <p:ext uri="{BB962C8B-B14F-4D97-AF65-F5344CB8AC3E}">
        <p14:creationId xmlns:p14="http://schemas.microsoft.com/office/powerpoint/2010/main" val="2134864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0447" y="1244222"/>
            <a:ext cx="5343815" cy="3778155"/>
          </a:xfrm>
        </p:spPr>
      </p:pic>
      <p:sp>
        <p:nvSpPr>
          <p:cNvPr id="7" name="CasellaDiTesto 6"/>
          <p:cNvSpPr txBox="1"/>
          <p:nvPr/>
        </p:nvSpPr>
        <p:spPr>
          <a:xfrm>
            <a:off x="6403810" y="1702138"/>
            <a:ext cx="1869743" cy="2862322"/>
          </a:xfrm>
          <a:prstGeom prst="rect">
            <a:avLst/>
          </a:prstGeom>
          <a:noFill/>
        </p:spPr>
        <p:txBody>
          <a:bodyPr wrap="square" rtlCol="0">
            <a:spAutoFit/>
          </a:bodyPr>
          <a:lstStyle/>
          <a:p>
            <a:r>
              <a:rPr lang="it-IT" dirty="0"/>
              <a:t>Oltre 200 tra le più importanti istituzioni e reti della società civile impegnate a promuovere  l’Agenda 2030 e gli Obiettivi di sviluppo sostenibile.</a:t>
            </a:r>
          </a:p>
        </p:txBody>
      </p:sp>
      <p:sp>
        <p:nvSpPr>
          <p:cNvPr id="8" name="CasellaDiTesto 7"/>
          <p:cNvSpPr txBox="1"/>
          <p:nvPr/>
        </p:nvSpPr>
        <p:spPr>
          <a:xfrm>
            <a:off x="3542354" y="5186150"/>
            <a:ext cx="3330054" cy="523220"/>
          </a:xfrm>
          <a:prstGeom prst="rect">
            <a:avLst/>
          </a:prstGeom>
          <a:noFill/>
        </p:spPr>
        <p:txBody>
          <a:bodyPr wrap="square" rtlCol="0">
            <a:spAutoFit/>
          </a:bodyPr>
          <a:lstStyle/>
          <a:p>
            <a:r>
              <a:rPr lang="it-IT" sz="2800" b="1" dirty="0"/>
              <a:t>www.asvis.it</a:t>
            </a:r>
          </a:p>
        </p:txBody>
      </p:sp>
    </p:spTree>
    <p:extLst>
      <p:ext uri="{BB962C8B-B14F-4D97-AF65-F5344CB8AC3E}">
        <p14:creationId xmlns:p14="http://schemas.microsoft.com/office/powerpoint/2010/main" val="1798238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rotWithShape="1">
          <a:blip r:embed="rId3">
            <a:extLst>
              <a:ext uri="{28A0092B-C50C-407E-A947-70E740481C1C}">
                <a14:useLocalDpi xmlns:a14="http://schemas.microsoft.com/office/drawing/2010/main" val="0"/>
              </a:ext>
            </a:extLst>
          </a:blip>
          <a:srcRect l="4195" t="1" b="-983"/>
          <a:stretch/>
        </p:blipFill>
        <p:spPr>
          <a:xfrm>
            <a:off x="991188" y="1069009"/>
            <a:ext cx="7410228" cy="4390886"/>
          </a:xfrm>
        </p:spPr>
      </p:pic>
    </p:spTree>
    <p:extLst>
      <p:ext uri="{BB962C8B-B14F-4D97-AF65-F5344CB8AC3E}">
        <p14:creationId xmlns:p14="http://schemas.microsoft.com/office/powerpoint/2010/main" val="2328452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47754" y="1625454"/>
            <a:ext cx="6004415" cy="3607092"/>
          </a:xfr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0487" y="1625454"/>
            <a:ext cx="2392993" cy="2943226"/>
          </a:xfrm>
          <a:prstGeom prst="rect">
            <a:avLst/>
          </a:prstGeom>
        </p:spPr>
      </p:pic>
      <p:sp>
        <p:nvSpPr>
          <p:cNvPr id="6" name="CasellaDiTesto 5"/>
          <p:cNvSpPr txBox="1"/>
          <p:nvPr/>
        </p:nvSpPr>
        <p:spPr>
          <a:xfrm>
            <a:off x="6252169" y="4704188"/>
            <a:ext cx="2797791" cy="646331"/>
          </a:xfrm>
          <a:prstGeom prst="rect">
            <a:avLst/>
          </a:prstGeom>
          <a:noFill/>
        </p:spPr>
        <p:txBody>
          <a:bodyPr wrap="square" rtlCol="0">
            <a:spAutoFit/>
          </a:bodyPr>
          <a:lstStyle/>
          <a:p>
            <a:pPr algn="ctr"/>
            <a:r>
              <a:rPr lang="it-IT" b="1" dirty="0"/>
              <a:t>1060 eventi </a:t>
            </a:r>
          </a:p>
          <a:p>
            <a:pPr algn="ctr"/>
            <a:r>
              <a:rPr lang="it-IT" b="1" dirty="0"/>
              <a:t>in tutta Italia</a:t>
            </a:r>
          </a:p>
        </p:txBody>
      </p:sp>
    </p:spTree>
    <p:extLst>
      <p:ext uri="{BB962C8B-B14F-4D97-AF65-F5344CB8AC3E}">
        <p14:creationId xmlns:p14="http://schemas.microsoft.com/office/powerpoint/2010/main" val="581114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21A5BD03-C757-4450-A7DA-FC1E8B03920B}"/>
              </a:ext>
            </a:extLst>
          </p:cNvPr>
          <p:cNvSpPr>
            <a:spLocks noGrp="1"/>
          </p:cNvSpPr>
          <p:nvPr>
            <p:ph type="title"/>
          </p:nvPr>
        </p:nvSpPr>
        <p:spPr>
          <a:xfrm>
            <a:off x="519111" y="419100"/>
            <a:ext cx="7772400" cy="1143000"/>
          </a:xfrm>
        </p:spPr>
        <p:txBody>
          <a:bodyPr/>
          <a:lstStyle/>
          <a:p>
            <a:r>
              <a:rPr lang="it-IT" dirty="0"/>
              <a:t>Tocca a voi!</a:t>
            </a:r>
          </a:p>
        </p:txBody>
      </p:sp>
      <p:pic>
        <p:nvPicPr>
          <p:cNvPr id="14" name="Immagine 13" descr="Immagine che contiene persona, sedendo&#10;&#10;Descrizione generata con affidabilità molto elevata">
            <a:extLst>
              <a:ext uri="{FF2B5EF4-FFF2-40B4-BE49-F238E27FC236}">
                <a16:creationId xmlns:a16="http://schemas.microsoft.com/office/drawing/2014/main" id="{7A8BBCF4-932B-41EB-8C03-910D54E422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474" y="1504950"/>
            <a:ext cx="6543675" cy="4362450"/>
          </a:xfrm>
          <a:prstGeom prst="rect">
            <a:avLst/>
          </a:prstGeom>
        </p:spPr>
      </p:pic>
    </p:spTree>
    <p:extLst>
      <p:ext uri="{BB962C8B-B14F-4D97-AF65-F5344CB8AC3E}">
        <p14:creationId xmlns:p14="http://schemas.microsoft.com/office/powerpoint/2010/main" val="6935694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2146" y="3136612"/>
            <a:ext cx="7296150" cy="584775"/>
          </a:xfrm>
          <a:prstGeom prst="rect">
            <a:avLst/>
          </a:prstGeom>
          <a:noFill/>
        </p:spPr>
        <p:txBody>
          <a:bodyPr wrap="square" rtlCol="0">
            <a:spAutoFit/>
          </a:bodyPr>
          <a:lstStyle/>
          <a:p>
            <a:pPr algn="ctr"/>
            <a:r>
              <a:rPr lang="it-IT" sz="3200" dirty="0">
                <a:solidFill>
                  <a:srgbClr val="FF6600"/>
                </a:solidFill>
                <a:latin typeface="Aharoni" panose="02010803020104030203" pitchFamily="2" charset="-79"/>
                <a:cs typeface="Aharoni" panose="02010803020104030203" pitchFamily="2" charset="-79"/>
              </a:rPr>
              <a:t>www.besustainable.coop</a:t>
            </a:r>
          </a:p>
        </p:txBody>
      </p:sp>
    </p:spTree>
    <p:extLst>
      <p:ext uri="{BB962C8B-B14F-4D97-AF65-F5344CB8AC3E}">
        <p14:creationId xmlns:p14="http://schemas.microsoft.com/office/powerpoint/2010/main" val="593891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A27B50-001D-4140-B574-0D7B66CDE022}"/>
              </a:ext>
            </a:extLst>
          </p:cNvPr>
          <p:cNvSpPr>
            <a:spLocks noGrp="1"/>
          </p:cNvSpPr>
          <p:nvPr>
            <p:ph type="title"/>
          </p:nvPr>
        </p:nvSpPr>
        <p:spPr>
          <a:xfrm>
            <a:off x="434008" y="2751891"/>
            <a:ext cx="6019800" cy="1143000"/>
          </a:xfrm>
        </p:spPr>
        <p:txBody>
          <a:bodyPr/>
          <a:lstStyle/>
          <a:p>
            <a:pPr algn="l"/>
            <a:r>
              <a:rPr lang="en-GB" b="1" dirty="0"/>
              <a:t>Un focus </a:t>
            </a:r>
            <a:br>
              <a:rPr lang="en-GB" b="1" dirty="0"/>
            </a:br>
            <a:r>
              <a:rPr lang="en-GB" b="1" dirty="0" err="1"/>
              <a:t>sull’Emilia</a:t>
            </a:r>
            <a:r>
              <a:rPr lang="en-GB" b="1" dirty="0"/>
              <a:t>-Romagna</a:t>
            </a:r>
          </a:p>
        </p:txBody>
      </p:sp>
      <p:pic>
        <p:nvPicPr>
          <p:cNvPr id="5" name="Immagine 4" descr="Immagine che contiene testo, mappa&#10;&#10;Descrizione generata automaticamente">
            <a:extLst>
              <a:ext uri="{FF2B5EF4-FFF2-40B4-BE49-F238E27FC236}">
                <a16:creationId xmlns:a16="http://schemas.microsoft.com/office/drawing/2014/main" id="{F3CCF19A-4C88-4757-997B-EAB3F78B35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0044" y="1727421"/>
            <a:ext cx="2729948" cy="3191940"/>
          </a:xfrm>
          <a:prstGeom prst="rect">
            <a:avLst/>
          </a:prstGeom>
        </p:spPr>
      </p:pic>
      <p:sp>
        <p:nvSpPr>
          <p:cNvPr id="8" name="CasellaDiTesto 7">
            <a:extLst>
              <a:ext uri="{FF2B5EF4-FFF2-40B4-BE49-F238E27FC236}">
                <a16:creationId xmlns:a16="http://schemas.microsoft.com/office/drawing/2014/main" id="{8C5DD5FA-0B04-4389-A9CE-9E6CCAFAC34D}"/>
              </a:ext>
            </a:extLst>
          </p:cNvPr>
          <p:cNvSpPr txBox="1"/>
          <p:nvPr/>
        </p:nvSpPr>
        <p:spPr>
          <a:xfrm>
            <a:off x="434008" y="5297500"/>
            <a:ext cx="6019799" cy="523220"/>
          </a:xfrm>
          <a:prstGeom prst="rect">
            <a:avLst/>
          </a:prstGeom>
          <a:noFill/>
        </p:spPr>
        <p:txBody>
          <a:bodyPr wrap="square" rtlCol="0">
            <a:spAutoFit/>
          </a:bodyPr>
          <a:lstStyle/>
          <a:p>
            <a:r>
              <a:rPr lang="en-GB" sz="1400" dirty="0"/>
              <a:t>Fonte: </a:t>
            </a:r>
            <a:r>
              <a:rPr lang="en-GB" sz="1400" dirty="0" err="1"/>
              <a:t>Bovini</a:t>
            </a:r>
            <a:r>
              <a:rPr lang="en-GB" sz="1400" dirty="0"/>
              <a:t> and </a:t>
            </a:r>
            <a:r>
              <a:rPr lang="en-GB" sz="1400" dirty="0" err="1"/>
              <a:t>Unipolis</a:t>
            </a:r>
            <a:r>
              <a:rPr lang="en-GB" sz="1400" dirty="0"/>
              <a:t>, 2019 - </a:t>
            </a:r>
            <a:r>
              <a:rPr lang="it-IT" sz="1400" i="1" dirty="0"/>
              <a:t>Lo sviluppo sostenibile in </a:t>
            </a:r>
          </a:p>
          <a:p>
            <a:r>
              <a:rPr lang="it-IT" sz="1400" i="1" dirty="0"/>
              <a:t>Emilia-Romagna e nella città metropolitana</a:t>
            </a:r>
            <a:r>
              <a:rPr lang="it-IT" sz="1400" dirty="0"/>
              <a:t>.</a:t>
            </a:r>
            <a:endParaRPr lang="en-GB" sz="1400" dirty="0"/>
          </a:p>
        </p:txBody>
      </p:sp>
    </p:spTree>
    <p:extLst>
      <p:ext uri="{BB962C8B-B14F-4D97-AF65-F5344CB8AC3E}">
        <p14:creationId xmlns:p14="http://schemas.microsoft.com/office/powerpoint/2010/main" val="40939499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mmagine che contiene screenshot&#10;&#10;Descrizione generata automaticamente">
            <a:extLst>
              <a:ext uri="{FF2B5EF4-FFF2-40B4-BE49-F238E27FC236}">
                <a16:creationId xmlns:a16="http://schemas.microsoft.com/office/drawing/2014/main" id="{DA15334A-8F5B-44D7-A41D-36271A9ED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185" y="1118136"/>
            <a:ext cx="8818049" cy="4436198"/>
          </a:xfrm>
          <a:prstGeom prst="rect">
            <a:avLst/>
          </a:prstGeom>
        </p:spPr>
      </p:pic>
      <p:sp>
        <p:nvSpPr>
          <p:cNvPr id="7" name="CasellaDiTesto 6">
            <a:extLst>
              <a:ext uri="{FF2B5EF4-FFF2-40B4-BE49-F238E27FC236}">
                <a16:creationId xmlns:a16="http://schemas.microsoft.com/office/drawing/2014/main" id="{E3A114CF-538E-4F52-BA5F-2A41743C89B6}"/>
              </a:ext>
            </a:extLst>
          </p:cNvPr>
          <p:cNvSpPr txBox="1"/>
          <p:nvPr/>
        </p:nvSpPr>
        <p:spPr>
          <a:xfrm>
            <a:off x="233186" y="5554334"/>
            <a:ext cx="6019799" cy="523220"/>
          </a:xfrm>
          <a:prstGeom prst="rect">
            <a:avLst/>
          </a:prstGeom>
          <a:noFill/>
        </p:spPr>
        <p:txBody>
          <a:bodyPr wrap="square" rtlCol="0">
            <a:spAutoFit/>
          </a:bodyPr>
          <a:lstStyle/>
          <a:p>
            <a:r>
              <a:rPr lang="en-GB" sz="1400" dirty="0"/>
              <a:t>Fonte: </a:t>
            </a:r>
            <a:r>
              <a:rPr lang="en-GB" sz="1400" dirty="0" err="1"/>
              <a:t>Bovini</a:t>
            </a:r>
            <a:r>
              <a:rPr lang="en-GB" sz="1400" dirty="0"/>
              <a:t> and </a:t>
            </a:r>
            <a:r>
              <a:rPr lang="en-GB" sz="1400" dirty="0" err="1"/>
              <a:t>Unipolis</a:t>
            </a:r>
            <a:r>
              <a:rPr lang="en-GB" sz="1400" dirty="0"/>
              <a:t>, 2019 - </a:t>
            </a:r>
            <a:r>
              <a:rPr lang="it-IT" sz="1400" i="1" dirty="0"/>
              <a:t>Lo sviluppo sostenibile in </a:t>
            </a:r>
          </a:p>
          <a:p>
            <a:r>
              <a:rPr lang="it-IT" sz="1400" i="1" dirty="0"/>
              <a:t>Emilia-Romagna e nella città metropolitana</a:t>
            </a:r>
            <a:r>
              <a:rPr lang="it-IT" sz="1400" dirty="0"/>
              <a:t>.</a:t>
            </a:r>
            <a:endParaRPr lang="en-GB" sz="1400" dirty="0"/>
          </a:p>
        </p:txBody>
      </p:sp>
    </p:spTree>
    <p:extLst>
      <p:ext uri="{BB962C8B-B14F-4D97-AF65-F5344CB8AC3E}">
        <p14:creationId xmlns:p14="http://schemas.microsoft.com/office/powerpoint/2010/main" val="487086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Sviluppo sostenibile</a:t>
            </a:r>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3461" y="1885951"/>
            <a:ext cx="7500088" cy="3852158"/>
          </a:xfrm>
        </p:spPr>
      </p:pic>
    </p:spTree>
    <p:extLst>
      <p:ext uri="{BB962C8B-B14F-4D97-AF65-F5344CB8AC3E}">
        <p14:creationId xmlns:p14="http://schemas.microsoft.com/office/powerpoint/2010/main" val="20666007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DA15334A-8F5B-44D7-A41D-36271A9ED1C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2975" y="1423832"/>
            <a:ext cx="8818049" cy="4010336"/>
          </a:xfrm>
          <a:prstGeom prst="rect">
            <a:avLst/>
          </a:prstGeom>
        </p:spPr>
      </p:pic>
      <p:sp>
        <p:nvSpPr>
          <p:cNvPr id="7" name="CasellaDiTesto 6">
            <a:extLst>
              <a:ext uri="{FF2B5EF4-FFF2-40B4-BE49-F238E27FC236}">
                <a16:creationId xmlns:a16="http://schemas.microsoft.com/office/drawing/2014/main" id="{E3A114CF-538E-4F52-BA5F-2A41743C89B6}"/>
              </a:ext>
            </a:extLst>
          </p:cNvPr>
          <p:cNvSpPr txBox="1"/>
          <p:nvPr/>
        </p:nvSpPr>
        <p:spPr>
          <a:xfrm>
            <a:off x="233186" y="5554334"/>
            <a:ext cx="6019799" cy="523220"/>
          </a:xfrm>
          <a:prstGeom prst="rect">
            <a:avLst/>
          </a:prstGeom>
          <a:noFill/>
        </p:spPr>
        <p:txBody>
          <a:bodyPr wrap="square" rtlCol="0">
            <a:spAutoFit/>
          </a:bodyPr>
          <a:lstStyle/>
          <a:p>
            <a:r>
              <a:rPr lang="en-GB" sz="1400" dirty="0"/>
              <a:t>Fonte: </a:t>
            </a:r>
            <a:r>
              <a:rPr lang="en-GB" sz="1400" dirty="0" err="1"/>
              <a:t>Bovini</a:t>
            </a:r>
            <a:r>
              <a:rPr lang="en-GB" sz="1400" dirty="0"/>
              <a:t> and </a:t>
            </a:r>
            <a:r>
              <a:rPr lang="en-GB" sz="1400" dirty="0" err="1"/>
              <a:t>Unipolis</a:t>
            </a:r>
            <a:r>
              <a:rPr lang="en-GB" sz="1400" dirty="0"/>
              <a:t>, 2019 - </a:t>
            </a:r>
            <a:r>
              <a:rPr lang="it-IT" sz="1400" i="1" dirty="0"/>
              <a:t>Lo sviluppo sostenibile in </a:t>
            </a:r>
          </a:p>
          <a:p>
            <a:r>
              <a:rPr lang="it-IT" sz="1400" i="1" dirty="0"/>
              <a:t>Emilia-Romagna e nella città metropolitana</a:t>
            </a:r>
            <a:r>
              <a:rPr lang="it-IT" sz="1400" dirty="0"/>
              <a:t>.</a:t>
            </a:r>
            <a:endParaRPr lang="en-GB" sz="1400" dirty="0"/>
          </a:p>
        </p:txBody>
      </p:sp>
    </p:spTree>
    <p:extLst>
      <p:ext uri="{BB962C8B-B14F-4D97-AF65-F5344CB8AC3E}">
        <p14:creationId xmlns:p14="http://schemas.microsoft.com/office/powerpoint/2010/main" val="1189916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DA15334A-8F5B-44D7-A41D-36271A9ED1C4}"/>
              </a:ext>
            </a:extLst>
          </p:cNvPr>
          <p:cNvPicPr>
            <a:picLocks noChangeAspect="1"/>
          </p:cNvPicPr>
          <p:nvPr/>
        </p:nvPicPr>
        <p:blipFill rotWithShape="1">
          <a:blip r:embed="rId2">
            <a:extLst>
              <a:ext uri="{28A0092B-C50C-407E-A947-70E740481C1C}">
                <a14:useLocalDpi xmlns:a14="http://schemas.microsoft.com/office/drawing/2010/main" val="0"/>
              </a:ext>
            </a:extLst>
          </a:blip>
          <a:srcRect r="84415" b="63796"/>
          <a:stretch/>
        </p:blipFill>
        <p:spPr>
          <a:xfrm>
            <a:off x="323224" y="749006"/>
            <a:ext cx="1374277" cy="1451890"/>
          </a:xfrm>
          <a:prstGeom prst="rect">
            <a:avLst/>
          </a:prstGeom>
        </p:spPr>
      </p:pic>
      <p:sp>
        <p:nvSpPr>
          <p:cNvPr id="7" name="CasellaDiTesto 6">
            <a:extLst>
              <a:ext uri="{FF2B5EF4-FFF2-40B4-BE49-F238E27FC236}">
                <a16:creationId xmlns:a16="http://schemas.microsoft.com/office/drawing/2014/main" id="{E3A114CF-538E-4F52-BA5F-2A41743C89B6}"/>
              </a:ext>
            </a:extLst>
          </p:cNvPr>
          <p:cNvSpPr txBox="1"/>
          <p:nvPr/>
        </p:nvSpPr>
        <p:spPr>
          <a:xfrm>
            <a:off x="201226" y="5726555"/>
            <a:ext cx="6019799" cy="461665"/>
          </a:xfrm>
          <a:prstGeom prst="rect">
            <a:avLst/>
          </a:prstGeom>
          <a:noFill/>
        </p:spPr>
        <p:txBody>
          <a:bodyPr wrap="square" rtlCol="0">
            <a:spAutoFit/>
          </a:bodyPr>
          <a:lstStyle/>
          <a:p>
            <a:r>
              <a:rPr lang="en-GB" sz="1200" dirty="0"/>
              <a:t>Fonte: </a:t>
            </a:r>
            <a:r>
              <a:rPr lang="en-GB" sz="1200" dirty="0" err="1"/>
              <a:t>Bovini</a:t>
            </a:r>
            <a:r>
              <a:rPr lang="en-GB" sz="1200" dirty="0"/>
              <a:t> and </a:t>
            </a:r>
            <a:r>
              <a:rPr lang="en-GB" sz="1200" dirty="0" err="1"/>
              <a:t>Unipolis</a:t>
            </a:r>
            <a:r>
              <a:rPr lang="en-GB" sz="1200" dirty="0"/>
              <a:t>, 2019 - </a:t>
            </a:r>
            <a:r>
              <a:rPr lang="it-IT" sz="1200" i="1" dirty="0"/>
              <a:t>Lo sviluppo sostenibile in </a:t>
            </a:r>
          </a:p>
          <a:p>
            <a:r>
              <a:rPr lang="it-IT" sz="1200" i="1" dirty="0"/>
              <a:t>Emilia-Romagna e nella città metropolitana</a:t>
            </a:r>
            <a:r>
              <a:rPr lang="it-IT" sz="1200" dirty="0"/>
              <a:t>.</a:t>
            </a:r>
            <a:endParaRPr lang="en-GB" sz="1200" dirty="0"/>
          </a:p>
        </p:txBody>
      </p:sp>
      <p:pic>
        <p:nvPicPr>
          <p:cNvPr id="3" name="Immagine 2">
            <a:extLst>
              <a:ext uri="{FF2B5EF4-FFF2-40B4-BE49-F238E27FC236}">
                <a16:creationId xmlns:a16="http://schemas.microsoft.com/office/drawing/2014/main" id="{32C1E486-6D22-416D-A880-E2A13EE8726C}"/>
              </a:ext>
            </a:extLst>
          </p:cNvPr>
          <p:cNvPicPr>
            <a:picLocks noChangeAspect="1"/>
          </p:cNvPicPr>
          <p:nvPr/>
        </p:nvPicPr>
        <p:blipFill rotWithShape="1">
          <a:blip r:embed="rId3">
            <a:extLst>
              <a:ext uri="{28A0092B-C50C-407E-A947-70E740481C1C}">
                <a14:useLocalDpi xmlns:a14="http://schemas.microsoft.com/office/drawing/2010/main" val="0"/>
              </a:ext>
            </a:extLst>
          </a:blip>
          <a:srcRect b="9103"/>
          <a:stretch/>
        </p:blipFill>
        <p:spPr>
          <a:xfrm>
            <a:off x="1819498" y="2150166"/>
            <a:ext cx="6019799" cy="3576389"/>
          </a:xfrm>
          <a:prstGeom prst="rect">
            <a:avLst/>
          </a:prstGeom>
        </p:spPr>
      </p:pic>
      <p:pic>
        <p:nvPicPr>
          <p:cNvPr id="5" name="Immagine 4" descr="Immagine che contiene arancia, sedendo, vicino, televisione&#10;&#10;Descrizione generata automaticamente">
            <a:extLst>
              <a:ext uri="{FF2B5EF4-FFF2-40B4-BE49-F238E27FC236}">
                <a16:creationId xmlns:a16="http://schemas.microsoft.com/office/drawing/2014/main" id="{5C063E1D-75CE-4E66-940C-0F7F7BC59D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8028" y="710718"/>
            <a:ext cx="5668503" cy="977783"/>
          </a:xfrm>
          <a:prstGeom prst="rect">
            <a:avLst/>
          </a:prstGeom>
        </p:spPr>
      </p:pic>
      <p:sp>
        <p:nvSpPr>
          <p:cNvPr id="8" name="CasellaDiTesto 7">
            <a:extLst>
              <a:ext uri="{FF2B5EF4-FFF2-40B4-BE49-F238E27FC236}">
                <a16:creationId xmlns:a16="http://schemas.microsoft.com/office/drawing/2014/main" id="{702A150C-311C-4C70-BB91-8ABDB23EFDC9}"/>
              </a:ext>
            </a:extLst>
          </p:cNvPr>
          <p:cNvSpPr txBox="1"/>
          <p:nvPr/>
        </p:nvSpPr>
        <p:spPr>
          <a:xfrm>
            <a:off x="2533896" y="1849090"/>
            <a:ext cx="781877" cy="338554"/>
          </a:xfrm>
          <a:prstGeom prst="rect">
            <a:avLst/>
          </a:prstGeom>
          <a:noFill/>
        </p:spPr>
        <p:txBody>
          <a:bodyPr wrap="square" rtlCol="0">
            <a:spAutoFit/>
          </a:bodyPr>
          <a:lstStyle/>
          <a:p>
            <a:r>
              <a:rPr lang="en-GB" sz="1600" dirty="0">
                <a:solidFill>
                  <a:schemeClr val="accent2">
                    <a:lumMod val="60000"/>
                    <a:lumOff val="40000"/>
                  </a:schemeClr>
                </a:solidFill>
              </a:rPr>
              <a:t>11,1</a:t>
            </a:r>
          </a:p>
        </p:txBody>
      </p:sp>
      <p:sp>
        <p:nvSpPr>
          <p:cNvPr id="9" name="CasellaDiTesto 8">
            <a:extLst>
              <a:ext uri="{FF2B5EF4-FFF2-40B4-BE49-F238E27FC236}">
                <a16:creationId xmlns:a16="http://schemas.microsoft.com/office/drawing/2014/main" id="{7A2880F2-CCF9-4349-A573-B445C48A58A9}"/>
              </a:ext>
            </a:extLst>
          </p:cNvPr>
          <p:cNvSpPr txBox="1"/>
          <p:nvPr/>
        </p:nvSpPr>
        <p:spPr>
          <a:xfrm>
            <a:off x="6542625" y="2474853"/>
            <a:ext cx="781877" cy="338554"/>
          </a:xfrm>
          <a:prstGeom prst="rect">
            <a:avLst/>
          </a:prstGeom>
          <a:noFill/>
        </p:spPr>
        <p:txBody>
          <a:bodyPr wrap="square" rtlCol="0">
            <a:spAutoFit/>
          </a:bodyPr>
          <a:lstStyle/>
          <a:p>
            <a:r>
              <a:rPr lang="en-GB" sz="1600" dirty="0">
                <a:solidFill>
                  <a:schemeClr val="accent2">
                    <a:lumMod val="60000"/>
                    <a:lumOff val="40000"/>
                  </a:schemeClr>
                </a:solidFill>
              </a:rPr>
              <a:t>8,7</a:t>
            </a:r>
          </a:p>
        </p:txBody>
      </p:sp>
    </p:spTree>
    <p:extLst>
      <p:ext uri="{BB962C8B-B14F-4D97-AF65-F5344CB8AC3E}">
        <p14:creationId xmlns:p14="http://schemas.microsoft.com/office/powerpoint/2010/main" val="1696148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DA15334A-8F5B-44D7-A41D-36271A9ED1C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2975" y="1353059"/>
            <a:ext cx="8818049" cy="3966351"/>
          </a:xfrm>
          <a:prstGeom prst="rect">
            <a:avLst/>
          </a:prstGeom>
        </p:spPr>
      </p:pic>
      <p:sp>
        <p:nvSpPr>
          <p:cNvPr id="7" name="CasellaDiTesto 6">
            <a:extLst>
              <a:ext uri="{FF2B5EF4-FFF2-40B4-BE49-F238E27FC236}">
                <a16:creationId xmlns:a16="http://schemas.microsoft.com/office/drawing/2014/main" id="{E3A114CF-538E-4F52-BA5F-2A41743C89B6}"/>
              </a:ext>
            </a:extLst>
          </p:cNvPr>
          <p:cNvSpPr txBox="1"/>
          <p:nvPr/>
        </p:nvSpPr>
        <p:spPr>
          <a:xfrm>
            <a:off x="233186" y="5554334"/>
            <a:ext cx="6019799" cy="523220"/>
          </a:xfrm>
          <a:prstGeom prst="rect">
            <a:avLst/>
          </a:prstGeom>
          <a:noFill/>
        </p:spPr>
        <p:txBody>
          <a:bodyPr wrap="square" rtlCol="0">
            <a:spAutoFit/>
          </a:bodyPr>
          <a:lstStyle/>
          <a:p>
            <a:r>
              <a:rPr lang="en-GB" sz="1400" dirty="0"/>
              <a:t>Fonte: </a:t>
            </a:r>
            <a:r>
              <a:rPr lang="en-GB" sz="1400" dirty="0" err="1"/>
              <a:t>Bovini</a:t>
            </a:r>
            <a:r>
              <a:rPr lang="en-GB" sz="1400" dirty="0"/>
              <a:t> and </a:t>
            </a:r>
            <a:r>
              <a:rPr lang="en-GB" sz="1400" dirty="0" err="1"/>
              <a:t>Unipolis</a:t>
            </a:r>
            <a:r>
              <a:rPr lang="en-GB" sz="1400" dirty="0"/>
              <a:t>, 2019 - </a:t>
            </a:r>
            <a:r>
              <a:rPr lang="it-IT" sz="1400" i="1" dirty="0"/>
              <a:t>Lo sviluppo sostenibile in </a:t>
            </a:r>
          </a:p>
          <a:p>
            <a:r>
              <a:rPr lang="it-IT" sz="1400" i="1" dirty="0"/>
              <a:t>Emilia-Romagna e nella città metropolitana</a:t>
            </a:r>
            <a:r>
              <a:rPr lang="it-IT" sz="1400" dirty="0"/>
              <a:t>.</a:t>
            </a:r>
            <a:endParaRPr lang="en-GB" sz="1400" dirty="0"/>
          </a:p>
        </p:txBody>
      </p:sp>
    </p:spTree>
    <p:extLst>
      <p:ext uri="{BB962C8B-B14F-4D97-AF65-F5344CB8AC3E}">
        <p14:creationId xmlns:p14="http://schemas.microsoft.com/office/powerpoint/2010/main" val="3046529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E3A114CF-538E-4F52-BA5F-2A41743C89B6}"/>
              </a:ext>
            </a:extLst>
          </p:cNvPr>
          <p:cNvSpPr txBox="1"/>
          <p:nvPr/>
        </p:nvSpPr>
        <p:spPr>
          <a:xfrm>
            <a:off x="233186" y="5554334"/>
            <a:ext cx="6019799" cy="523220"/>
          </a:xfrm>
          <a:prstGeom prst="rect">
            <a:avLst/>
          </a:prstGeom>
          <a:noFill/>
        </p:spPr>
        <p:txBody>
          <a:bodyPr wrap="square" rtlCol="0">
            <a:spAutoFit/>
          </a:bodyPr>
          <a:lstStyle/>
          <a:p>
            <a:r>
              <a:rPr lang="en-GB" sz="1400" dirty="0"/>
              <a:t>Fonte: </a:t>
            </a:r>
            <a:r>
              <a:rPr lang="en-GB" sz="1400" dirty="0" err="1"/>
              <a:t>Bovini</a:t>
            </a:r>
            <a:r>
              <a:rPr lang="en-GB" sz="1400" dirty="0"/>
              <a:t> and </a:t>
            </a:r>
            <a:r>
              <a:rPr lang="en-GB" sz="1400" dirty="0" err="1"/>
              <a:t>Unipolis</a:t>
            </a:r>
            <a:r>
              <a:rPr lang="en-GB" sz="1400" dirty="0"/>
              <a:t>, 2019 - </a:t>
            </a:r>
            <a:r>
              <a:rPr lang="it-IT" sz="1400" i="1" dirty="0"/>
              <a:t>Lo sviluppo sostenibile in </a:t>
            </a:r>
          </a:p>
          <a:p>
            <a:r>
              <a:rPr lang="it-IT" sz="1400" i="1" dirty="0"/>
              <a:t>Emilia-Romagna e nella città metropolitana</a:t>
            </a:r>
            <a:r>
              <a:rPr lang="it-IT" sz="1400" dirty="0"/>
              <a:t>.</a:t>
            </a:r>
            <a:endParaRPr lang="en-GB" sz="1400" dirty="0"/>
          </a:p>
        </p:txBody>
      </p:sp>
      <p:pic>
        <p:nvPicPr>
          <p:cNvPr id="9" name="Immagine 8">
            <a:extLst>
              <a:ext uri="{FF2B5EF4-FFF2-40B4-BE49-F238E27FC236}">
                <a16:creationId xmlns:a16="http://schemas.microsoft.com/office/drawing/2014/main" id="{8906F8F2-4700-4461-B6FD-164D16E59ED0}"/>
              </a:ext>
            </a:extLst>
          </p:cNvPr>
          <p:cNvPicPr>
            <a:picLocks noChangeAspect="1"/>
          </p:cNvPicPr>
          <p:nvPr/>
        </p:nvPicPr>
        <p:blipFill rotWithShape="1">
          <a:blip r:embed="rId2">
            <a:extLst>
              <a:ext uri="{28A0092B-C50C-407E-A947-70E740481C1C}">
                <a14:useLocalDpi xmlns:a14="http://schemas.microsoft.com/office/drawing/2010/main" val="0"/>
              </a:ext>
            </a:extLst>
          </a:blip>
          <a:srcRect t="4098" b="5235"/>
          <a:stretch/>
        </p:blipFill>
        <p:spPr>
          <a:xfrm>
            <a:off x="1675571" y="2041292"/>
            <a:ext cx="5792857" cy="3341176"/>
          </a:xfrm>
          <a:prstGeom prst="rect">
            <a:avLst/>
          </a:prstGeom>
        </p:spPr>
      </p:pic>
      <p:pic>
        <p:nvPicPr>
          <p:cNvPr id="11" name="Immagine 10">
            <a:extLst>
              <a:ext uri="{FF2B5EF4-FFF2-40B4-BE49-F238E27FC236}">
                <a16:creationId xmlns:a16="http://schemas.microsoft.com/office/drawing/2014/main" id="{DA9D0898-FDAA-412E-AFFC-7AF71BCA1A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381" y="1060596"/>
            <a:ext cx="8533236" cy="1212436"/>
          </a:xfrm>
          <a:prstGeom prst="rect">
            <a:avLst/>
          </a:prstGeom>
        </p:spPr>
      </p:pic>
      <p:sp>
        <p:nvSpPr>
          <p:cNvPr id="12" name="CasellaDiTesto 11">
            <a:extLst>
              <a:ext uri="{FF2B5EF4-FFF2-40B4-BE49-F238E27FC236}">
                <a16:creationId xmlns:a16="http://schemas.microsoft.com/office/drawing/2014/main" id="{0F2028D4-F49C-45F5-81B9-A373F1034F96}"/>
              </a:ext>
            </a:extLst>
          </p:cNvPr>
          <p:cNvSpPr txBox="1"/>
          <p:nvPr/>
        </p:nvSpPr>
        <p:spPr>
          <a:xfrm>
            <a:off x="2461208" y="2965183"/>
            <a:ext cx="781877" cy="338554"/>
          </a:xfrm>
          <a:prstGeom prst="rect">
            <a:avLst/>
          </a:prstGeom>
          <a:noFill/>
        </p:spPr>
        <p:txBody>
          <a:bodyPr wrap="square" rtlCol="0">
            <a:spAutoFit/>
          </a:bodyPr>
          <a:lstStyle/>
          <a:p>
            <a:r>
              <a:rPr lang="en-GB" sz="1600" dirty="0">
                <a:solidFill>
                  <a:schemeClr val="accent2">
                    <a:lumMod val="60000"/>
                    <a:lumOff val="40000"/>
                  </a:schemeClr>
                </a:solidFill>
              </a:rPr>
              <a:t>12,6</a:t>
            </a:r>
          </a:p>
        </p:txBody>
      </p:sp>
      <p:sp>
        <p:nvSpPr>
          <p:cNvPr id="13" name="CasellaDiTesto 12">
            <a:extLst>
              <a:ext uri="{FF2B5EF4-FFF2-40B4-BE49-F238E27FC236}">
                <a16:creationId xmlns:a16="http://schemas.microsoft.com/office/drawing/2014/main" id="{480C8747-DC90-4A48-B4D9-99378CCE6B5A}"/>
              </a:ext>
            </a:extLst>
          </p:cNvPr>
          <p:cNvSpPr txBox="1"/>
          <p:nvPr/>
        </p:nvSpPr>
        <p:spPr>
          <a:xfrm>
            <a:off x="6056243" y="1998574"/>
            <a:ext cx="1152939" cy="338554"/>
          </a:xfrm>
          <a:prstGeom prst="rect">
            <a:avLst/>
          </a:prstGeom>
          <a:noFill/>
        </p:spPr>
        <p:txBody>
          <a:bodyPr wrap="square" rtlCol="0">
            <a:spAutoFit/>
          </a:bodyPr>
          <a:lstStyle/>
          <a:p>
            <a:r>
              <a:rPr lang="en-GB" sz="1600" dirty="0">
                <a:solidFill>
                  <a:schemeClr val="accent2">
                    <a:lumMod val="60000"/>
                    <a:lumOff val="40000"/>
                  </a:schemeClr>
                </a:solidFill>
              </a:rPr>
              <a:t>19,7</a:t>
            </a:r>
          </a:p>
        </p:txBody>
      </p:sp>
    </p:spTree>
    <p:extLst>
      <p:ext uri="{BB962C8B-B14F-4D97-AF65-F5344CB8AC3E}">
        <p14:creationId xmlns:p14="http://schemas.microsoft.com/office/powerpoint/2010/main" val="10947036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DA15334A-8F5B-44D7-A41D-36271A9ED1C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2975" y="1316926"/>
            <a:ext cx="8818049" cy="4038618"/>
          </a:xfrm>
          <a:prstGeom prst="rect">
            <a:avLst/>
          </a:prstGeom>
        </p:spPr>
      </p:pic>
      <p:sp>
        <p:nvSpPr>
          <p:cNvPr id="7" name="CasellaDiTesto 6">
            <a:extLst>
              <a:ext uri="{FF2B5EF4-FFF2-40B4-BE49-F238E27FC236}">
                <a16:creationId xmlns:a16="http://schemas.microsoft.com/office/drawing/2014/main" id="{E3A114CF-538E-4F52-BA5F-2A41743C89B6}"/>
              </a:ext>
            </a:extLst>
          </p:cNvPr>
          <p:cNvSpPr txBox="1"/>
          <p:nvPr/>
        </p:nvSpPr>
        <p:spPr>
          <a:xfrm>
            <a:off x="233186" y="5554334"/>
            <a:ext cx="6019799" cy="523220"/>
          </a:xfrm>
          <a:prstGeom prst="rect">
            <a:avLst/>
          </a:prstGeom>
          <a:noFill/>
        </p:spPr>
        <p:txBody>
          <a:bodyPr wrap="square" rtlCol="0">
            <a:spAutoFit/>
          </a:bodyPr>
          <a:lstStyle/>
          <a:p>
            <a:r>
              <a:rPr lang="en-GB" sz="1400" dirty="0"/>
              <a:t>Fonte: </a:t>
            </a:r>
            <a:r>
              <a:rPr lang="en-GB" sz="1400" dirty="0" err="1"/>
              <a:t>Bovini</a:t>
            </a:r>
            <a:r>
              <a:rPr lang="en-GB" sz="1400" dirty="0"/>
              <a:t> and </a:t>
            </a:r>
            <a:r>
              <a:rPr lang="en-GB" sz="1400" dirty="0" err="1"/>
              <a:t>Unipolis</a:t>
            </a:r>
            <a:r>
              <a:rPr lang="en-GB" sz="1400" dirty="0"/>
              <a:t>, 2019 - </a:t>
            </a:r>
            <a:r>
              <a:rPr lang="it-IT" sz="1400" i="1" dirty="0"/>
              <a:t>Lo sviluppo sostenibile in </a:t>
            </a:r>
          </a:p>
          <a:p>
            <a:r>
              <a:rPr lang="it-IT" sz="1400" i="1" dirty="0"/>
              <a:t>Emilia-Romagna e nella città metropolitana</a:t>
            </a:r>
            <a:r>
              <a:rPr lang="it-IT" sz="1400" dirty="0"/>
              <a:t>.</a:t>
            </a:r>
            <a:endParaRPr lang="en-GB" sz="1400" dirty="0"/>
          </a:p>
        </p:txBody>
      </p:sp>
    </p:spTree>
    <p:extLst>
      <p:ext uri="{BB962C8B-B14F-4D97-AF65-F5344CB8AC3E}">
        <p14:creationId xmlns:p14="http://schemas.microsoft.com/office/powerpoint/2010/main" val="41243987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DA15334A-8F5B-44D7-A41D-36271A9ED1C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2975" y="1359361"/>
            <a:ext cx="8818049" cy="3874236"/>
          </a:xfrm>
          <a:prstGeom prst="rect">
            <a:avLst/>
          </a:prstGeom>
        </p:spPr>
      </p:pic>
      <p:sp>
        <p:nvSpPr>
          <p:cNvPr id="7" name="CasellaDiTesto 6">
            <a:extLst>
              <a:ext uri="{FF2B5EF4-FFF2-40B4-BE49-F238E27FC236}">
                <a16:creationId xmlns:a16="http://schemas.microsoft.com/office/drawing/2014/main" id="{E3A114CF-538E-4F52-BA5F-2A41743C89B6}"/>
              </a:ext>
            </a:extLst>
          </p:cNvPr>
          <p:cNvSpPr txBox="1"/>
          <p:nvPr/>
        </p:nvSpPr>
        <p:spPr>
          <a:xfrm>
            <a:off x="233186" y="5554334"/>
            <a:ext cx="6019799" cy="523220"/>
          </a:xfrm>
          <a:prstGeom prst="rect">
            <a:avLst/>
          </a:prstGeom>
          <a:noFill/>
        </p:spPr>
        <p:txBody>
          <a:bodyPr wrap="square" rtlCol="0">
            <a:spAutoFit/>
          </a:bodyPr>
          <a:lstStyle/>
          <a:p>
            <a:r>
              <a:rPr lang="en-GB" sz="1400" dirty="0"/>
              <a:t>Fonte: </a:t>
            </a:r>
            <a:r>
              <a:rPr lang="en-GB" sz="1400" dirty="0" err="1"/>
              <a:t>Bovini</a:t>
            </a:r>
            <a:r>
              <a:rPr lang="en-GB" sz="1400" dirty="0"/>
              <a:t> and </a:t>
            </a:r>
            <a:r>
              <a:rPr lang="en-GB" sz="1400" dirty="0" err="1"/>
              <a:t>Unipolis</a:t>
            </a:r>
            <a:r>
              <a:rPr lang="en-GB" sz="1400" dirty="0"/>
              <a:t>, 2019 - </a:t>
            </a:r>
            <a:r>
              <a:rPr lang="it-IT" sz="1400" i="1" dirty="0"/>
              <a:t>Lo sviluppo sostenibile in </a:t>
            </a:r>
          </a:p>
          <a:p>
            <a:r>
              <a:rPr lang="it-IT" sz="1400" i="1" dirty="0"/>
              <a:t>Emilia-Romagna e nella città metropolitana</a:t>
            </a:r>
            <a:r>
              <a:rPr lang="it-IT" sz="1400" dirty="0"/>
              <a:t>.</a:t>
            </a:r>
            <a:endParaRPr lang="en-GB" sz="1400" dirty="0"/>
          </a:p>
        </p:txBody>
      </p:sp>
    </p:spTree>
    <p:extLst>
      <p:ext uri="{BB962C8B-B14F-4D97-AF65-F5344CB8AC3E}">
        <p14:creationId xmlns:p14="http://schemas.microsoft.com/office/powerpoint/2010/main" val="6654814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DA15334A-8F5B-44D7-A41D-36271A9ED1C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3186" y="1293100"/>
            <a:ext cx="8443257" cy="3984848"/>
          </a:xfrm>
          <a:prstGeom prst="rect">
            <a:avLst/>
          </a:prstGeom>
        </p:spPr>
      </p:pic>
      <p:sp>
        <p:nvSpPr>
          <p:cNvPr id="7" name="CasellaDiTesto 6">
            <a:extLst>
              <a:ext uri="{FF2B5EF4-FFF2-40B4-BE49-F238E27FC236}">
                <a16:creationId xmlns:a16="http://schemas.microsoft.com/office/drawing/2014/main" id="{E3A114CF-538E-4F52-BA5F-2A41743C89B6}"/>
              </a:ext>
            </a:extLst>
          </p:cNvPr>
          <p:cNvSpPr txBox="1"/>
          <p:nvPr/>
        </p:nvSpPr>
        <p:spPr>
          <a:xfrm>
            <a:off x="233186" y="5554334"/>
            <a:ext cx="6019799" cy="523220"/>
          </a:xfrm>
          <a:prstGeom prst="rect">
            <a:avLst/>
          </a:prstGeom>
          <a:noFill/>
        </p:spPr>
        <p:txBody>
          <a:bodyPr wrap="square" rtlCol="0">
            <a:spAutoFit/>
          </a:bodyPr>
          <a:lstStyle/>
          <a:p>
            <a:r>
              <a:rPr lang="en-GB" sz="1400" dirty="0"/>
              <a:t>Fonte: </a:t>
            </a:r>
            <a:r>
              <a:rPr lang="en-GB" sz="1400" dirty="0" err="1"/>
              <a:t>Bovini</a:t>
            </a:r>
            <a:r>
              <a:rPr lang="en-GB" sz="1400" dirty="0"/>
              <a:t> and </a:t>
            </a:r>
            <a:r>
              <a:rPr lang="en-GB" sz="1400" dirty="0" err="1"/>
              <a:t>Unipolis</a:t>
            </a:r>
            <a:r>
              <a:rPr lang="en-GB" sz="1400" dirty="0"/>
              <a:t>, 2019 - </a:t>
            </a:r>
            <a:r>
              <a:rPr lang="it-IT" sz="1400" i="1" dirty="0"/>
              <a:t>Lo sviluppo sostenibile in </a:t>
            </a:r>
          </a:p>
          <a:p>
            <a:r>
              <a:rPr lang="it-IT" sz="1400" i="1" dirty="0"/>
              <a:t>Emilia-Romagna e nella città metropolitana</a:t>
            </a:r>
            <a:r>
              <a:rPr lang="it-IT" sz="1400" dirty="0"/>
              <a:t>.</a:t>
            </a:r>
            <a:endParaRPr lang="en-GB" sz="1400" dirty="0"/>
          </a:p>
        </p:txBody>
      </p:sp>
    </p:spTree>
    <p:extLst>
      <p:ext uri="{BB962C8B-B14F-4D97-AF65-F5344CB8AC3E}">
        <p14:creationId xmlns:p14="http://schemas.microsoft.com/office/powerpoint/2010/main" val="2187497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Sviluppo sostenibile</a:t>
            </a:r>
          </a:p>
        </p:txBody>
      </p:sp>
      <p:pic>
        <p:nvPicPr>
          <p:cNvPr id="8" name="Segnaposto contenuto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48049" y="2149391"/>
            <a:ext cx="3924502" cy="3264068"/>
          </a:xfrm>
        </p:spPr>
      </p:pic>
      <p:pic>
        <p:nvPicPr>
          <p:cNvPr id="10" name="Immagin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803" y="2466975"/>
            <a:ext cx="1901893" cy="2423084"/>
          </a:xfrm>
          <a:prstGeom prst="rect">
            <a:avLst/>
          </a:prstGeom>
        </p:spPr>
      </p:pic>
      <p:sp>
        <p:nvSpPr>
          <p:cNvPr id="11" name="Freccia a destra 10"/>
          <p:cNvSpPr/>
          <p:nvPr/>
        </p:nvSpPr>
        <p:spPr bwMode="auto">
          <a:xfrm>
            <a:off x="2886075" y="3181350"/>
            <a:ext cx="1114425" cy="994334"/>
          </a:xfrm>
          <a:prstGeom prst="rightArrow">
            <a:avLst/>
          </a:prstGeom>
          <a:solidFill>
            <a:srgbClr val="00B0F0"/>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22778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365126"/>
            <a:ext cx="8324850" cy="1325563"/>
          </a:xfrm>
        </p:spPr>
        <p:txBody>
          <a:bodyPr>
            <a:normAutofit/>
          </a:bodyPr>
          <a:lstStyle/>
          <a:p>
            <a:r>
              <a:rPr lang="it-IT" dirty="0"/>
              <a:t>Trasformare</a:t>
            </a:r>
            <a:r>
              <a:rPr lang="en-US" dirty="0"/>
              <a:t> </a:t>
            </a:r>
            <a:r>
              <a:rPr lang="it-CH" dirty="0"/>
              <a:t>il</a:t>
            </a:r>
            <a:r>
              <a:rPr lang="en-US" dirty="0"/>
              <a:t> </a:t>
            </a:r>
            <a:r>
              <a:rPr lang="it-IT" dirty="0"/>
              <a:t>nostro</a:t>
            </a:r>
            <a:r>
              <a:rPr lang="en-US" dirty="0"/>
              <a:t> </a:t>
            </a:r>
            <a:r>
              <a:rPr lang="it-IT" dirty="0"/>
              <a:t>mondo</a:t>
            </a:r>
          </a:p>
        </p:txBody>
      </p:sp>
      <p:sp>
        <p:nvSpPr>
          <p:cNvPr id="5" name="TextBox 2"/>
          <p:cNvSpPr txBox="1">
            <a:spLocks noChangeArrowheads="1"/>
          </p:cNvSpPr>
          <p:nvPr/>
        </p:nvSpPr>
        <p:spPr bwMode="auto">
          <a:xfrm>
            <a:off x="468313" y="2276475"/>
            <a:ext cx="295116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it-IT" altLang="it-IT" dirty="0">
                <a:latin typeface="+mj-lt"/>
              </a:rPr>
              <a:t>L’Agenda Globale delle Nazioni Unite e i </a:t>
            </a:r>
            <a:r>
              <a:rPr lang="it-IT" altLang="it-IT" dirty="0" err="1">
                <a:latin typeface="+mj-lt"/>
              </a:rPr>
              <a:t>Sustainable</a:t>
            </a:r>
            <a:r>
              <a:rPr lang="it-IT" altLang="it-IT" dirty="0">
                <a:latin typeface="+mj-lt"/>
              </a:rPr>
              <a:t> Development </a:t>
            </a:r>
            <a:r>
              <a:rPr lang="it-IT" altLang="it-IT" dirty="0" err="1">
                <a:latin typeface="+mj-lt"/>
              </a:rPr>
              <a:t>Goals</a:t>
            </a:r>
            <a:r>
              <a:rPr lang="it-IT" altLang="it-IT" dirty="0">
                <a:latin typeface="+mj-lt"/>
              </a:rPr>
              <a:t> (</a:t>
            </a:r>
            <a:r>
              <a:rPr lang="it-IT" altLang="it-IT" dirty="0" err="1">
                <a:latin typeface="+mj-lt"/>
              </a:rPr>
              <a:t>SDGs</a:t>
            </a:r>
            <a:r>
              <a:rPr lang="it-IT" altLang="it-IT" dirty="0">
                <a:latin typeface="+mj-lt"/>
              </a:rPr>
              <a:t>)</a:t>
            </a:r>
          </a:p>
          <a:p>
            <a:endParaRPr lang="it-IT" altLang="it-IT" dirty="0">
              <a:latin typeface="+mj-lt"/>
            </a:endParaRPr>
          </a:p>
          <a:p>
            <a:pPr marL="342900" indent="-342900">
              <a:buFont typeface="Wingdings" panose="05000000000000000000" pitchFamily="2" charset="2"/>
              <a:buChar char="§"/>
            </a:pPr>
            <a:r>
              <a:rPr lang="it-IT" altLang="it-IT" dirty="0">
                <a:solidFill>
                  <a:srgbClr val="C00000"/>
                </a:solidFill>
                <a:latin typeface="+mj-lt"/>
              </a:rPr>
              <a:t>17 obiettivi</a:t>
            </a:r>
          </a:p>
          <a:p>
            <a:pPr marL="342900" indent="-342900">
              <a:buFont typeface="Wingdings" panose="05000000000000000000" pitchFamily="2" charset="2"/>
              <a:buChar char="§"/>
            </a:pPr>
            <a:r>
              <a:rPr lang="it-IT" altLang="it-IT" dirty="0">
                <a:solidFill>
                  <a:srgbClr val="C00000"/>
                </a:solidFill>
                <a:latin typeface="+mj-lt"/>
              </a:rPr>
              <a:t>169 target</a:t>
            </a:r>
          </a:p>
          <a:p>
            <a:pPr marL="342900" indent="-342900">
              <a:buFont typeface="Wingdings" panose="05000000000000000000" pitchFamily="2" charset="2"/>
              <a:buChar char="§"/>
            </a:pPr>
            <a:r>
              <a:rPr lang="it-IT" altLang="it-IT" dirty="0">
                <a:solidFill>
                  <a:srgbClr val="C00000"/>
                </a:solidFill>
                <a:latin typeface="+mj-lt"/>
              </a:rPr>
              <a:t>240+ indicatori </a:t>
            </a:r>
          </a:p>
        </p:txBody>
      </p:sp>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43263" y="2276475"/>
            <a:ext cx="5710237"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1547812" y="1291084"/>
            <a:ext cx="6486525" cy="461665"/>
          </a:xfrm>
          <a:prstGeom prst="rect">
            <a:avLst/>
          </a:prstGeom>
          <a:noFill/>
        </p:spPr>
        <p:txBody>
          <a:bodyPr wrap="square" rtlCol="0">
            <a:spAutoFit/>
          </a:bodyPr>
          <a:lstStyle/>
          <a:p>
            <a:pPr algn="ctr"/>
            <a:r>
              <a:rPr lang="it-IT" sz="2400" i="1" dirty="0">
                <a:solidFill>
                  <a:srgbClr val="C00000"/>
                </a:solidFill>
              </a:rPr>
              <a:t>L’Agenda 2030 per lo Sviluppo Sostenibile</a:t>
            </a:r>
          </a:p>
        </p:txBody>
      </p:sp>
    </p:spTree>
    <p:extLst>
      <p:ext uri="{BB962C8B-B14F-4D97-AF65-F5344CB8AC3E}">
        <p14:creationId xmlns:p14="http://schemas.microsoft.com/office/powerpoint/2010/main" val="1838446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isultati immagini per agenda 2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06" y="636896"/>
            <a:ext cx="9125894" cy="6086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798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A21594-D52B-48A9-AA0F-47808B98781F}"/>
              </a:ext>
            </a:extLst>
          </p:cNvPr>
          <p:cNvSpPr>
            <a:spLocks noGrp="1"/>
          </p:cNvSpPr>
          <p:nvPr>
            <p:ph type="title"/>
          </p:nvPr>
        </p:nvSpPr>
        <p:spPr>
          <a:xfrm>
            <a:off x="198783" y="1025001"/>
            <a:ext cx="7772400" cy="1143000"/>
          </a:xfrm>
        </p:spPr>
        <p:txBody>
          <a:bodyPr/>
          <a:lstStyle/>
          <a:p>
            <a:r>
              <a:rPr lang="en-GB" dirty="0" err="1"/>
              <a:t>Povertà</a:t>
            </a:r>
            <a:endParaRPr lang="en-GB" dirty="0"/>
          </a:p>
        </p:txBody>
      </p:sp>
      <p:sp>
        <p:nvSpPr>
          <p:cNvPr id="4" name="CasellaDiTesto 3">
            <a:extLst>
              <a:ext uri="{FF2B5EF4-FFF2-40B4-BE49-F238E27FC236}">
                <a16:creationId xmlns:a16="http://schemas.microsoft.com/office/drawing/2014/main" id="{D68EF04B-A576-4623-B1C7-7DE6004D4EA3}"/>
              </a:ext>
            </a:extLst>
          </p:cNvPr>
          <p:cNvSpPr txBox="1"/>
          <p:nvPr/>
        </p:nvSpPr>
        <p:spPr>
          <a:xfrm>
            <a:off x="4707834" y="2660880"/>
            <a:ext cx="4241525" cy="2862322"/>
          </a:xfrm>
          <a:prstGeom prst="rect">
            <a:avLst/>
          </a:prstGeom>
          <a:noFill/>
        </p:spPr>
        <p:txBody>
          <a:bodyPr wrap="square" rtlCol="0">
            <a:spAutoFit/>
          </a:bodyPr>
          <a:lstStyle/>
          <a:p>
            <a:pPr algn="ctr"/>
            <a:r>
              <a:rPr lang="it-IT" dirty="0"/>
              <a:t>Più di 700 milioni di persone, </a:t>
            </a:r>
            <a:r>
              <a:rPr lang="it-IT" b="1" dirty="0"/>
              <a:t>ovvero il 10% della popolazione mondiale</a:t>
            </a:r>
            <a:r>
              <a:rPr lang="it-IT" dirty="0"/>
              <a:t>, vivono ancora in povertà estrema e lottano per soddisfare al meglio bisogni primari come la salute, l'istruzione e l'accesso a acqua e servizi igienico-sanitari, giusto per nominarne alcuni. La maggior parte delle persone che vivono di </a:t>
            </a:r>
            <a:r>
              <a:rPr lang="it-IT" b="1" dirty="0"/>
              <a:t>meno di 1,71 euro </a:t>
            </a:r>
            <a:r>
              <a:rPr lang="it-IT" dirty="0"/>
              <a:t>al giorno vivono nell'Africa subsahariana. </a:t>
            </a:r>
            <a:endParaRPr lang="en-GB" dirty="0"/>
          </a:p>
        </p:txBody>
      </p:sp>
      <p:pic>
        <p:nvPicPr>
          <p:cNvPr id="6" name="Immagine 5" descr="Immagine che contiene persona, uomo, tenendo, sedendo&#10;&#10;Descrizione generata automaticamente">
            <a:extLst>
              <a:ext uri="{FF2B5EF4-FFF2-40B4-BE49-F238E27FC236}">
                <a16:creationId xmlns:a16="http://schemas.microsoft.com/office/drawing/2014/main" id="{08C119D3-8C9E-4965-9A07-497C1FA24C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475" y="2243080"/>
            <a:ext cx="4241525" cy="3163808"/>
          </a:xfrm>
          <a:prstGeom prst="rect">
            <a:avLst/>
          </a:prstGeom>
        </p:spPr>
      </p:pic>
      <p:pic>
        <p:nvPicPr>
          <p:cNvPr id="8" name="Immagine 7" descr="Immagine che contiene segnale, disegnando, cibo&#10;&#10;Descrizione generata automaticamente">
            <a:extLst>
              <a:ext uri="{FF2B5EF4-FFF2-40B4-BE49-F238E27FC236}">
                <a16:creationId xmlns:a16="http://schemas.microsoft.com/office/drawing/2014/main" id="{D2431ECB-A1B3-4C9A-A3CB-DFBC246D62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6433" y="1334798"/>
            <a:ext cx="1175923" cy="1175923"/>
          </a:xfrm>
          <a:prstGeom prst="rect">
            <a:avLst/>
          </a:prstGeom>
        </p:spPr>
      </p:pic>
    </p:spTree>
    <p:extLst>
      <p:ext uri="{BB962C8B-B14F-4D97-AF65-F5344CB8AC3E}">
        <p14:creationId xmlns:p14="http://schemas.microsoft.com/office/powerpoint/2010/main" val="1930782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026725" y="3303144"/>
            <a:ext cx="2939031" cy="1815882"/>
          </a:xfrm>
          <a:prstGeom prst="rect">
            <a:avLst/>
          </a:prstGeom>
          <a:solidFill>
            <a:schemeClr val="bg1"/>
          </a:solidFill>
        </p:spPr>
        <p:txBody>
          <a:bodyPr wrap="square" rtlCol="0">
            <a:spAutoFit/>
          </a:bodyPr>
          <a:lstStyle/>
          <a:p>
            <a:pPr algn="ctr"/>
            <a:r>
              <a:rPr lang="it-IT" sz="1600" dirty="0"/>
              <a:t>Circa </a:t>
            </a:r>
            <a:r>
              <a:rPr lang="it-IT" sz="1600" b="1" dirty="0"/>
              <a:t>800 milioni</a:t>
            </a:r>
            <a:r>
              <a:rPr lang="it-IT" sz="1600" dirty="0"/>
              <a:t> di persone soffrono ancora la fame.</a:t>
            </a:r>
          </a:p>
          <a:p>
            <a:endParaRPr lang="it-IT" sz="1600" dirty="0"/>
          </a:p>
          <a:p>
            <a:pPr algn="ctr"/>
            <a:r>
              <a:rPr lang="it-IT" sz="1600" dirty="0"/>
              <a:t>L’attuale trend di miglioramento non sarebbe sufficiente per eliminarla entro i prossimi 10 anni.</a:t>
            </a:r>
          </a:p>
        </p:txBody>
      </p:sp>
      <p:sp>
        <p:nvSpPr>
          <p:cNvPr id="3" name="CasellaDiTesto 2"/>
          <p:cNvSpPr txBox="1"/>
          <p:nvPr/>
        </p:nvSpPr>
        <p:spPr>
          <a:xfrm>
            <a:off x="6276644" y="5287906"/>
            <a:ext cx="2556036" cy="584775"/>
          </a:xfrm>
          <a:prstGeom prst="rect">
            <a:avLst/>
          </a:prstGeom>
          <a:solidFill>
            <a:schemeClr val="bg1"/>
          </a:solidFill>
        </p:spPr>
        <p:txBody>
          <a:bodyPr wrap="square" rtlCol="0">
            <a:spAutoFit/>
          </a:bodyPr>
          <a:lstStyle/>
          <a:p>
            <a:pPr algn="ctr"/>
            <a:r>
              <a:rPr lang="it-IT" sz="1600" dirty="0"/>
              <a:t>Metà della produzione agricola viene sprecata.</a:t>
            </a:r>
          </a:p>
        </p:txBody>
      </p:sp>
      <p:sp>
        <p:nvSpPr>
          <p:cNvPr id="4" name="Titolo 3"/>
          <p:cNvSpPr>
            <a:spLocks noGrp="1"/>
          </p:cNvSpPr>
          <p:nvPr>
            <p:ph type="title"/>
          </p:nvPr>
        </p:nvSpPr>
        <p:spPr/>
        <p:txBody>
          <a:bodyPr/>
          <a:lstStyle/>
          <a:p>
            <a:r>
              <a:rPr lang="it-IT" dirty="0"/>
              <a:t>Cibo</a:t>
            </a:r>
          </a:p>
        </p:txBody>
      </p:sp>
      <p:pic>
        <p:nvPicPr>
          <p:cNvPr id="7" name="Immagine 6" descr="Immagine che contiene disegnando&#10;&#10;Descrizione generata automaticamente">
            <a:extLst>
              <a:ext uri="{FF2B5EF4-FFF2-40B4-BE49-F238E27FC236}">
                <a16:creationId xmlns:a16="http://schemas.microsoft.com/office/drawing/2014/main" id="{65EEBCB2-B209-4ED8-ADFA-3AE762E5E3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9723" y="1962999"/>
            <a:ext cx="1246527" cy="1246527"/>
          </a:xfrm>
          <a:prstGeom prst="rect">
            <a:avLst/>
          </a:prstGeom>
        </p:spPr>
      </p:pic>
      <p:pic>
        <p:nvPicPr>
          <p:cNvPr id="8" name="Immagine 7" descr="Immagine che contiene testo, mappa&#10;&#10;Descrizione generata automaticamente">
            <a:hlinkClick r:id="rId4"/>
            <a:extLst>
              <a:ext uri="{FF2B5EF4-FFF2-40B4-BE49-F238E27FC236}">
                <a16:creationId xmlns:a16="http://schemas.microsoft.com/office/drawing/2014/main" id="{77EFFE16-AC94-445C-8005-B9D62D7262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043" t="3318" b="3905"/>
          <a:stretch/>
        </p:blipFill>
        <p:spPr>
          <a:xfrm>
            <a:off x="105787" y="1999649"/>
            <a:ext cx="5939926" cy="4041913"/>
          </a:xfrm>
          <a:prstGeom prst="rect">
            <a:avLst/>
          </a:prstGeom>
        </p:spPr>
      </p:pic>
      <p:pic>
        <p:nvPicPr>
          <p:cNvPr id="10" name="Immagine 9">
            <a:extLst>
              <a:ext uri="{FF2B5EF4-FFF2-40B4-BE49-F238E27FC236}">
                <a16:creationId xmlns:a16="http://schemas.microsoft.com/office/drawing/2014/main" id="{319FD148-B7EE-44A6-B470-BA37CC5DE62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rot="5400000">
            <a:off x="1116780" y="553967"/>
            <a:ext cx="436115" cy="2458102"/>
          </a:xfrm>
          <a:prstGeom prst="rect">
            <a:avLst/>
          </a:prstGeom>
        </p:spPr>
      </p:pic>
      <p:pic>
        <p:nvPicPr>
          <p:cNvPr id="12" name="Immagine 11" descr="Immagine che contiene disegnando, cibo, segnale&#10;&#10;Descrizione generata automaticamente">
            <a:extLst>
              <a:ext uri="{FF2B5EF4-FFF2-40B4-BE49-F238E27FC236}">
                <a16:creationId xmlns:a16="http://schemas.microsoft.com/office/drawing/2014/main" id="{6B5E6AF1-B697-4B76-B9EB-56CFB66B76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63889" y="1564960"/>
            <a:ext cx="352605" cy="436116"/>
          </a:xfrm>
          <a:prstGeom prst="rect">
            <a:avLst/>
          </a:prstGeom>
        </p:spPr>
      </p:pic>
    </p:spTree>
    <p:extLst>
      <p:ext uri="{BB962C8B-B14F-4D97-AF65-F5344CB8AC3E}">
        <p14:creationId xmlns:p14="http://schemas.microsoft.com/office/powerpoint/2010/main" val="1758116971"/>
      </p:ext>
    </p:extLst>
  </p:cSld>
  <p:clrMapOvr>
    <a:masterClrMapping/>
  </p:clrMapOvr>
</p:sld>
</file>

<file path=ppt/theme/theme1.xml><?xml version="1.0" encoding="utf-8"?>
<a:theme xmlns:a="http://schemas.openxmlformats.org/drawingml/2006/main" name="Presentazione vuota">
  <a:themeElements>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zione vuot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4255</TotalTime>
  <Words>3248</Words>
  <Application>Microsoft Office PowerPoint</Application>
  <PresentationFormat>Presentazione su schermo (4:3)</PresentationFormat>
  <Paragraphs>234</Paragraphs>
  <Slides>46</Slides>
  <Notes>26</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46</vt:i4>
      </vt:variant>
    </vt:vector>
  </HeadingPairs>
  <TitlesOfParts>
    <vt:vector size="52" baseType="lpstr">
      <vt:lpstr>Aharoni</vt:lpstr>
      <vt:lpstr>Arial</vt:lpstr>
      <vt:lpstr>Calibri</vt:lpstr>
      <vt:lpstr>Century Gothic</vt:lpstr>
      <vt:lpstr>Wingdings</vt:lpstr>
      <vt:lpstr>Presentazione vuota</vt:lpstr>
      <vt:lpstr>L’Agenda 2030 e gli Obiettivi di Sviluppo Sostenibile</vt:lpstr>
      <vt:lpstr>Sviluppo sostenibile</vt:lpstr>
      <vt:lpstr>Presentazione standard di PowerPoint</vt:lpstr>
      <vt:lpstr>Sviluppo sostenibile</vt:lpstr>
      <vt:lpstr>Sviluppo sostenibile</vt:lpstr>
      <vt:lpstr>Trasformare il nostro mondo</vt:lpstr>
      <vt:lpstr>Presentazione standard di PowerPoint</vt:lpstr>
      <vt:lpstr>Povertà</vt:lpstr>
      <vt:lpstr>Cibo</vt:lpstr>
      <vt:lpstr>Salute</vt:lpstr>
      <vt:lpstr>Istruzione</vt:lpstr>
      <vt:lpstr>Presentazione standard di PowerPoint</vt:lpstr>
      <vt:lpstr>Presentazione standard di PowerPoint</vt:lpstr>
      <vt:lpstr>Parità</vt:lpstr>
      <vt:lpstr>Acqua</vt:lpstr>
      <vt:lpstr>Presentazione standard di PowerPoint</vt:lpstr>
      <vt:lpstr>Presentazione standard di PowerPoint</vt:lpstr>
      <vt:lpstr>Presentazione standard di PowerPoint</vt:lpstr>
      <vt:lpstr>Lavoro</vt:lpstr>
      <vt:lpstr>Infrastrutture</vt:lpstr>
      <vt:lpstr>Uguaglianza</vt:lpstr>
      <vt:lpstr>Presentazione standard di PowerPoint</vt:lpstr>
      <vt:lpstr>Presentazione standard di PowerPoint</vt:lpstr>
      <vt:lpstr>Economia circolare</vt:lpstr>
      <vt:lpstr>Ambiente</vt:lpstr>
      <vt:lpstr>Presentazione standard di PowerPoint</vt:lpstr>
      <vt:lpstr>Presentazione standard di PowerPoint</vt:lpstr>
      <vt:lpstr>Sicurezza</vt:lpstr>
      <vt:lpstr>Partnership</vt:lpstr>
      <vt:lpstr>Tutti possiamo fare qualcosa</vt:lpstr>
      <vt:lpstr>Cosa puoi fare tu?</vt:lpstr>
      <vt:lpstr>Proprio tutti…</vt:lpstr>
      <vt:lpstr>Presentazione standard di PowerPoint</vt:lpstr>
      <vt:lpstr>Presentazione standard di PowerPoint</vt:lpstr>
      <vt:lpstr>Presentazione standard di PowerPoint</vt:lpstr>
      <vt:lpstr>Tocca a voi!</vt:lpstr>
      <vt:lpstr>Presentazione standard di PowerPoint</vt:lpstr>
      <vt:lpstr>Un focus  sull’Emilia-Romagna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Marilena Raule</dc:creator>
  <cp:lastModifiedBy>Rosaria Mastrogiacomo</cp:lastModifiedBy>
  <cp:revision>160</cp:revision>
  <cp:lastPrinted>2018-03-02T16:30:36Z</cp:lastPrinted>
  <dcterms:created xsi:type="dcterms:W3CDTF">2018-02-28T08:57:03Z</dcterms:created>
  <dcterms:modified xsi:type="dcterms:W3CDTF">2020-02-13T11:37:16Z</dcterms:modified>
</cp:coreProperties>
</file>